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908720"/>
            <a:ext cx="91440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Archiving CAD in Archaeology:</a:t>
            </a:r>
          </a:p>
          <a:p>
            <a:pPr algn="ctr"/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Ingest to Dissemination</a:t>
            </a:r>
          </a:p>
          <a:p>
            <a:pPr algn="ctr"/>
            <a:endParaRPr lang="en-GB" sz="36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(</a:t>
            </a:r>
            <a:r>
              <a:rPr lang="en-GB" sz="3600" b="1" i="1" dirty="0" smtClean="0">
                <a:solidFill>
                  <a:srgbClr val="C00000"/>
                </a:solidFill>
                <a:latin typeface="Calibri" pitchFamily="34" charset="0"/>
              </a:rPr>
              <a:t>or</a:t>
            </a:r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 The ADS experience to date)</a:t>
            </a:r>
          </a:p>
          <a:p>
            <a:pPr algn="ctr"/>
            <a:endParaRPr lang="en-GB" b="1" dirty="0">
              <a:latin typeface="Calibri" pitchFamily="34" charset="0"/>
            </a:endParaRPr>
          </a:p>
          <a:p>
            <a:pPr algn="ctr"/>
            <a:endParaRPr lang="en-GB" b="1" dirty="0">
              <a:latin typeface="Calibri" pitchFamily="34" charset="0"/>
            </a:endParaRPr>
          </a:p>
          <a:p>
            <a:pPr algn="ctr"/>
            <a:endParaRPr lang="en-GB" b="1" dirty="0">
              <a:latin typeface="Calibri" pitchFamily="34" charset="0"/>
            </a:endParaRPr>
          </a:p>
          <a:p>
            <a:pPr algn="ctr"/>
            <a:r>
              <a:rPr lang="en-GB" sz="2800" b="1" dirty="0">
                <a:latin typeface="Calibri" pitchFamily="34" charset="0"/>
              </a:rPr>
              <a:t>Kieron Niven</a:t>
            </a:r>
          </a:p>
          <a:p>
            <a:pPr algn="ctr"/>
            <a:r>
              <a:rPr lang="en-GB" sz="2800" dirty="0">
                <a:latin typeface="Calibri" pitchFamily="34" charset="0"/>
              </a:rPr>
              <a:t>Archaeology Data Service, University of York, UK.</a:t>
            </a:r>
          </a:p>
        </p:txBody>
      </p:sp>
      <p:pic>
        <p:nvPicPr>
          <p:cNvPr id="10" name="Picture 7" descr="ads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087" y="5715719"/>
            <a:ext cx="21050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928688"/>
            <a:ext cx="1714500" cy="578643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rgbClr val="C00000"/>
                </a:solidFill>
              </a:rPr>
              <a:t>Background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The ADS</a:t>
            </a: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Remit</a:t>
            </a: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Archive</a:t>
            </a: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Guidance</a:t>
            </a: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C00000"/>
                </a:solidFill>
              </a:rPr>
              <a:t>CAD</a:t>
            </a:r>
            <a:endParaRPr lang="en-GB" b="1" dirty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Archaeological</a:t>
            </a:r>
            <a:r>
              <a:rPr lang="en-GB" sz="1600" baseline="0" dirty="0" smtClean="0"/>
              <a:t> Data</a:t>
            </a: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CAD for</a:t>
            </a:r>
            <a:r>
              <a:rPr lang="en-GB" sz="1600" baseline="0" dirty="0" smtClean="0"/>
              <a:t> Recording</a:t>
            </a: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Workflows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/>
              <a:t>Archiving</a:t>
            </a:r>
            <a:endParaRPr lang="en-GB" sz="1600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2000250" y="142875"/>
            <a:ext cx="7000875" cy="65722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Slide Number Placeholder 9"/>
          <p:cNvSpPr txBox="1">
            <a:spLocks/>
          </p:cNvSpPr>
          <p:nvPr userDrawn="1"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B92B3E-1D17-45F6-B3E7-24683A84BA15}" type="slidenum">
              <a: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7" descr="ads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38" y="126059"/>
            <a:ext cx="1816993" cy="69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B3CF9-3B93-4BD2-A52F-9B2FF9B6EBB7}" type="datetimeFigureOut">
              <a:rPr lang="en-GB" smtClean="0"/>
              <a:pPr/>
              <a:t>15/07/2010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32BB52-28F0-4D8F-846B-EF2E206EFD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1052736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lvl="0" indent="-354013">
              <a:buFont typeface="Arial" pitchFamily="34" charset="0"/>
              <a:buChar char="•"/>
            </a:pPr>
            <a:r>
              <a:rPr lang="en-GB" sz="2400" dirty="0" smtClean="0"/>
              <a:t>Site plans i.e. flat two-dimensional plans of a site’s extent together with contexts and features (ditches, post-holes and so on</a:t>
            </a:r>
            <a:r>
              <a:rPr lang="en-GB" sz="2400" dirty="0" smtClean="0"/>
              <a:t>).</a:t>
            </a:r>
            <a:endParaRPr lang="en-GB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214313" y="4960832"/>
            <a:ext cx="1571625" cy="5732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789113" y="5246011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9195" r="33260" b="19528"/>
          <a:stretch>
            <a:fillRect/>
          </a:stretch>
        </p:blipFill>
        <p:spPr bwMode="auto">
          <a:xfrm>
            <a:off x="2693696" y="2492896"/>
            <a:ext cx="5550712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1085835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lvl="0" indent="-354013">
              <a:buFont typeface="Arial" pitchFamily="34" charset="0"/>
              <a:buChar char="•"/>
            </a:pPr>
            <a:r>
              <a:rPr lang="en-GB" sz="2400" dirty="0" smtClean="0"/>
              <a:t>Section </a:t>
            </a:r>
            <a:r>
              <a:rPr lang="en-GB" sz="2400" dirty="0" smtClean="0"/>
              <a:t>drawings i.e.  flat illustrations of the cross-section of </a:t>
            </a:r>
            <a:r>
              <a:rPr lang="en-GB" sz="2400" dirty="0" smtClean="0"/>
              <a:t>features.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20963" t="42221" r="25000" b="7535"/>
          <a:stretch>
            <a:fillRect/>
          </a:stretch>
        </p:blipFill>
        <p:spPr bwMode="auto">
          <a:xfrm>
            <a:off x="2496392" y="2060848"/>
            <a:ext cx="567600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214313" y="4960832"/>
            <a:ext cx="1571625" cy="5732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89113" y="5246011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3728" y="1124744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lvl="0" indent="-354013">
              <a:buFont typeface="Arial" pitchFamily="34" charset="0"/>
              <a:buChar char="•"/>
            </a:pPr>
            <a:r>
              <a:rPr lang="en-GB" sz="2400" dirty="0" smtClean="0"/>
              <a:t>Two-dimensional </a:t>
            </a:r>
            <a:r>
              <a:rPr lang="en-GB" sz="2400" dirty="0" smtClean="0"/>
              <a:t>building elevations, often produced as a result of standing building </a:t>
            </a:r>
            <a:r>
              <a:rPr lang="en-GB" sz="2400" dirty="0" smtClean="0"/>
              <a:t>assessment.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3625" t="14393" r="22039" b="12945"/>
          <a:stretch>
            <a:fillRect/>
          </a:stretch>
        </p:blipFill>
        <p:spPr bwMode="auto">
          <a:xfrm>
            <a:off x="3412212" y="2322268"/>
            <a:ext cx="4184124" cy="427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214313" y="4960832"/>
            <a:ext cx="1571625" cy="5732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89113" y="5246011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14313" y="5671080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789113" y="5857608"/>
            <a:ext cx="26260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23928" y="548680"/>
            <a:ext cx="29110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/>
              <a:t>Possible Workflows</a:t>
            </a:r>
          </a:p>
          <a:p>
            <a:r>
              <a:rPr lang="en-GB" sz="2400" b="1" dirty="0" smtClean="0"/>
              <a:t>(and what to archive)</a:t>
            </a:r>
            <a:endParaRPr lang="en-GB" sz="2400" b="1" dirty="0"/>
          </a:p>
        </p:txBody>
      </p:sp>
      <p:sp>
        <p:nvSpPr>
          <p:cNvPr id="8" name="Flowchart: Document 7"/>
          <p:cNvSpPr/>
          <p:nvPr/>
        </p:nvSpPr>
        <p:spPr>
          <a:xfrm>
            <a:off x="5004048" y="3212976"/>
            <a:ext cx="648072" cy="72008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CAD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3779912" y="1772816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Paper drawings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5436096" y="1772816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Total Station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419872" y="4653136"/>
            <a:ext cx="180020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Raster or Vector Illustrations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5436096" y="4653136"/>
            <a:ext cx="180020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18832050">
            <a:off x="4709484" y="2591357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2764502">
            <a:off x="5717526" y="259143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 rot="1685345">
            <a:off x="4709484" y="403151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rot="19520922">
            <a:off x="5697866" y="397023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owchart: Document 12"/>
          <p:cNvSpPr/>
          <p:nvPr/>
        </p:nvSpPr>
        <p:spPr>
          <a:xfrm>
            <a:off x="5004048" y="3212976"/>
            <a:ext cx="648072" cy="72008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CAD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3779912" y="1772816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Paper drawings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5436096" y="1772816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Total Station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3419872" y="4653136"/>
            <a:ext cx="180020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Raster or Vector Illustrations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5436096" y="4653136"/>
            <a:ext cx="180020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8832050">
            <a:off x="4709484" y="2591357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 rot="2764502">
            <a:off x="5717526" y="259143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 rot="1685345">
            <a:off x="4709484" y="403151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 rot="19520922">
            <a:off x="5697866" y="397023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Process 21"/>
          <p:cNvSpPr/>
          <p:nvPr/>
        </p:nvSpPr>
        <p:spPr>
          <a:xfrm>
            <a:off x="2195736" y="1772816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Laser Scanning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7020272" y="1772816"/>
            <a:ext cx="1872208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Photogrammetry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Flowchart: Process 23"/>
          <p:cNvSpPr/>
          <p:nvPr/>
        </p:nvSpPr>
        <p:spPr>
          <a:xfrm>
            <a:off x="7380312" y="4653136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3D Modelling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5724128" y="5805264"/>
            <a:ext cx="1440160" cy="648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Video or Images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 rot="2406516">
            <a:off x="7292786" y="541039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23928" y="548680"/>
            <a:ext cx="29110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/>
              <a:t>Possible Workflows</a:t>
            </a:r>
          </a:p>
          <a:p>
            <a:r>
              <a:rPr lang="en-GB" sz="2400" b="1" dirty="0" smtClean="0"/>
              <a:t>(and what to archive)</a:t>
            </a:r>
            <a:endParaRPr lang="en-GB" sz="2400" b="1" dirty="0"/>
          </a:p>
        </p:txBody>
      </p:sp>
      <p:sp>
        <p:nvSpPr>
          <p:cNvPr id="28" name="Rounded Rectangle 27"/>
          <p:cNvSpPr/>
          <p:nvPr/>
        </p:nvSpPr>
        <p:spPr>
          <a:xfrm>
            <a:off x="214313" y="5671080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789113" y="5857608"/>
            <a:ext cx="26260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31502" y="548680"/>
            <a:ext cx="3095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/>
              <a:t>How ADS archives CAD</a:t>
            </a:r>
            <a:endParaRPr lang="en-GB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286000" y="1456323"/>
            <a:ext cx="6606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Arial" pitchFamily="34" charset="0"/>
              <a:buChar char="•"/>
            </a:pPr>
            <a:r>
              <a:rPr lang="en-GB" sz="2000" dirty="0" smtClean="0"/>
              <a:t>Majority of data we receive created in AutoCAD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0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000" dirty="0" smtClean="0"/>
              <a:t>Files deposited </a:t>
            </a:r>
            <a:r>
              <a:rPr lang="en-GB" sz="2000" dirty="0" smtClean="0"/>
              <a:t>as either DWG or DXF </a:t>
            </a:r>
            <a:r>
              <a:rPr lang="en-GB" sz="2000" dirty="0" smtClean="0"/>
              <a:t>files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0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000" dirty="0" smtClean="0"/>
              <a:t>ADS </a:t>
            </a:r>
            <a:r>
              <a:rPr lang="en-GB" sz="2000" dirty="0" smtClean="0"/>
              <a:t>follows a migration-based approach to preservation </a:t>
            </a:r>
            <a:r>
              <a:rPr lang="en-GB" sz="2000" dirty="0" smtClean="0"/>
              <a:t>- files </a:t>
            </a:r>
            <a:r>
              <a:rPr lang="en-GB" sz="2000" dirty="0" smtClean="0"/>
              <a:t>are </a:t>
            </a:r>
            <a:r>
              <a:rPr lang="en-GB" sz="2000" dirty="0" smtClean="0"/>
              <a:t>preserved and </a:t>
            </a:r>
            <a:r>
              <a:rPr lang="en-GB" sz="2000" dirty="0" smtClean="0"/>
              <a:t>disseminated in </a:t>
            </a:r>
            <a:r>
              <a:rPr lang="en-GB" sz="2000" dirty="0" smtClean="0"/>
              <a:t>DXF format.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0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000" dirty="0" smtClean="0"/>
              <a:t>D</a:t>
            </a:r>
            <a:r>
              <a:rPr lang="en-GB" sz="2000" dirty="0" smtClean="0"/>
              <a:t>epositors </a:t>
            </a:r>
            <a:r>
              <a:rPr lang="en-GB" sz="2000" dirty="0" smtClean="0"/>
              <a:t>include </a:t>
            </a:r>
            <a:r>
              <a:rPr lang="en-GB" sz="2000" dirty="0" smtClean="0"/>
              <a:t>basic </a:t>
            </a:r>
            <a:r>
              <a:rPr lang="en-GB" sz="2000" dirty="0" smtClean="0"/>
              <a:t>metadata </a:t>
            </a:r>
            <a:r>
              <a:rPr lang="en-GB" sz="2000" dirty="0" smtClean="0"/>
              <a:t>in </a:t>
            </a:r>
            <a:r>
              <a:rPr lang="en-GB" sz="2000" dirty="0" smtClean="0"/>
              <a:t>order to assist archiving and </a:t>
            </a:r>
            <a:r>
              <a:rPr lang="en-GB" sz="2000" dirty="0" smtClean="0"/>
              <a:t>reuse</a:t>
            </a:r>
          </a:p>
          <a:p>
            <a:pPr marL="811213" lvl="1" indent="-354013">
              <a:buFont typeface="Arial" pitchFamily="34" charset="0"/>
              <a:buChar char="•"/>
            </a:pPr>
            <a:r>
              <a:rPr lang="en-GB" sz="2000" dirty="0" smtClean="0"/>
              <a:t>Software </a:t>
            </a:r>
            <a:r>
              <a:rPr lang="en-GB" sz="2000" dirty="0" smtClean="0"/>
              <a:t>and file format used to create and store the file. </a:t>
            </a:r>
          </a:p>
          <a:p>
            <a:pPr marL="811213" lvl="1" indent="-354013">
              <a:buFont typeface="Arial" pitchFamily="34" charset="0"/>
              <a:buChar char="•"/>
            </a:pPr>
            <a:r>
              <a:rPr lang="en-GB" sz="2000" dirty="0" smtClean="0"/>
              <a:t>Description of </a:t>
            </a:r>
            <a:r>
              <a:rPr lang="en-GB" sz="2000" dirty="0" smtClean="0"/>
              <a:t>layers and conventions </a:t>
            </a:r>
            <a:r>
              <a:rPr lang="en-GB" sz="2000" dirty="0" smtClean="0"/>
              <a:t>used with the </a:t>
            </a:r>
            <a:r>
              <a:rPr lang="en-GB" sz="2000" dirty="0" smtClean="0"/>
              <a:t>files</a:t>
            </a:r>
          </a:p>
          <a:p>
            <a:pPr marL="811213" lvl="1" indent="-354013">
              <a:buFont typeface="Arial" pitchFamily="34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/>
              <a:t>relationship between the </a:t>
            </a:r>
            <a:r>
              <a:rPr lang="en-GB" sz="2000" dirty="0" smtClean="0"/>
              <a:t>CAD data and </a:t>
            </a:r>
            <a:r>
              <a:rPr lang="en-GB" sz="2000" dirty="0" smtClean="0"/>
              <a:t>other files within the </a:t>
            </a:r>
            <a:r>
              <a:rPr lang="en-GB" sz="2000" dirty="0" smtClean="0"/>
              <a:t>archive (e.g. images</a:t>
            </a:r>
            <a:r>
              <a:rPr lang="en-GB" sz="2000" dirty="0" smtClean="0"/>
              <a:t>, databases, GIS </a:t>
            </a:r>
            <a:r>
              <a:rPr lang="en-GB" sz="2000" dirty="0" smtClean="0"/>
              <a:t>etc.)</a:t>
            </a:r>
            <a:endParaRPr lang="en-GB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214313" y="6168157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789113" y="6354685"/>
            <a:ext cx="478631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144" t="16082" r="2439" b="7531"/>
          <a:stretch>
            <a:fillRect/>
          </a:stretch>
        </p:blipFill>
        <p:spPr bwMode="auto">
          <a:xfrm>
            <a:off x="2051720" y="1484784"/>
            <a:ext cx="685844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Rectangle 121"/>
          <p:cNvSpPr/>
          <p:nvPr/>
        </p:nvSpPr>
        <p:spPr>
          <a:xfrm>
            <a:off x="3203848" y="620688"/>
            <a:ext cx="432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Preservation Intervention Points</a:t>
            </a:r>
            <a:endParaRPr lang="en-GB" sz="2400" b="1" dirty="0"/>
          </a:p>
        </p:txBody>
      </p:sp>
      <p:sp>
        <p:nvSpPr>
          <p:cNvPr id="123" name="Rounded Rectangle 122"/>
          <p:cNvSpPr/>
          <p:nvPr/>
        </p:nvSpPr>
        <p:spPr>
          <a:xfrm>
            <a:off x="214313" y="6168157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789113" y="6354685"/>
            <a:ext cx="478631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11960" y="620688"/>
            <a:ext cx="23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Future Directions</a:t>
            </a:r>
            <a:endParaRPr lang="en-GB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2286000" y="1772816"/>
            <a:ext cx="6390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Arial" pitchFamily="34" charset="0"/>
              <a:buChar char="•"/>
            </a:pPr>
            <a:r>
              <a:rPr lang="en-GB" sz="2400" dirty="0" smtClean="0"/>
              <a:t>Non-proprietary open formats key e.g. </a:t>
            </a:r>
            <a:r>
              <a:rPr lang="en-GB" sz="2400" dirty="0" err="1" smtClean="0"/>
              <a:t>OpenDWG</a:t>
            </a:r>
            <a:endParaRPr lang="en-GB" sz="2400" dirty="0" smtClean="0"/>
          </a:p>
          <a:p>
            <a:pPr marL="354013" indent="-354013">
              <a:buFont typeface="Arial" pitchFamily="34" charset="0"/>
              <a:buChar char="•"/>
            </a:pPr>
            <a:endParaRPr lang="en-GB" sz="24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400" dirty="0" smtClean="0"/>
              <a:t>Other tools may offer new solutions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4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400" dirty="0" smtClean="0"/>
              <a:t>Better understanding of workflows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4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400" dirty="0" smtClean="0"/>
              <a:t>More comprehensive metadata</a:t>
            </a:r>
          </a:p>
          <a:p>
            <a:pPr marL="354013" indent="-354013">
              <a:buFont typeface="Arial" pitchFamily="34" charset="0"/>
              <a:buChar char="•"/>
            </a:pPr>
            <a:endParaRPr lang="en-GB" sz="2400" dirty="0" smtClean="0"/>
          </a:p>
          <a:p>
            <a:pPr marL="354013" indent="-354013">
              <a:buFont typeface="Arial" pitchFamily="34" charset="0"/>
              <a:buChar char="•"/>
            </a:pPr>
            <a:r>
              <a:rPr lang="en-GB" sz="2400" dirty="0" smtClean="0"/>
              <a:t>Updated Guides to Good Practice</a:t>
            </a:r>
            <a:endParaRPr lang="en-GB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44008" y="476672"/>
            <a:ext cx="1609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Thank you!</a:t>
            </a:r>
            <a:endParaRPr lang="en-GB" sz="2400" b="1" dirty="0"/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3714750" y="3161952"/>
            <a:ext cx="3249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latin typeface="Calibri" pitchFamily="34" charset="0"/>
              </a:rPr>
              <a:t>Further information:</a:t>
            </a: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2532063" y="4019202"/>
            <a:ext cx="5754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latin typeface="Calibri" pitchFamily="34" charset="0"/>
              </a:rPr>
              <a:t>Contact Kieron Niven at </a:t>
            </a:r>
            <a:r>
              <a:rPr lang="en-GB" sz="2400" u="sng" dirty="0">
                <a:solidFill>
                  <a:srgbClr val="C00000"/>
                </a:solidFill>
                <a:latin typeface="Calibri" pitchFamily="34" charset="0"/>
              </a:rPr>
              <a:t>kjn103@york.ac.uk</a:t>
            </a:r>
          </a:p>
          <a:p>
            <a:pPr algn="ctr"/>
            <a:endParaRPr lang="en-GB" sz="2400" dirty="0">
              <a:latin typeface="Calibri" pitchFamily="34" charset="0"/>
            </a:endParaRPr>
          </a:p>
          <a:p>
            <a:pPr algn="ctr"/>
            <a:r>
              <a:rPr lang="en-GB" sz="2400" dirty="0">
                <a:latin typeface="Calibri" pitchFamily="34" charset="0"/>
              </a:rPr>
              <a:t>Guides to Good Practice:</a:t>
            </a:r>
          </a:p>
          <a:p>
            <a:pPr algn="ctr"/>
            <a:r>
              <a:rPr lang="en-GB" sz="2400" b="1" dirty="0">
                <a:latin typeface="Calibri" pitchFamily="34" charset="0"/>
              </a:rPr>
              <a:t>http://guides.archaeologydataservice.ac.uk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28600" y="1052736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Archiving CAD in Archaeology:</a:t>
            </a:r>
          </a:p>
          <a:p>
            <a:pPr algn="ctr"/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Ingest to </a:t>
            </a:r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Dissemination</a:t>
            </a:r>
            <a:endParaRPr lang="en-GB" sz="36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(</a:t>
            </a:r>
            <a:r>
              <a:rPr lang="en-GB" sz="3600" b="1" i="1" dirty="0" smtClean="0">
                <a:solidFill>
                  <a:srgbClr val="C00000"/>
                </a:solidFill>
                <a:latin typeface="Calibri" pitchFamily="34" charset="0"/>
              </a:rPr>
              <a:t>or</a:t>
            </a:r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 The ADS experience to date</a:t>
            </a:r>
            <a:r>
              <a:rPr lang="en-GB" sz="3600" b="1" dirty="0" smtClean="0">
                <a:solidFill>
                  <a:srgbClr val="C00000"/>
                </a:solidFill>
                <a:latin typeface="Calibri" pitchFamily="34" charset="0"/>
              </a:rPr>
              <a:t>)</a:t>
            </a:r>
            <a:endParaRPr lang="en-GB" sz="3600" b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6" name="Picture 7" descr="ad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3687" y="5715719"/>
            <a:ext cx="21050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14313" y="1684807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89113" y="1859432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95736" y="1124744"/>
            <a:ext cx="6606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Aims of this talk</a:t>
            </a:r>
            <a:r>
              <a:rPr lang="en-GB" sz="2400" b="1" dirty="0" smtClean="0"/>
              <a:t>:</a:t>
            </a:r>
          </a:p>
          <a:p>
            <a:endParaRPr lang="en-GB" sz="2400" dirty="0" smtClean="0"/>
          </a:p>
          <a:p>
            <a:pPr marL="452438" lvl="0" indent="-452438">
              <a:buFont typeface="Arial" pitchFamily="34" charset="0"/>
              <a:buChar char="•"/>
            </a:pPr>
            <a:r>
              <a:rPr lang="en-GB" sz="2400" dirty="0" smtClean="0"/>
              <a:t>Provide an overview of who the ADS are and </a:t>
            </a:r>
            <a:r>
              <a:rPr lang="en-GB" sz="2400" dirty="0" smtClean="0"/>
              <a:t>what </a:t>
            </a:r>
            <a:r>
              <a:rPr lang="en-GB" sz="2400" dirty="0" smtClean="0"/>
              <a:t>we </a:t>
            </a:r>
            <a:r>
              <a:rPr lang="en-GB" sz="2400" dirty="0" smtClean="0"/>
              <a:t>do</a:t>
            </a:r>
            <a:endParaRPr lang="en-GB" sz="2400" dirty="0" smtClean="0"/>
          </a:p>
          <a:p>
            <a:pPr marL="452438" lvl="0" indent="-452438">
              <a:buFont typeface="Arial" pitchFamily="34" charset="0"/>
              <a:buChar char="•"/>
            </a:pPr>
            <a:r>
              <a:rPr lang="en-GB" sz="2400" dirty="0" smtClean="0"/>
              <a:t>Briefly look at the ADS archive and how we </a:t>
            </a:r>
            <a:r>
              <a:rPr lang="en-GB" sz="2400" dirty="0" smtClean="0"/>
              <a:t>approach </a:t>
            </a:r>
            <a:r>
              <a:rPr lang="en-GB" sz="2400" dirty="0" smtClean="0"/>
              <a:t>preservation</a:t>
            </a:r>
          </a:p>
          <a:p>
            <a:pPr marL="452438" lvl="0" indent="-452438">
              <a:buFont typeface="Arial" pitchFamily="34" charset="0"/>
              <a:buChar char="•"/>
            </a:pPr>
            <a:r>
              <a:rPr lang="en-GB" sz="2400" dirty="0" smtClean="0"/>
              <a:t>Describe how CAD is used in archaeology and </a:t>
            </a:r>
            <a:r>
              <a:rPr lang="en-GB" sz="2400" dirty="0" smtClean="0"/>
              <a:t>what </a:t>
            </a:r>
            <a:r>
              <a:rPr lang="en-GB" sz="2400" dirty="0" smtClean="0"/>
              <a:t>we as an archive get deposited</a:t>
            </a:r>
          </a:p>
          <a:p>
            <a:pPr marL="452438" lvl="0" indent="-452438">
              <a:buFont typeface="Arial" pitchFamily="34" charset="0"/>
              <a:buChar char="•"/>
            </a:pPr>
            <a:r>
              <a:rPr lang="en-GB" sz="2400" dirty="0" smtClean="0"/>
              <a:t>Look at some of the more complex ways in </a:t>
            </a:r>
            <a:r>
              <a:rPr lang="en-GB" sz="2400" dirty="0" smtClean="0"/>
              <a:t>which </a:t>
            </a:r>
            <a:r>
              <a:rPr lang="en-GB" sz="2400" dirty="0" smtClean="0"/>
              <a:t>CAD works with other datasets</a:t>
            </a:r>
          </a:p>
          <a:p>
            <a:pPr marL="452438" lvl="0" indent="-452438">
              <a:buFont typeface="Arial" pitchFamily="34" charset="0"/>
              <a:buChar char="•"/>
            </a:pPr>
            <a:r>
              <a:rPr lang="en-GB" sz="2400" dirty="0" smtClean="0"/>
              <a:t>Describe how ADS deals with CAD data and the </a:t>
            </a:r>
            <a:r>
              <a:rPr lang="en-GB" sz="2400" dirty="0" smtClean="0"/>
              <a:t>wider </a:t>
            </a:r>
            <a:r>
              <a:rPr lang="en-GB" sz="2400" dirty="0" smtClean="0"/>
              <a:t>issues</a:t>
            </a:r>
            <a:endParaRPr lang="en-GB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14313" y="1684807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789113" y="1859432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67744" y="1166843"/>
            <a:ext cx="66247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The Archaeology Data </a:t>
            </a:r>
            <a:r>
              <a:rPr lang="en-GB" sz="2400" b="1" dirty="0" smtClean="0"/>
              <a:t>Service:</a:t>
            </a:r>
          </a:p>
          <a:p>
            <a:pPr indent="457200">
              <a:buFont typeface="Arial" pitchFamily="34" charset="0"/>
              <a:buChar char="•"/>
            </a:pPr>
            <a:r>
              <a:rPr lang="en-GB" sz="2400" dirty="0" smtClean="0"/>
              <a:t>set </a:t>
            </a:r>
            <a:r>
              <a:rPr lang="en-GB" sz="2400" dirty="0" smtClean="0"/>
              <a:t>up in 1996 </a:t>
            </a:r>
            <a:endParaRPr lang="en-GB" sz="2400" dirty="0" smtClean="0"/>
          </a:p>
          <a:p>
            <a:pPr indent="457200">
              <a:buFont typeface="Arial" pitchFamily="34" charset="0"/>
              <a:buChar char="•"/>
            </a:pPr>
            <a:r>
              <a:rPr lang="en-GB" sz="2400" dirty="0" smtClean="0"/>
              <a:t>one </a:t>
            </a:r>
            <a:r>
              <a:rPr lang="en-GB" sz="2400" dirty="0" smtClean="0"/>
              <a:t>of five </a:t>
            </a:r>
            <a:r>
              <a:rPr lang="en-GB" sz="2400" dirty="0" smtClean="0"/>
              <a:t>AHDS subject centres</a:t>
            </a:r>
          </a:p>
          <a:p>
            <a:pPr indent="457200">
              <a:buFont typeface="Arial" pitchFamily="34" charset="0"/>
              <a:buChar char="•"/>
            </a:pPr>
            <a:r>
              <a:rPr lang="en-GB" sz="2400" dirty="0" smtClean="0"/>
              <a:t>based </a:t>
            </a:r>
            <a:r>
              <a:rPr lang="en-GB" sz="2400" dirty="0" smtClean="0"/>
              <a:t>within the University of </a:t>
            </a:r>
            <a:r>
              <a:rPr lang="en-GB" sz="2400" dirty="0" smtClean="0"/>
              <a:t>York</a:t>
            </a:r>
          </a:p>
          <a:p>
            <a:endParaRPr lang="en-GB" sz="2400" dirty="0" smtClean="0"/>
          </a:p>
          <a:p>
            <a:r>
              <a:rPr lang="en-GB" sz="2400" b="1" dirty="0" smtClean="0"/>
              <a:t>Funding:</a:t>
            </a:r>
            <a:endParaRPr lang="en-GB" sz="2400" b="1" dirty="0" smtClean="0"/>
          </a:p>
          <a:p>
            <a:pPr indent="457200">
              <a:buFont typeface="Arial" pitchFamily="34" charset="0"/>
              <a:buChar char="•"/>
            </a:pPr>
            <a:r>
              <a:rPr lang="en-GB" sz="2400" dirty="0" smtClean="0"/>
              <a:t>initially </a:t>
            </a:r>
            <a:r>
              <a:rPr lang="en-GB" sz="2400" dirty="0" smtClean="0"/>
              <a:t>received </a:t>
            </a:r>
            <a:r>
              <a:rPr lang="en-GB" sz="2400" dirty="0" smtClean="0"/>
              <a:t>funding from</a:t>
            </a:r>
          </a:p>
          <a:p>
            <a:pPr lvl="1" indent="457200">
              <a:buFont typeface="Arial" pitchFamily="34" charset="0"/>
              <a:buChar char="•"/>
            </a:pPr>
            <a:r>
              <a:rPr lang="en-GB" sz="2400" dirty="0" smtClean="0"/>
              <a:t>Arts </a:t>
            </a:r>
            <a:r>
              <a:rPr lang="en-GB" sz="2400" dirty="0" smtClean="0"/>
              <a:t>and Humanities Research Board (now </a:t>
            </a:r>
            <a:r>
              <a:rPr lang="en-GB" sz="2400" dirty="0" smtClean="0"/>
              <a:t>		AHRC</a:t>
            </a:r>
            <a:r>
              <a:rPr lang="en-GB" sz="2400" dirty="0" smtClean="0"/>
              <a:t>) </a:t>
            </a:r>
            <a:endParaRPr lang="en-GB" sz="2400" dirty="0" smtClean="0"/>
          </a:p>
          <a:p>
            <a:pPr lvl="1" indent="457200">
              <a:buFont typeface="Arial" pitchFamily="34" charset="0"/>
              <a:buChar char="•"/>
            </a:pPr>
            <a:r>
              <a:rPr lang="en-GB" sz="2400" dirty="0" smtClean="0"/>
              <a:t>Joint </a:t>
            </a:r>
            <a:r>
              <a:rPr lang="en-GB" sz="2400" dirty="0" smtClean="0"/>
              <a:t>Information Systems Committee (JISC</a:t>
            </a:r>
            <a:r>
              <a:rPr lang="en-GB" sz="2400" dirty="0" smtClean="0"/>
              <a:t>)</a:t>
            </a:r>
          </a:p>
          <a:p>
            <a:pPr lvl="1" indent="457200">
              <a:buFont typeface="Arial" pitchFamily="34" charset="0"/>
              <a:buChar char="•"/>
            </a:pPr>
            <a:endParaRPr lang="en-GB" sz="2400" dirty="0" smtClean="0"/>
          </a:p>
          <a:p>
            <a:pPr marL="452438" indent="-452438">
              <a:buFont typeface="Arial" pitchFamily="34" charset="0"/>
              <a:buChar char="•"/>
            </a:pPr>
            <a:r>
              <a:rPr lang="en-GB" sz="2400" dirty="0" smtClean="0"/>
              <a:t>Presently receives core funding from AHRC alongside a range of project-based funding.</a:t>
            </a:r>
            <a:endParaRPr lang="en-GB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14313" y="2161137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789113" y="2335762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86000" y="1052736"/>
            <a:ext cx="6678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Our remit:</a:t>
            </a:r>
          </a:p>
          <a:p>
            <a:endParaRPr lang="en-GB" sz="2400" dirty="0" smtClean="0"/>
          </a:p>
          <a:p>
            <a:pPr algn="ctr"/>
            <a:r>
              <a:rPr lang="en-GB" sz="2400" dirty="0" smtClean="0"/>
              <a:t>“</a:t>
            </a:r>
            <a:r>
              <a:rPr lang="en-GB" sz="2400" dirty="0" smtClean="0"/>
              <a:t>To support research, learning and teaching with high quality and dependable digital resources</a:t>
            </a:r>
            <a:r>
              <a:rPr lang="en-GB" sz="2400" dirty="0" smtClean="0"/>
              <a:t>.”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b="1" dirty="0" smtClean="0"/>
              <a:t>In </a:t>
            </a:r>
            <a:r>
              <a:rPr lang="en-GB" sz="2400" b="1" dirty="0" smtClean="0"/>
              <a:t>practice this means three key things</a:t>
            </a:r>
            <a:r>
              <a:rPr lang="en-GB" sz="2400" b="1" dirty="0" smtClean="0"/>
              <a:t>:</a:t>
            </a:r>
          </a:p>
          <a:p>
            <a:endParaRPr lang="en-GB" sz="2400" dirty="0" smtClean="0"/>
          </a:p>
          <a:p>
            <a:pPr lvl="0" indent="457200">
              <a:buFont typeface="Arial" pitchFamily="34" charset="0"/>
              <a:buChar char="•"/>
            </a:pPr>
            <a:r>
              <a:rPr lang="en-GB" sz="2400" dirty="0" smtClean="0"/>
              <a:t>That ADS collect and preserve datasets</a:t>
            </a:r>
          </a:p>
          <a:p>
            <a:pPr lvl="0" indent="457200">
              <a:buFont typeface="Arial" pitchFamily="34" charset="0"/>
              <a:buChar char="•"/>
            </a:pPr>
            <a:r>
              <a:rPr lang="en-GB" sz="2400" dirty="0" smtClean="0"/>
              <a:t>That we allow full, easy and free access to these</a:t>
            </a:r>
          </a:p>
          <a:p>
            <a:pPr marL="452438" lvl="0" indent="-452438">
              <a:buFont typeface="Arial" pitchFamily="34" charset="0"/>
              <a:buChar char="•"/>
            </a:pPr>
            <a:r>
              <a:rPr lang="en-GB" sz="2400" dirty="0" smtClean="0"/>
              <a:t>And that we additionally provide guidance and </a:t>
            </a:r>
            <a:r>
              <a:rPr lang="en-GB" sz="2400" dirty="0" smtClean="0"/>
              <a:t>support </a:t>
            </a:r>
            <a:r>
              <a:rPr lang="en-GB" sz="2400" dirty="0" smtClean="0"/>
              <a:t>to data creators</a:t>
            </a:r>
            <a:endParaRPr lang="en-GB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339752" y="2924944"/>
            <a:ext cx="3456384" cy="11521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Commercial archaeology projects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339752" y="908720"/>
            <a:ext cx="3456384" cy="11521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HE projects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(AHRC, British Academy, </a:t>
            </a:r>
            <a:r>
              <a:rPr lang="en-GB" sz="2400" dirty="0" err="1" smtClean="0">
                <a:solidFill>
                  <a:schemeClr val="tx1"/>
                </a:solidFill>
              </a:rPr>
              <a:t>Leverhulme</a:t>
            </a:r>
            <a:r>
              <a:rPr lang="en-GB" sz="2400" dirty="0" smtClean="0">
                <a:solidFill>
                  <a:schemeClr val="tx1"/>
                </a:solidFill>
              </a:rPr>
              <a:t> Trust)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14313" y="2161137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789113" y="3068960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2339752" y="4869160"/>
            <a:ext cx="3456384" cy="115212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English Heritage, RCAHMS, etc. datasets and R&amp;D projects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6105276" y="1500758"/>
            <a:ext cx="428625" cy="4016474"/>
          </a:xfrm>
          <a:prstGeom prst="rightBrac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588224" y="2564904"/>
            <a:ext cx="244534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Varying Scale</a:t>
            </a:r>
          </a:p>
          <a:p>
            <a:endParaRPr lang="en-GB" sz="2200" b="1" dirty="0" smtClean="0"/>
          </a:p>
          <a:p>
            <a:r>
              <a:rPr lang="en-GB" sz="2200" b="1" dirty="0" smtClean="0"/>
              <a:t>Varying Complexity</a:t>
            </a:r>
          </a:p>
          <a:p>
            <a:endParaRPr lang="en-GB" sz="2200" b="1" dirty="0" smtClean="0"/>
          </a:p>
          <a:p>
            <a:r>
              <a:rPr lang="en-GB" sz="2200" b="1" dirty="0" smtClean="0"/>
              <a:t>Varying Size</a:t>
            </a:r>
            <a:endParaRPr lang="en-GB" sz="2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14313" y="2639765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789113" y="2814390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TERM_Fig1"/>
          <p:cNvPicPr>
            <a:picLocks noChangeAspect="1" noChangeArrowheads="1"/>
          </p:cNvPicPr>
          <p:nvPr/>
        </p:nvPicPr>
        <p:blipFill>
          <a:blip r:embed="rId2" cstate="print"/>
          <a:srcRect b="8104"/>
          <a:stretch>
            <a:fillRect/>
          </a:stretch>
        </p:blipFill>
        <p:spPr bwMode="auto">
          <a:xfrm>
            <a:off x="2066259" y="1070056"/>
            <a:ext cx="6878565" cy="4807216"/>
          </a:xfrm>
          <a:prstGeom prst="rect">
            <a:avLst/>
          </a:prstGeom>
          <a:noFill/>
        </p:spPr>
      </p:pic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7740352" y="5877272"/>
            <a:ext cx="12241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000" dirty="0">
                <a:latin typeface="Tahoma" pitchFamily="34" charset="0"/>
              </a:rPr>
              <a:t>Picture from </a:t>
            </a:r>
            <a:r>
              <a:rPr lang="en-GB" sz="1000" dirty="0" err="1">
                <a:latin typeface="Tahoma" pitchFamily="34" charset="0"/>
              </a:rPr>
              <a:t>DLib</a:t>
            </a:r>
            <a:endParaRPr lang="en-GB" sz="1000" dirty="0">
              <a:latin typeface="Tahoma" pitchFamily="34" charset="0"/>
            </a:endParaRPr>
          </a:p>
        </p:txBody>
      </p:sp>
      <p:pic>
        <p:nvPicPr>
          <p:cNvPr id="20" name="Picture 5" descr="j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0411" y="2492896"/>
            <a:ext cx="358630" cy="417961"/>
          </a:xfrm>
          <a:prstGeom prst="rect">
            <a:avLst/>
          </a:prstGeom>
          <a:noFill/>
        </p:spPr>
      </p:pic>
      <p:pic>
        <p:nvPicPr>
          <p:cNvPr id="21" name="Picture 6" descr="ton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4255" y="2329216"/>
            <a:ext cx="334897" cy="419280"/>
          </a:xfrm>
          <a:prstGeom prst="rect">
            <a:avLst/>
          </a:prstGeom>
          <a:noFill/>
        </p:spPr>
      </p:pic>
      <p:pic>
        <p:nvPicPr>
          <p:cNvPr id="22" name="Picture 7" descr="don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2539" y="4437112"/>
            <a:ext cx="336216" cy="419281"/>
          </a:xfrm>
          <a:prstGeom prst="rect">
            <a:avLst/>
          </a:prstGeom>
          <a:noFill/>
        </p:spPr>
      </p:pic>
      <p:pic>
        <p:nvPicPr>
          <p:cNvPr id="23" name="Picture 8" descr="Jonathan Batema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34116" y="3039464"/>
            <a:ext cx="404778" cy="419281"/>
          </a:xfrm>
          <a:prstGeom prst="rect">
            <a:avLst/>
          </a:prstGeom>
          <a:noFill/>
        </p:spPr>
      </p:pic>
      <p:pic>
        <p:nvPicPr>
          <p:cNvPr id="24" name="Picture 9" descr="Michael Charn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62739" y="3370008"/>
            <a:ext cx="399503" cy="419281"/>
          </a:xfrm>
          <a:prstGeom prst="rect">
            <a:avLst/>
          </a:prstGeom>
          <a:noFill/>
        </p:spPr>
      </p:pic>
      <p:pic>
        <p:nvPicPr>
          <p:cNvPr id="25" name="Picture 10" descr="Stuart Jeffre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2276872"/>
            <a:ext cx="362585" cy="419280"/>
          </a:xfrm>
          <a:prstGeom prst="rect">
            <a:avLst/>
          </a:prstGeom>
          <a:noFill/>
        </p:spPr>
      </p:pic>
      <p:pic>
        <p:nvPicPr>
          <p:cNvPr id="26" name="Picture 11" descr="Julian Richard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2539" y="5229200"/>
            <a:ext cx="363903" cy="419280"/>
          </a:xfrm>
          <a:prstGeom prst="rect">
            <a:avLst/>
          </a:prstGeom>
          <a:noFill/>
        </p:spPr>
      </p:pic>
      <p:pic>
        <p:nvPicPr>
          <p:cNvPr id="29" name="Picture 14" descr="tim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8523" y="2492896"/>
            <a:ext cx="400821" cy="41928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35896" y="2852936"/>
            <a:ext cx="444636" cy="44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62739" y="4018080"/>
            <a:ext cx="431425" cy="42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70852" y="2996952"/>
            <a:ext cx="396604" cy="49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32"/>
          <p:cNvSpPr/>
          <p:nvPr/>
        </p:nvSpPr>
        <p:spPr>
          <a:xfrm>
            <a:off x="4139952" y="476672"/>
            <a:ext cx="26257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OAIS based archive</a:t>
            </a:r>
            <a:endParaRPr lang="en-GB" sz="24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 cstate="print"/>
          <a:srcRect l="29193" t="8386" r="43064" b="56936"/>
          <a:stretch>
            <a:fillRect/>
          </a:stretch>
        </p:blipFill>
        <p:spPr bwMode="auto">
          <a:xfrm>
            <a:off x="6948264" y="4005064"/>
            <a:ext cx="34563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6891" t="16242" r="31488" b="7716"/>
          <a:stretch>
            <a:fillRect/>
          </a:stretch>
        </p:blipFill>
        <p:spPr bwMode="auto">
          <a:xfrm>
            <a:off x="2770221" y="1124744"/>
            <a:ext cx="5546195" cy="547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214313" y="2639765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789113" y="2814390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339752" y="519063"/>
            <a:ext cx="6390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Migration based approach with controlled ingest</a:t>
            </a:r>
            <a:endParaRPr lang="en-GB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14313" y="3143821"/>
            <a:ext cx="1571625" cy="3571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789113" y="3318446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033339" y="188640"/>
            <a:ext cx="67151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000" dirty="0">
              <a:latin typeface="Calibri" pitchFamily="34" charset="0"/>
            </a:endParaRPr>
          </a:p>
          <a:p>
            <a:endParaRPr lang="en-GB" sz="2000" dirty="0">
              <a:latin typeface="Calibri" pitchFamily="34" charset="0"/>
            </a:endParaRPr>
          </a:p>
          <a:p>
            <a:endParaRPr lang="en-GB" sz="2000" dirty="0">
              <a:latin typeface="Calibri" pitchFamily="34" charset="0"/>
            </a:endParaRPr>
          </a:p>
          <a:p>
            <a:r>
              <a:rPr lang="en-GB" sz="2400" dirty="0">
                <a:latin typeface="Calibri" pitchFamily="34" charset="0"/>
              </a:rPr>
              <a:t>	Aerial Survey</a:t>
            </a:r>
          </a:p>
          <a:p>
            <a:r>
              <a:rPr lang="en-GB" sz="2400" dirty="0">
                <a:latin typeface="Calibri" pitchFamily="34" charset="0"/>
              </a:rPr>
              <a:t>	Geophysics </a:t>
            </a:r>
          </a:p>
          <a:p>
            <a:r>
              <a:rPr lang="en-GB" sz="2400" dirty="0">
                <a:latin typeface="Calibri" pitchFamily="34" charset="0"/>
              </a:rPr>
              <a:t>	GIS</a:t>
            </a:r>
          </a:p>
          <a:p>
            <a:r>
              <a:rPr lang="en-GB" sz="2400" dirty="0">
                <a:latin typeface="Calibri" pitchFamily="34" charset="0"/>
              </a:rPr>
              <a:t>	CAD</a:t>
            </a:r>
          </a:p>
          <a:p>
            <a:r>
              <a:rPr lang="en-GB" sz="2400" dirty="0">
                <a:latin typeface="Calibri" pitchFamily="34" charset="0"/>
              </a:rPr>
              <a:t>	Virtual Reality </a:t>
            </a:r>
          </a:p>
          <a:p>
            <a:r>
              <a:rPr lang="en-GB" sz="2400" dirty="0">
                <a:latin typeface="Calibri" pitchFamily="34" charset="0"/>
              </a:rPr>
              <a:t>	Excavation &amp; Fieldwork</a:t>
            </a:r>
          </a:p>
          <a:p>
            <a:endParaRPr lang="en-GB" sz="2400" dirty="0">
              <a:latin typeface="Calibri" pitchFamily="34" charset="0"/>
            </a:endParaRPr>
          </a:p>
          <a:p>
            <a:r>
              <a:rPr lang="en-GB" sz="2400" dirty="0">
                <a:latin typeface="Calibri" pitchFamily="34" charset="0"/>
              </a:rPr>
              <a:t>	Marine Remote Sensing</a:t>
            </a:r>
          </a:p>
          <a:p>
            <a:r>
              <a:rPr lang="en-GB" sz="2400" dirty="0">
                <a:latin typeface="Calibri" pitchFamily="34" charset="0"/>
              </a:rPr>
              <a:t>	Laser Scanning</a:t>
            </a:r>
          </a:p>
          <a:p>
            <a:r>
              <a:rPr lang="en-GB" sz="2400" dirty="0">
                <a:latin typeface="Calibri" pitchFamily="34" charset="0"/>
              </a:rPr>
              <a:t>	Photogrammetry</a:t>
            </a:r>
          </a:p>
          <a:p>
            <a:endParaRPr lang="en-GB" sz="2000" dirty="0">
              <a:latin typeface="Calibri" pitchFamily="34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6105276" y="1256681"/>
            <a:ext cx="428625" cy="2000250"/>
          </a:xfrm>
          <a:prstGeom prst="rightBrac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" name="Right Brace 5"/>
          <p:cNvSpPr/>
          <p:nvPr/>
        </p:nvSpPr>
        <p:spPr>
          <a:xfrm>
            <a:off x="6105276" y="3828431"/>
            <a:ext cx="428625" cy="928687"/>
          </a:xfrm>
          <a:prstGeom prst="rightBrac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6777097" y="1244700"/>
            <a:ext cx="13741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Currently</a:t>
            </a:r>
          </a:p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being</a:t>
            </a:r>
          </a:p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r</a:t>
            </a:r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evised </a:t>
            </a:r>
            <a:endParaRPr lang="en-GB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and </a:t>
            </a:r>
          </a:p>
          <a:p>
            <a:pPr algn="ctr"/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u</a:t>
            </a:r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pdated</a:t>
            </a:r>
            <a:endParaRPr lang="en-GB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6887223" y="3476948"/>
            <a:ext cx="114755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New</a:t>
            </a:r>
          </a:p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g</a:t>
            </a:r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uides</a:t>
            </a:r>
          </a:p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being</a:t>
            </a:r>
          </a:p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created</a:t>
            </a:r>
            <a:endParaRPr lang="en-GB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3390684" y="473721"/>
            <a:ext cx="3839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 smtClean="0">
                <a:latin typeface="Calibri" pitchFamily="34" charset="0"/>
              </a:rPr>
              <a:t>ADS Guides to Good Practice</a:t>
            </a:r>
            <a:endParaRPr lang="en-GB" sz="2400" b="1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23728" y="5229200"/>
            <a:ext cx="68407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 smtClean="0"/>
              <a:t>Aim to connect </a:t>
            </a:r>
            <a:r>
              <a:rPr lang="en-GB" sz="2200" dirty="0" smtClean="0"/>
              <a:t>with data producers </a:t>
            </a:r>
            <a:r>
              <a:rPr lang="en-GB" sz="2200" dirty="0" smtClean="0"/>
              <a:t>early </a:t>
            </a:r>
            <a:r>
              <a:rPr lang="en-GB" sz="2200" dirty="0" smtClean="0"/>
              <a:t>on in their project lifecycles </a:t>
            </a:r>
            <a:r>
              <a:rPr lang="en-GB" sz="2200" dirty="0" smtClean="0"/>
              <a:t>to ensure </a:t>
            </a:r>
            <a:r>
              <a:rPr lang="en-GB" sz="2200" dirty="0" smtClean="0"/>
              <a:t>that preservation planning </a:t>
            </a:r>
            <a:r>
              <a:rPr lang="en-GB" sz="2200" dirty="0" smtClean="0"/>
              <a:t>is </a:t>
            </a:r>
            <a:r>
              <a:rPr lang="en-GB" sz="2200" dirty="0" smtClean="0"/>
              <a:t>a key consideration during the project rather than an afterthought. </a:t>
            </a:r>
            <a:endParaRPr lang="en-GB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14313" y="4223941"/>
            <a:ext cx="1571625" cy="5732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noFill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789113" y="4509120"/>
            <a:ext cx="2143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33352" y="557808"/>
            <a:ext cx="4879008" cy="11430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Results of the Big Data Project</a:t>
            </a:r>
            <a:endParaRPr lang="en-GB" sz="2500" b="1" noProof="0" dirty="0" smtClean="0"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smtClean="0">
                <a:ea typeface="+mj-ea"/>
                <a:cs typeface="+mj-cs"/>
              </a:rPr>
              <a:t>(ADS 2006)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051496" y="1700213"/>
            <a:ext cx="6985000" cy="3927475"/>
            <a:chOff x="0" y="0"/>
            <a:chExt cx="8337" cy="4689"/>
          </a:xfrm>
        </p:grpSpPr>
        <p:sp>
          <p:nvSpPr>
            <p:cNvPr id="6" name="AutoShape 5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8337" cy="4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812" y="909"/>
              <a:ext cx="1105" cy="1595"/>
            </a:xfrm>
            <a:custGeom>
              <a:avLst/>
              <a:gdLst/>
              <a:ahLst/>
              <a:cxnLst>
                <a:cxn ang="0">
                  <a:pos x="79" y="31"/>
                </a:cxn>
                <a:cxn ang="0">
                  <a:pos x="0" y="0"/>
                </a:cxn>
                <a:cxn ang="0">
                  <a:pos x="0" y="114"/>
                </a:cxn>
                <a:cxn ang="0">
                  <a:pos x="79" y="31"/>
                </a:cxn>
              </a:cxnLst>
              <a:rect l="0" t="0" r="r" b="b"/>
              <a:pathLst>
                <a:path w="79" h="114">
                  <a:moveTo>
                    <a:pt x="79" y="31"/>
                  </a:moveTo>
                  <a:cubicBezTo>
                    <a:pt x="57" y="11"/>
                    <a:pt x="29" y="0"/>
                    <a:pt x="0" y="0"/>
                  </a:cubicBezTo>
                  <a:lnTo>
                    <a:pt x="0" y="114"/>
                  </a:lnTo>
                  <a:lnTo>
                    <a:pt x="79" y="31"/>
                  </a:lnTo>
                  <a:close/>
                </a:path>
              </a:pathLst>
            </a:custGeom>
            <a:solidFill>
              <a:srgbClr val="9999F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812" y="1343"/>
              <a:ext cx="1357" cy="1161"/>
            </a:xfrm>
            <a:custGeom>
              <a:avLst/>
              <a:gdLst/>
              <a:ahLst/>
              <a:cxnLst>
                <a:cxn ang="0">
                  <a:pos x="97" y="24"/>
                </a:cxn>
                <a:cxn ang="0">
                  <a:pos x="79" y="0"/>
                </a:cxn>
                <a:cxn ang="0">
                  <a:pos x="0" y="83"/>
                </a:cxn>
                <a:cxn ang="0">
                  <a:pos x="97" y="24"/>
                </a:cxn>
              </a:cxnLst>
              <a:rect l="0" t="0" r="r" b="b"/>
              <a:pathLst>
                <a:path w="97" h="83">
                  <a:moveTo>
                    <a:pt x="97" y="24"/>
                  </a:moveTo>
                  <a:cubicBezTo>
                    <a:pt x="92" y="15"/>
                    <a:pt x="86" y="7"/>
                    <a:pt x="79" y="0"/>
                  </a:cubicBezTo>
                  <a:lnTo>
                    <a:pt x="0" y="83"/>
                  </a:lnTo>
                  <a:lnTo>
                    <a:pt x="97" y="24"/>
                  </a:lnTo>
                  <a:close/>
                </a:path>
              </a:pathLst>
            </a:custGeom>
            <a:solidFill>
              <a:srgbClr val="9933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812" y="1679"/>
              <a:ext cx="1524" cy="825"/>
            </a:xfrm>
            <a:custGeom>
              <a:avLst/>
              <a:gdLst/>
              <a:ahLst/>
              <a:cxnLst>
                <a:cxn ang="0">
                  <a:pos x="109" y="25"/>
                </a:cxn>
                <a:cxn ang="0">
                  <a:pos x="97" y="0"/>
                </a:cxn>
                <a:cxn ang="0">
                  <a:pos x="0" y="59"/>
                </a:cxn>
                <a:cxn ang="0">
                  <a:pos x="109" y="25"/>
                </a:cxn>
              </a:cxnLst>
              <a:rect l="0" t="0" r="r" b="b"/>
              <a:pathLst>
                <a:path w="109" h="59">
                  <a:moveTo>
                    <a:pt x="109" y="25"/>
                  </a:moveTo>
                  <a:cubicBezTo>
                    <a:pt x="106" y="16"/>
                    <a:pt x="102" y="8"/>
                    <a:pt x="97" y="0"/>
                  </a:cubicBezTo>
                  <a:lnTo>
                    <a:pt x="0" y="59"/>
                  </a:lnTo>
                  <a:lnTo>
                    <a:pt x="109" y="25"/>
                  </a:lnTo>
                  <a:close/>
                </a:path>
              </a:pathLst>
            </a:custGeom>
            <a:solidFill>
              <a:srgbClr val="FFFFCC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812" y="2029"/>
              <a:ext cx="1580" cy="475"/>
            </a:xfrm>
            <a:custGeom>
              <a:avLst/>
              <a:gdLst/>
              <a:ahLst/>
              <a:cxnLst>
                <a:cxn ang="0">
                  <a:pos x="113" y="26"/>
                </a:cxn>
                <a:cxn ang="0">
                  <a:pos x="109" y="0"/>
                </a:cxn>
                <a:cxn ang="0">
                  <a:pos x="0" y="34"/>
                </a:cxn>
                <a:cxn ang="0">
                  <a:pos x="113" y="26"/>
                </a:cxn>
              </a:cxnLst>
              <a:rect l="0" t="0" r="r" b="b"/>
              <a:pathLst>
                <a:path w="113" h="34">
                  <a:moveTo>
                    <a:pt x="113" y="26"/>
                  </a:moveTo>
                  <a:cubicBezTo>
                    <a:pt x="113" y="17"/>
                    <a:pt x="111" y="9"/>
                    <a:pt x="109" y="0"/>
                  </a:cubicBezTo>
                  <a:lnTo>
                    <a:pt x="0" y="34"/>
                  </a:lnTo>
                  <a:lnTo>
                    <a:pt x="113" y="26"/>
                  </a:lnTo>
                  <a:close/>
                </a:path>
              </a:pathLst>
            </a:custGeom>
            <a:solidFill>
              <a:srgbClr val="CCFFF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812" y="2392"/>
              <a:ext cx="1594" cy="784"/>
            </a:xfrm>
            <a:custGeom>
              <a:avLst/>
              <a:gdLst/>
              <a:ahLst/>
              <a:cxnLst>
                <a:cxn ang="0">
                  <a:pos x="103" y="56"/>
                </a:cxn>
                <a:cxn ang="0">
                  <a:pos x="114" y="8"/>
                </a:cxn>
                <a:cxn ang="0">
                  <a:pos x="113" y="0"/>
                </a:cxn>
                <a:cxn ang="0">
                  <a:pos x="0" y="8"/>
                </a:cxn>
                <a:cxn ang="0">
                  <a:pos x="103" y="56"/>
                </a:cxn>
              </a:cxnLst>
              <a:rect l="0" t="0" r="r" b="b"/>
              <a:pathLst>
                <a:path w="114" h="56">
                  <a:moveTo>
                    <a:pt x="103" y="56"/>
                  </a:moveTo>
                  <a:cubicBezTo>
                    <a:pt x="110" y="41"/>
                    <a:pt x="114" y="24"/>
                    <a:pt x="114" y="8"/>
                  </a:cubicBezTo>
                  <a:cubicBezTo>
                    <a:pt x="114" y="5"/>
                    <a:pt x="113" y="2"/>
                    <a:pt x="113" y="0"/>
                  </a:cubicBezTo>
                  <a:lnTo>
                    <a:pt x="0" y="8"/>
                  </a:lnTo>
                  <a:lnTo>
                    <a:pt x="103" y="56"/>
                  </a:lnTo>
                  <a:close/>
                </a:path>
              </a:pathLst>
            </a:custGeom>
            <a:solidFill>
              <a:srgbClr val="660066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812" y="2504"/>
              <a:ext cx="1441" cy="714"/>
            </a:xfrm>
            <a:custGeom>
              <a:avLst/>
              <a:gdLst/>
              <a:ahLst/>
              <a:cxnLst>
                <a:cxn ang="0">
                  <a:pos x="101" y="51"/>
                </a:cxn>
                <a:cxn ang="0">
                  <a:pos x="103" y="48"/>
                </a:cxn>
                <a:cxn ang="0">
                  <a:pos x="0" y="0"/>
                </a:cxn>
                <a:cxn ang="0">
                  <a:pos x="101" y="51"/>
                </a:cxn>
              </a:cxnLst>
              <a:rect l="0" t="0" r="r" b="b"/>
              <a:pathLst>
                <a:path w="103" h="51">
                  <a:moveTo>
                    <a:pt x="101" y="51"/>
                  </a:moveTo>
                  <a:cubicBezTo>
                    <a:pt x="102" y="50"/>
                    <a:pt x="102" y="49"/>
                    <a:pt x="103" y="48"/>
                  </a:cubicBezTo>
                  <a:lnTo>
                    <a:pt x="0" y="0"/>
                  </a:lnTo>
                  <a:lnTo>
                    <a:pt x="101" y="51"/>
                  </a:lnTo>
                  <a:close/>
                </a:path>
              </a:pathLst>
            </a:custGeom>
            <a:solidFill>
              <a:srgbClr val="FF80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812" y="2504"/>
              <a:ext cx="1413" cy="966"/>
            </a:xfrm>
            <a:custGeom>
              <a:avLst/>
              <a:gdLst/>
              <a:ahLst/>
              <a:cxnLst>
                <a:cxn ang="0">
                  <a:pos x="89" y="69"/>
                </a:cxn>
                <a:cxn ang="0">
                  <a:pos x="101" y="51"/>
                </a:cxn>
                <a:cxn ang="0">
                  <a:pos x="0" y="0"/>
                </a:cxn>
                <a:cxn ang="0">
                  <a:pos x="89" y="69"/>
                </a:cxn>
              </a:cxnLst>
              <a:rect l="0" t="0" r="r" b="b"/>
              <a:pathLst>
                <a:path w="101" h="69">
                  <a:moveTo>
                    <a:pt x="89" y="69"/>
                  </a:moveTo>
                  <a:cubicBezTo>
                    <a:pt x="94" y="64"/>
                    <a:pt x="98" y="58"/>
                    <a:pt x="101" y="51"/>
                  </a:cubicBezTo>
                  <a:lnTo>
                    <a:pt x="0" y="0"/>
                  </a:lnTo>
                  <a:lnTo>
                    <a:pt x="89" y="69"/>
                  </a:lnTo>
                  <a:close/>
                </a:path>
              </a:pathLst>
            </a:custGeom>
            <a:solidFill>
              <a:srgbClr val="0066CC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812" y="2504"/>
              <a:ext cx="1245" cy="1539"/>
            </a:xfrm>
            <a:custGeom>
              <a:avLst/>
              <a:gdLst/>
              <a:ahLst/>
              <a:cxnLst>
                <a:cxn ang="0">
                  <a:pos x="25" y="110"/>
                </a:cxn>
                <a:cxn ang="0">
                  <a:pos x="89" y="69"/>
                </a:cxn>
                <a:cxn ang="0">
                  <a:pos x="0" y="0"/>
                </a:cxn>
                <a:cxn ang="0">
                  <a:pos x="25" y="110"/>
                </a:cxn>
              </a:cxnLst>
              <a:rect l="0" t="0" r="r" b="b"/>
              <a:pathLst>
                <a:path w="89" h="110">
                  <a:moveTo>
                    <a:pt x="25" y="110"/>
                  </a:moveTo>
                  <a:cubicBezTo>
                    <a:pt x="51" y="105"/>
                    <a:pt x="73" y="90"/>
                    <a:pt x="89" y="69"/>
                  </a:cubicBezTo>
                  <a:lnTo>
                    <a:pt x="0" y="0"/>
                  </a:lnTo>
                  <a:lnTo>
                    <a:pt x="25" y="110"/>
                  </a:lnTo>
                  <a:close/>
                </a:path>
              </a:pathLst>
            </a:custGeom>
            <a:solidFill>
              <a:srgbClr val="CCCCF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294" y="2504"/>
              <a:ext cx="867" cy="1581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37" y="113"/>
                </a:cxn>
                <a:cxn ang="0">
                  <a:pos x="62" y="110"/>
                </a:cxn>
                <a:cxn ang="0">
                  <a:pos x="37" y="0"/>
                </a:cxn>
                <a:cxn ang="0">
                  <a:pos x="0" y="107"/>
                </a:cxn>
              </a:cxnLst>
              <a:rect l="0" t="0" r="r" b="b"/>
              <a:pathLst>
                <a:path w="62" h="113">
                  <a:moveTo>
                    <a:pt x="0" y="107"/>
                  </a:moveTo>
                  <a:cubicBezTo>
                    <a:pt x="11" y="111"/>
                    <a:pt x="24" y="113"/>
                    <a:pt x="37" y="113"/>
                  </a:cubicBezTo>
                  <a:cubicBezTo>
                    <a:pt x="45" y="113"/>
                    <a:pt x="54" y="112"/>
                    <a:pt x="62" y="110"/>
                  </a:cubicBezTo>
                  <a:lnTo>
                    <a:pt x="37" y="0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581" y="2504"/>
              <a:ext cx="1231" cy="149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1" y="107"/>
                </a:cxn>
                <a:cxn ang="0">
                  <a:pos x="88" y="0"/>
                </a:cxn>
                <a:cxn ang="0">
                  <a:pos x="0" y="73"/>
                </a:cxn>
              </a:cxnLst>
              <a:rect l="0" t="0" r="r" b="b"/>
              <a:pathLst>
                <a:path w="88" h="107">
                  <a:moveTo>
                    <a:pt x="0" y="73"/>
                  </a:moveTo>
                  <a:cubicBezTo>
                    <a:pt x="14" y="89"/>
                    <a:pt x="31" y="101"/>
                    <a:pt x="51" y="107"/>
                  </a:cubicBezTo>
                  <a:lnTo>
                    <a:pt x="88" y="0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F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73" y="2504"/>
              <a:ext cx="1539" cy="102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2" y="73"/>
                </a:cxn>
                <a:cxn ang="0">
                  <a:pos x="110" y="0"/>
                </a:cxn>
                <a:cxn ang="0">
                  <a:pos x="0" y="29"/>
                </a:cxn>
              </a:cxnLst>
              <a:rect l="0" t="0" r="r" b="b"/>
              <a:pathLst>
                <a:path w="110" h="73">
                  <a:moveTo>
                    <a:pt x="0" y="29"/>
                  </a:moveTo>
                  <a:cubicBezTo>
                    <a:pt x="4" y="45"/>
                    <a:pt x="12" y="60"/>
                    <a:pt x="22" y="73"/>
                  </a:cubicBezTo>
                  <a:lnTo>
                    <a:pt x="11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0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203" y="1553"/>
              <a:ext cx="1609" cy="1357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" y="67"/>
                </a:cxn>
                <a:cxn ang="0">
                  <a:pos x="5" y="97"/>
                </a:cxn>
                <a:cxn ang="0">
                  <a:pos x="115" y="68"/>
                </a:cxn>
                <a:cxn ang="0">
                  <a:pos x="22" y="0"/>
                </a:cxn>
              </a:cxnLst>
              <a:rect l="0" t="0" r="r" b="b"/>
              <a:pathLst>
                <a:path w="115" h="97">
                  <a:moveTo>
                    <a:pt x="22" y="0"/>
                  </a:moveTo>
                  <a:cubicBezTo>
                    <a:pt x="8" y="20"/>
                    <a:pt x="1" y="43"/>
                    <a:pt x="1" y="67"/>
                  </a:cubicBezTo>
                  <a:cubicBezTo>
                    <a:pt x="0" y="78"/>
                    <a:pt x="2" y="88"/>
                    <a:pt x="5" y="97"/>
                  </a:cubicBezTo>
                  <a:lnTo>
                    <a:pt x="115" y="6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FFFF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511" y="1343"/>
              <a:ext cx="1301" cy="116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5"/>
                </a:cxn>
                <a:cxn ang="0">
                  <a:pos x="93" y="83"/>
                </a:cxn>
                <a:cxn ang="0">
                  <a:pos x="13" y="0"/>
                </a:cxn>
              </a:cxnLst>
              <a:rect l="0" t="0" r="r" b="b"/>
              <a:pathLst>
                <a:path w="93" h="83">
                  <a:moveTo>
                    <a:pt x="13" y="0"/>
                  </a:moveTo>
                  <a:cubicBezTo>
                    <a:pt x="9" y="5"/>
                    <a:pt x="4" y="10"/>
                    <a:pt x="0" y="15"/>
                  </a:cubicBezTo>
                  <a:lnTo>
                    <a:pt x="93" y="8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0008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693" y="909"/>
              <a:ext cx="1119" cy="159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0" y="31"/>
                </a:cxn>
                <a:cxn ang="0">
                  <a:pos x="80" y="114"/>
                </a:cxn>
                <a:cxn ang="0">
                  <a:pos x="79" y="0"/>
                </a:cxn>
              </a:cxnLst>
              <a:rect l="0" t="0" r="r" b="b"/>
              <a:pathLst>
                <a:path w="80" h="114">
                  <a:moveTo>
                    <a:pt x="79" y="0"/>
                  </a:moveTo>
                  <a:cubicBezTo>
                    <a:pt x="50" y="0"/>
                    <a:pt x="22" y="11"/>
                    <a:pt x="0" y="31"/>
                  </a:cubicBezTo>
                  <a:lnTo>
                    <a:pt x="80" y="11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800000"/>
            </a:solidFill>
            <a:ln w="889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155" y="195"/>
              <a:ext cx="2056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500" b="1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Technologies used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39" y="3204"/>
              <a:ext cx="209" cy="56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8" y="4"/>
                </a:cxn>
                <a:cxn ang="0">
                  <a:pos x="0" y="0"/>
                </a:cxn>
              </a:cxnLst>
              <a:rect l="0" t="0" r="r" b="b"/>
              <a:pathLst>
                <a:path w="15" h="4">
                  <a:moveTo>
                    <a:pt x="15" y="4"/>
                  </a:move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169" y="3344"/>
              <a:ext cx="209" cy="30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8" y="22"/>
                </a:cxn>
                <a:cxn ang="0">
                  <a:pos x="0" y="0"/>
                </a:cxn>
              </a:cxnLst>
              <a:rect l="0" t="0" r="r" b="b"/>
              <a:pathLst>
                <a:path w="15" h="22">
                  <a:moveTo>
                    <a:pt x="15" y="22"/>
                  </a:moveTo>
                  <a:lnTo>
                    <a:pt x="8" y="2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454" y="684"/>
              <a:ext cx="334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12%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4127" y="1204"/>
              <a:ext cx="24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4%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4350" y="1651"/>
              <a:ext cx="24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4%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4462" y="2017"/>
              <a:ext cx="319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3%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4462" y="2701"/>
              <a:ext cx="24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8%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491" y="3135"/>
              <a:ext cx="24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1%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4421" y="3525"/>
              <a:ext cx="24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3%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735" y="3931"/>
              <a:ext cx="33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11%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545" y="4185"/>
              <a:ext cx="24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9%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1540" y="3916"/>
              <a:ext cx="24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9%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1006" y="3247"/>
              <a:ext cx="24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7%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712" y="2058"/>
              <a:ext cx="334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14%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1230" y="1149"/>
              <a:ext cx="24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3%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1720" y="684"/>
              <a:ext cx="334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12%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6043" y="238"/>
              <a:ext cx="2112" cy="411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6113" y="350"/>
              <a:ext cx="98" cy="98"/>
            </a:xfrm>
            <a:prstGeom prst="rect">
              <a:avLst/>
            </a:prstGeom>
            <a:solidFill>
              <a:srgbClr val="9999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6268" y="281"/>
              <a:ext cx="116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3D Laser Scanning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6113" y="644"/>
              <a:ext cx="98" cy="98"/>
            </a:xfrm>
            <a:prstGeom prst="rect">
              <a:avLst/>
            </a:prstGeom>
            <a:solidFill>
              <a:srgbClr val="9933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6268" y="574"/>
              <a:ext cx="96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Sidescan Sonar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6113" y="937"/>
              <a:ext cx="98" cy="98"/>
            </a:xfrm>
            <a:prstGeom prst="rect">
              <a:avLst/>
            </a:prstGeom>
            <a:solidFill>
              <a:srgbClr val="FFFF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6268" y="868"/>
              <a:ext cx="123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Multibeam Scanning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6113" y="1231"/>
              <a:ext cx="98" cy="98"/>
            </a:xfrm>
            <a:prstGeom prst="rect">
              <a:avLst/>
            </a:prstGeom>
            <a:solidFill>
              <a:srgbClr val="CCFF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268" y="1160"/>
              <a:ext cx="137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Single Beam Scanning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6113" y="1525"/>
              <a:ext cx="98" cy="98"/>
            </a:xfrm>
            <a:prstGeom prst="rect">
              <a:avLst/>
            </a:prstGeom>
            <a:solidFill>
              <a:srgbClr val="660066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6268" y="1456"/>
              <a:ext cx="71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Geophysics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6113" y="1819"/>
              <a:ext cx="98" cy="98"/>
            </a:xfrm>
            <a:prstGeom prst="rect">
              <a:avLst/>
            </a:prstGeom>
            <a:solidFill>
              <a:srgbClr val="FF808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6268" y="1747"/>
              <a:ext cx="10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Acoustic Tracking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6113" y="2113"/>
              <a:ext cx="98" cy="98"/>
            </a:xfrm>
            <a:prstGeom prst="rect">
              <a:avLst/>
            </a:prstGeom>
            <a:solidFill>
              <a:srgbClr val="0066CC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6268" y="2043"/>
              <a:ext cx="121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Sub bottom profiling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6113" y="2406"/>
              <a:ext cx="98" cy="98"/>
            </a:xfrm>
            <a:prstGeom prst="rect">
              <a:avLst/>
            </a:prstGeom>
            <a:solidFill>
              <a:srgbClr val="CCCC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6268" y="2337"/>
              <a:ext cx="125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Geographic (eg GIS)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6113" y="2700"/>
              <a:ext cx="98" cy="98"/>
            </a:xfrm>
            <a:prstGeom prst="rect">
              <a:avLst/>
            </a:prstGeom>
            <a:solidFill>
              <a:srgbClr val="00008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6268" y="2631"/>
              <a:ext cx="30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Lidar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6113" y="2994"/>
              <a:ext cx="98" cy="98"/>
            </a:xfrm>
            <a:prstGeom prst="rect">
              <a:avLst/>
            </a:prstGeom>
            <a:solidFill>
              <a:srgbClr val="FF00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6268" y="2923"/>
              <a:ext cx="76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Digital Video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6113" y="3288"/>
              <a:ext cx="98" cy="98"/>
            </a:xfrm>
            <a:prstGeom prst="rect">
              <a:avLst/>
            </a:prstGeom>
            <a:solidFill>
              <a:srgbClr val="FFFF0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6268" y="3218"/>
              <a:ext cx="109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Video Movie Clips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6113" y="3582"/>
              <a:ext cx="98" cy="98"/>
            </a:xfrm>
            <a:prstGeom prst="rect">
              <a:avLst/>
            </a:prstGeom>
            <a:solidFill>
              <a:srgbClr val="00FF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6268" y="3510"/>
              <a:ext cx="70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Still Images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6113" y="3875"/>
              <a:ext cx="98" cy="98"/>
            </a:xfrm>
            <a:prstGeom prst="rect">
              <a:avLst/>
            </a:prstGeom>
            <a:solidFill>
              <a:srgbClr val="80008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6268" y="3806"/>
              <a:ext cx="96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CAD (2D or 3D)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6113" y="4169"/>
              <a:ext cx="98" cy="98"/>
            </a:xfrm>
            <a:prstGeom prst="rect">
              <a:avLst/>
            </a:prstGeom>
            <a:solidFill>
              <a:srgbClr val="80000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6268" y="4100"/>
              <a:ext cx="34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900">
                  <a:solidFill>
                    <a:srgbClr val="000000"/>
                  </a:solidFill>
                  <a:latin typeface="Arial" charset="0"/>
                  <a:ea typeface="SimSun" pitchFamily="2" charset="-122"/>
                </a:rPr>
                <a:t>Other</a:t>
              </a:r>
              <a:endParaRPr lang="en-GB" sz="180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70" y="70"/>
              <a:ext cx="8141" cy="4435"/>
            </a:xfrm>
            <a:prstGeom prst="rect">
              <a:avLst/>
            </a:prstGeom>
            <a:noFill/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570</Words>
  <Application>Microsoft Office PowerPoint</Application>
  <PresentationFormat>On-screen Show (4:3)</PresentationFormat>
  <Paragraphs>147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The University of York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Kieron Niven</dc:creator>
  <cp:lastModifiedBy>Kieron Niven</cp:lastModifiedBy>
  <cp:revision>75</cp:revision>
  <dcterms:created xsi:type="dcterms:W3CDTF">2010-07-14T10:33:00Z</dcterms:created>
  <dcterms:modified xsi:type="dcterms:W3CDTF">2010-07-15T16:00:04Z</dcterms:modified>
</cp:coreProperties>
</file>