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5"/>
    <p:sldMasterId id="2147483683" r:id="rId6"/>
    <p:sldMasterId id="2147483686" r:id="rId7"/>
  </p:sldMasterIdLst>
  <p:notesMasterIdLst>
    <p:notesMasterId r:id="rId40"/>
  </p:notesMasterIdLst>
  <p:sldIdLst>
    <p:sldId id="258" r:id="rId8"/>
    <p:sldId id="299" r:id="rId9"/>
    <p:sldId id="292" r:id="rId10"/>
    <p:sldId id="265" r:id="rId11"/>
    <p:sldId id="291" r:id="rId12"/>
    <p:sldId id="266" r:id="rId13"/>
    <p:sldId id="267" r:id="rId14"/>
    <p:sldId id="268" r:id="rId15"/>
    <p:sldId id="269" r:id="rId16"/>
    <p:sldId id="270" r:id="rId17"/>
    <p:sldId id="271" r:id="rId18"/>
    <p:sldId id="295"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5" r:id="rId32"/>
    <p:sldId id="286" r:id="rId33"/>
    <p:sldId id="287" r:id="rId34"/>
    <p:sldId id="288" r:id="rId35"/>
    <p:sldId id="290" r:id="rId36"/>
    <p:sldId id="293" r:id="rId37"/>
    <p:sldId id="294" r:id="rId38"/>
    <p:sldId id="29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74088" autoAdjust="0"/>
  </p:normalViewPr>
  <p:slideViewPr>
    <p:cSldViewPr snapToGrid="0">
      <p:cViewPr varScale="1">
        <p:scale>
          <a:sx n="67" d="100"/>
          <a:sy n="67" d="100"/>
        </p:scale>
        <p:origin x="12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D8FECB-AEEC-41AC-BA00-DE9096CEA653}" type="datetimeFigureOut">
              <a:rPr lang="en-GB" smtClean="0"/>
              <a:t>16/06/2020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420A80-6BD7-4880-B7AB-5B8D963D17A3}" type="slidenum">
              <a:rPr lang="en-GB" smtClean="0"/>
              <a:t>‹#›</a:t>
            </a:fld>
            <a:endParaRPr lang="en-GB" dirty="0"/>
          </a:p>
        </p:txBody>
      </p:sp>
    </p:spTree>
    <p:extLst>
      <p:ext uri="{BB962C8B-B14F-4D97-AF65-F5344CB8AC3E}">
        <p14:creationId xmlns:p14="http://schemas.microsoft.com/office/powerpoint/2010/main" val="1143616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t>
            </a:r>
            <a:r>
              <a:rPr lang="en-GB" baseline="0" dirty="0"/>
              <a:t>his is our Bayesian network of digital preservation risks. </a:t>
            </a:r>
            <a:r>
              <a:rPr lang="en-GB" baseline="0" dirty="0" smtClean="0"/>
              <a:t>Ultimate </a:t>
            </a:r>
            <a:r>
              <a:rPr lang="en-GB" baseline="0" dirty="0"/>
              <a:t>aim is for renderability and full intellectual control. All other factors can affect this. </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Renderability: The object is a sufficiently useful representation of the original file.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Intellectual control: Having full knowledge of the material content, provenance and conditions of use.</a:t>
            </a:r>
          </a:p>
          <a:p>
            <a:endParaRPr lang="en-GB" baseline="0" dirty="0" smtClean="0"/>
          </a:p>
          <a:p>
            <a:r>
              <a:rPr lang="en-GB" sz="1200" i="0" kern="1200" dirty="0" smtClean="0">
                <a:solidFill>
                  <a:schemeClr val="tx1"/>
                </a:solidFill>
                <a:effectLst/>
                <a:latin typeface="+mn-lt"/>
                <a:ea typeface="+mn-ea"/>
                <a:cs typeface="+mn-cs"/>
              </a:rPr>
              <a:t>Obsolescence: Essential equipment, hardware or software required to access the bit stream becoming out of date or unusable. For example, hardware no longer being produced or essential software to access the media no longer supported. </a:t>
            </a:r>
          </a:p>
          <a:p>
            <a:r>
              <a:rPr lang="en-GB" sz="1200" i="0" kern="1200" baseline="0" dirty="0" smtClean="0">
                <a:solidFill>
                  <a:schemeClr val="tx1"/>
                </a:solidFill>
                <a:effectLst/>
                <a:latin typeface="+mn-lt"/>
                <a:ea typeface="+mn-ea"/>
                <a:cs typeface="+mn-cs"/>
              </a:rPr>
              <a:t>Depends on the storage </a:t>
            </a:r>
            <a:r>
              <a:rPr lang="en-GB" sz="1200" i="0" kern="1200" baseline="0" smtClean="0">
                <a:solidFill>
                  <a:schemeClr val="tx1"/>
                </a:solidFill>
                <a:effectLst/>
                <a:latin typeface="+mn-lt"/>
                <a:ea typeface="+mn-ea"/>
                <a:cs typeface="+mn-cs"/>
              </a:rPr>
              <a:t>medium </a:t>
            </a:r>
            <a:r>
              <a:rPr lang="en-GB" sz="1200" i="0" kern="1200" baseline="0" smtClean="0">
                <a:solidFill>
                  <a:schemeClr val="tx1"/>
                </a:solidFill>
                <a:effectLst/>
                <a:latin typeface="+mn-lt"/>
                <a:ea typeface="+mn-ea"/>
                <a:cs typeface="+mn-cs"/>
              </a:rPr>
              <a:t>used. D-1, an </a:t>
            </a:r>
            <a:r>
              <a:rPr lang="en-GB" sz="1200" b="0" i="0" kern="1200" smtClean="0">
                <a:solidFill>
                  <a:schemeClr val="tx1"/>
                </a:solidFill>
                <a:effectLst/>
                <a:latin typeface="+mn-lt"/>
                <a:ea typeface="+mn-ea"/>
                <a:cs typeface="+mn-cs"/>
              </a:rPr>
              <a:t>early Digital Video format,</a:t>
            </a:r>
            <a:r>
              <a:rPr lang="en-GB" sz="1200" i="0" kern="1200" baseline="0" smtClean="0">
                <a:solidFill>
                  <a:schemeClr val="tx1"/>
                </a:solidFill>
                <a:effectLst/>
                <a:latin typeface="+mn-lt"/>
                <a:ea typeface="+mn-ea"/>
                <a:cs typeface="+mn-cs"/>
              </a:rPr>
              <a:t> is </a:t>
            </a:r>
            <a:r>
              <a:rPr lang="en-GB" sz="1200" i="0" kern="1200" baseline="0" dirty="0" smtClean="0">
                <a:solidFill>
                  <a:schemeClr val="tx1"/>
                </a:solidFill>
                <a:effectLst/>
                <a:latin typeface="+mn-lt"/>
                <a:ea typeface="+mn-ea"/>
                <a:cs typeface="+mn-cs"/>
              </a:rPr>
              <a:t>far more risky than an LTO tape. But if you have good technical skills </a:t>
            </a:r>
            <a:r>
              <a:rPr lang="en-GB" sz="1200" i="0" kern="1200" baseline="0" smtClean="0">
                <a:solidFill>
                  <a:schemeClr val="tx1"/>
                </a:solidFill>
                <a:effectLst/>
                <a:latin typeface="+mn-lt"/>
                <a:ea typeface="+mn-ea"/>
                <a:cs typeface="+mn-cs"/>
              </a:rPr>
              <a:t>you </a:t>
            </a:r>
            <a:r>
              <a:rPr lang="en-GB" sz="1200" i="0" kern="1200" baseline="0" smtClean="0">
                <a:solidFill>
                  <a:schemeClr val="tx1"/>
                </a:solidFill>
                <a:effectLst/>
                <a:latin typeface="+mn-lt"/>
                <a:ea typeface="+mn-ea"/>
                <a:cs typeface="+mn-cs"/>
              </a:rPr>
              <a:t>may be able to </a:t>
            </a:r>
            <a:r>
              <a:rPr lang="en-GB" sz="1200" i="0" kern="1200" baseline="0" dirty="0" smtClean="0">
                <a:solidFill>
                  <a:schemeClr val="tx1"/>
                </a:solidFill>
                <a:effectLst/>
                <a:latin typeface="+mn-lt"/>
                <a:ea typeface="+mn-ea"/>
                <a:cs typeface="+mn-cs"/>
              </a:rPr>
              <a:t>recover the bit-stream.</a:t>
            </a:r>
            <a:endParaRPr lang="en-GB" baseline="0" dirty="0"/>
          </a:p>
        </p:txBody>
      </p:sp>
      <p:sp>
        <p:nvSpPr>
          <p:cNvPr id="4" name="Slide Number Placeholder 3"/>
          <p:cNvSpPr>
            <a:spLocks noGrp="1"/>
          </p:cNvSpPr>
          <p:nvPr>
            <p:ph type="sldNum" sz="quarter" idx="10"/>
          </p:nvPr>
        </p:nvSpPr>
        <p:spPr/>
        <p:txBody>
          <a:bodyPr/>
          <a:lstStyle/>
          <a:p>
            <a:fld id="{EC646113-99EE-47ED-8069-50833CEF5E57}" type="slidenum">
              <a:rPr lang="en-GB" smtClean="0"/>
              <a:t>2</a:t>
            </a:fld>
            <a:endParaRPr lang="en-GB" dirty="0"/>
          </a:p>
        </p:txBody>
      </p:sp>
    </p:spTree>
    <p:extLst>
      <p:ext uri="{BB962C8B-B14F-4D97-AF65-F5344CB8AC3E}">
        <p14:creationId xmlns:p14="http://schemas.microsoft.com/office/powerpoint/2010/main" val="1394875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link is included on the model page.</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21</a:t>
            </a:fld>
            <a:endParaRPr lang="en-GB" dirty="0"/>
          </a:p>
        </p:txBody>
      </p:sp>
    </p:spTree>
    <p:extLst>
      <p:ext uri="{BB962C8B-B14F-4D97-AF65-F5344CB8AC3E}">
        <p14:creationId xmlns:p14="http://schemas.microsoft.com/office/powerpoint/2010/main" val="2672977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Will</a:t>
            </a:r>
            <a:r>
              <a:rPr lang="en-GB" baseline="0" dirty="0"/>
              <a:t> initially see a warning to remind you to select the model most relevant to you, rather than the default, and suggesting you go and create one if you haven’t already.</a:t>
            </a:r>
          </a:p>
          <a:p>
            <a:endParaRPr lang="en-GB"/>
          </a:p>
          <a:p>
            <a:r>
              <a:rPr lang="en-GB"/>
              <a:t>Will start on default model – need to choose Workshop1 from the “Select model” dropdown.</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24</a:t>
            </a:fld>
            <a:endParaRPr lang="en-GB" dirty="0"/>
          </a:p>
        </p:txBody>
      </p:sp>
    </p:spTree>
    <p:extLst>
      <p:ext uri="{BB962C8B-B14F-4D97-AF65-F5344CB8AC3E}">
        <p14:creationId xmlns:p14="http://schemas.microsoft.com/office/powerpoint/2010/main" val="2920757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This time don’t reset the model as we want to build on this policy</a:t>
            </a:r>
            <a:endParaRPr lang="en-GB"/>
          </a:p>
        </p:txBody>
      </p:sp>
      <p:sp>
        <p:nvSpPr>
          <p:cNvPr id="4" name="Slide Number Placeholder 3"/>
          <p:cNvSpPr>
            <a:spLocks noGrp="1"/>
          </p:cNvSpPr>
          <p:nvPr>
            <p:ph type="sldNum" sz="quarter" idx="10"/>
          </p:nvPr>
        </p:nvSpPr>
        <p:spPr/>
        <p:txBody>
          <a:bodyPr/>
          <a:lstStyle/>
          <a:p>
            <a:fld id="{BB420A80-6BD7-4880-B7AB-5B8D963D17A3}" type="slidenum">
              <a:rPr lang="en-GB" smtClean="0"/>
              <a:t>25</a:t>
            </a:fld>
            <a:endParaRPr lang="en-GB" dirty="0"/>
          </a:p>
        </p:txBody>
      </p:sp>
    </p:spTree>
    <p:extLst>
      <p:ext uri="{BB962C8B-B14F-4D97-AF65-F5344CB8AC3E}">
        <p14:creationId xmlns:p14="http://schemas.microsoft.com/office/powerpoint/2010/main" val="2144721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Previously</a:t>
            </a:r>
            <a:r>
              <a:rPr lang="en-GB" baseline="0"/>
              <a:t> selected nodes will diappear from selection, but are still taken into account (we’re looking into this)</a:t>
            </a:r>
          </a:p>
          <a:p>
            <a:endParaRPr lang="en-GB" baseline="0"/>
          </a:p>
          <a:p>
            <a:r>
              <a:rPr lang="en-GB" baseline="0"/>
              <a:t>Not much change, but remember our archive site had a very low flood risk</a:t>
            </a:r>
            <a:r>
              <a:rPr lang="en-GB"/>
              <a:t>, and we still have multiple copies</a:t>
            </a:r>
          </a:p>
        </p:txBody>
      </p:sp>
      <p:sp>
        <p:nvSpPr>
          <p:cNvPr id="4" name="Slide Number Placeholder 3"/>
          <p:cNvSpPr>
            <a:spLocks noGrp="1"/>
          </p:cNvSpPr>
          <p:nvPr>
            <p:ph type="sldNum" sz="quarter" idx="10"/>
          </p:nvPr>
        </p:nvSpPr>
        <p:spPr/>
        <p:txBody>
          <a:bodyPr/>
          <a:lstStyle/>
          <a:p>
            <a:fld id="{BB420A80-6BD7-4880-B7AB-5B8D963D17A3}" type="slidenum">
              <a:rPr lang="en-GB" smtClean="0"/>
              <a:t>26</a:t>
            </a:fld>
            <a:endParaRPr lang="en-GB" dirty="0"/>
          </a:p>
        </p:txBody>
      </p:sp>
    </p:spTree>
    <p:extLst>
      <p:ext uri="{BB962C8B-B14F-4D97-AF65-F5344CB8AC3E}">
        <p14:creationId xmlns:p14="http://schemas.microsoft.com/office/powerpoint/2010/main" val="230938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change perhaps seems smaller than we might expect, we might need to look at this again, or</a:t>
            </a:r>
            <a:r>
              <a:rPr lang="en-GB" baseline="0" dirty="0" smtClean="0"/>
              <a:t> perhaps in reality if staff skills were to change, particularly so radically, other areas would change too, or does this accurately reflect that we have a solid start with generally good systems in place, and the fact that much of digital material is relatively homogeneous surrogates.</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27</a:t>
            </a:fld>
            <a:endParaRPr lang="en-GB" dirty="0"/>
          </a:p>
        </p:txBody>
      </p:sp>
    </p:spTree>
    <p:extLst>
      <p:ext uri="{BB962C8B-B14F-4D97-AF65-F5344CB8AC3E}">
        <p14:creationId xmlns:p14="http://schemas.microsoft.com/office/powerpoint/2010/main" val="1188128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Again, need to select the Workshop1 model rather than default</a:t>
            </a:r>
          </a:p>
        </p:txBody>
      </p:sp>
      <p:sp>
        <p:nvSpPr>
          <p:cNvPr id="4" name="Slide Number Placeholder 3"/>
          <p:cNvSpPr>
            <a:spLocks noGrp="1"/>
          </p:cNvSpPr>
          <p:nvPr>
            <p:ph type="sldNum" sz="quarter" idx="10"/>
          </p:nvPr>
        </p:nvSpPr>
        <p:spPr/>
        <p:txBody>
          <a:bodyPr/>
          <a:lstStyle/>
          <a:p>
            <a:fld id="{BB420A80-6BD7-4880-B7AB-5B8D963D17A3}" type="slidenum">
              <a:rPr lang="en-GB" smtClean="0"/>
              <a:t>29</a:t>
            </a:fld>
            <a:endParaRPr lang="en-GB" dirty="0"/>
          </a:p>
        </p:txBody>
      </p:sp>
    </p:spTree>
    <p:extLst>
      <p:ext uri="{BB962C8B-B14F-4D97-AF65-F5344CB8AC3E}">
        <p14:creationId xmlns:p14="http://schemas.microsoft.com/office/powerpoint/2010/main" val="3258419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a:t>
            </a:r>
            <a:r>
              <a:rPr lang="en-GB" baseline="0" dirty="0" smtClean="0"/>
              <a:t> nodes are also deterministic, where we have defined risks in such a way their states can be certain. For example, if you do not have sufficient content metadata, you cannot identify the material, and if you cannot identify the material, you don’t have intellectual control.</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3</a:t>
            </a:fld>
            <a:endParaRPr lang="en-GB" dirty="0"/>
          </a:p>
        </p:txBody>
      </p:sp>
    </p:spTree>
    <p:extLst>
      <p:ext uri="{BB962C8B-B14F-4D97-AF65-F5344CB8AC3E}">
        <p14:creationId xmlns:p14="http://schemas.microsoft.com/office/powerpoint/2010/main" val="2804848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Score will be based</a:t>
            </a:r>
            <a:r>
              <a:rPr lang="en-GB" baseline="0" dirty="0" smtClean="0"/>
              <a:t> on renderability and intellectual control scores. Currently these scores are the probabilities of having renderability and intellectual control but we are going to be reviewing this and are open to suggestions on what is the most intuitive way to score the </a:t>
            </a:r>
            <a:r>
              <a:rPr lang="en-GB" baseline="0" smtClean="0"/>
              <a:t>policies. Each of these probabilities are given out of 1, so the overall risk score will be out of 2. </a:t>
            </a:r>
            <a:endParaRPr lang="en-GB" baseline="0" dirty="0" smtClean="0"/>
          </a:p>
          <a:p>
            <a:endParaRPr lang="en-GB" baseline="0" dirty="0" smtClean="0"/>
          </a:p>
          <a:p>
            <a:r>
              <a:rPr lang="en-GB" baseline="0" dirty="0" smtClean="0"/>
              <a:t>An example…</a:t>
            </a:r>
            <a:endParaRPr lang="en-GB" dirty="0"/>
          </a:p>
        </p:txBody>
      </p:sp>
      <p:sp>
        <p:nvSpPr>
          <p:cNvPr id="4" name="Slide Number Placeholder 3"/>
          <p:cNvSpPr>
            <a:spLocks noGrp="1"/>
          </p:cNvSpPr>
          <p:nvPr>
            <p:ph type="sldNum" sz="quarter" idx="10"/>
          </p:nvPr>
        </p:nvSpPr>
        <p:spPr/>
        <p:txBody>
          <a:bodyPr/>
          <a:lstStyle/>
          <a:p>
            <a:fld id="{EC646113-99EE-47ED-8069-50833CEF5E57}" type="slidenum">
              <a:rPr lang="en-GB" smtClean="0"/>
              <a:t>4</a:t>
            </a:fld>
            <a:endParaRPr lang="en-GB" dirty="0"/>
          </a:p>
        </p:txBody>
      </p:sp>
    </p:spTree>
    <p:extLst>
      <p:ext uri="{BB962C8B-B14F-4D97-AF65-F5344CB8AC3E}">
        <p14:creationId xmlns:p14="http://schemas.microsoft.com/office/powerpoint/2010/main" val="3400939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Policy1</a:t>
            </a:r>
            <a:r>
              <a:rPr lang="en-GB" baseline="0" smtClean="0"/>
              <a:t> might be increase the rendering tools at the archive. </a:t>
            </a:r>
            <a:endParaRPr lang="en-GB" baseline="0" smtClean="0"/>
          </a:p>
          <a:p>
            <a:r>
              <a:rPr lang="en-GB" baseline="0" smtClean="0"/>
              <a:t>Policy2 </a:t>
            </a:r>
            <a:r>
              <a:rPr lang="en-GB" baseline="0" smtClean="0"/>
              <a:t>might be put more focus on improving metadata documentation. </a:t>
            </a:r>
            <a:endParaRPr lang="en-GB"/>
          </a:p>
        </p:txBody>
      </p:sp>
      <p:sp>
        <p:nvSpPr>
          <p:cNvPr id="4" name="Slide Number Placeholder 3"/>
          <p:cNvSpPr>
            <a:spLocks noGrp="1"/>
          </p:cNvSpPr>
          <p:nvPr>
            <p:ph type="sldNum" sz="quarter" idx="10"/>
          </p:nvPr>
        </p:nvSpPr>
        <p:spPr/>
        <p:txBody>
          <a:bodyPr/>
          <a:lstStyle/>
          <a:p>
            <a:fld id="{BB420A80-6BD7-4880-B7AB-5B8D963D17A3}" type="slidenum">
              <a:rPr lang="en-GB" smtClean="0"/>
              <a:t>5</a:t>
            </a:fld>
            <a:endParaRPr lang="en-GB" dirty="0"/>
          </a:p>
        </p:txBody>
      </p:sp>
    </p:spTree>
    <p:extLst>
      <p:ext uri="{BB962C8B-B14F-4D97-AF65-F5344CB8AC3E}">
        <p14:creationId xmlns:p14="http://schemas.microsoft.com/office/powerpoint/2010/main" val="4286445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This is an optional part of the tool.</a:t>
            </a:r>
            <a:endParaRPr lang="en-GB" dirty="0" smtClean="0"/>
          </a:p>
          <a:p>
            <a:endParaRPr lang="en-GB" dirty="0" smtClean="0"/>
          </a:p>
          <a:p>
            <a:r>
              <a:rPr lang="en-GB" dirty="0" smtClean="0"/>
              <a:t>To help make the 21 risks more relatable,</a:t>
            </a:r>
            <a:r>
              <a:rPr lang="en-GB" baseline="0" dirty="0" smtClean="0"/>
              <a:t> we have mapped them to 5 of the Open Archival Information System Functional Entities (all but ‘Administration’). This way, when you come to testing different policies, you can filter by functional entities instead. For example, if you’re looking to review your storage policy, you can select this category and then test these 6 nodes only. </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6</a:t>
            </a:fld>
            <a:endParaRPr lang="en-GB" dirty="0"/>
          </a:p>
        </p:txBody>
      </p:sp>
    </p:spTree>
    <p:extLst>
      <p:ext uri="{BB962C8B-B14F-4D97-AF65-F5344CB8AC3E}">
        <p14:creationId xmlns:p14="http://schemas.microsoft.com/office/powerpoint/2010/main" val="2395255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Live demo in workshop, but screenshots are included</a:t>
            </a:r>
            <a:r>
              <a:rPr lang="en-GB" baseline="0" dirty="0" smtClean="0"/>
              <a:t> in the slide pack.</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7</a:t>
            </a:fld>
            <a:endParaRPr lang="en-GB" dirty="0"/>
          </a:p>
        </p:txBody>
      </p:sp>
    </p:spTree>
    <p:extLst>
      <p:ext uri="{BB962C8B-B14F-4D97-AF65-F5344CB8AC3E}">
        <p14:creationId xmlns:p14="http://schemas.microsoft.com/office/powerpoint/2010/main" val="2254277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Home page</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8</a:t>
            </a:fld>
            <a:endParaRPr lang="en-GB" dirty="0"/>
          </a:p>
        </p:txBody>
      </p:sp>
    </p:spTree>
    <p:extLst>
      <p:ext uri="{BB962C8B-B14F-4D97-AF65-F5344CB8AC3E}">
        <p14:creationId xmlns:p14="http://schemas.microsoft.com/office/powerpoint/2010/main" val="3091746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Definitions page – initial view which defaults to Bit_Preservation node (as first in alphabetical order)</a:t>
            </a:r>
          </a:p>
          <a:p>
            <a:endParaRPr lang="en-GB" dirty="0" smtClean="0"/>
          </a:p>
          <a:p>
            <a:r>
              <a:rPr lang="en-GB" dirty="0" smtClean="0"/>
              <a:t>So we have Node</a:t>
            </a:r>
            <a:r>
              <a:rPr lang="en-GB" baseline="0" dirty="0" smtClean="0"/>
              <a:t> description, broken down into Definition of the term, we have tried to take these from existing sources, or agreed clarifications through discussions in our modelling workshops, or the digital archiving department at The National Archives.</a:t>
            </a:r>
          </a:p>
          <a:p>
            <a:endParaRPr lang="en-GB" baseline="0" dirty="0" smtClean="0"/>
          </a:p>
          <a:p>
            <a:r>
              <a:rPr lang="en-GB" baseline="0" dirty="0" smtClean="0"/>
              <a:t>Data Source: where did we </a:t>
            </a:r>
            <a:r>
              <a:rPr lang="en-GB" baseline="0" smtClean="0"/>
              <a:t>get data, Hannah explained deterministic earlier, </a:t>
            </a:r>
            <a:r>
              <a:rPr lang="en-GB" baseline="0" dirty="0" smtClean="0"/>
              <a:t>elicited data is arrived at using the structured elicitation of expert judgement process described earlier. Here the value we get for Bit_Preservation depends on the values of the Storage_Life, Obsolescence and Integrity nodes.</a:t>
            </a:r>
          </a:p>
          <a:p>
            <a:endParaRPr lang="en-GB" baseline="0" dirty="0" smtClean="0"/>
          </a:p>
          <a:p>
            <a:r>
              <a:rPr lang="en-GB" baseline="0" dirty="0" smtClean="0"/>
              <a:t>Node states – what at the possible states for the node within the network, how are these defined. So this first node should be pretty self explanatory, either we have exactly the same bitstream as we started with or not.</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9</a:t>
            </a:fld>
            <a:endParaRPr lang="en-GB" dirty="0"/>
          </a:p>
        </p:txBody>
      </p:sp>
    </p:spTree>
    <p:extLst>
      <p:ext uri="{BB962C8B-B14F-4D97-AF65-F5344CB8AC3E}">
        <p14:creationId xmlns:p14="http://schemas.microsoft.com/office/powerpoint/2010/main" val="1062225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slightly</a:t>
            </a:r>
            <a:r>
              <a:rPr lang="en-GB" baseline="0" dirty="0" smtClean="0"/>
              <a:t> more complex node, having three states. Here we take the definition largely from the DPC handbook, with a brief explanation of why it is required. For the default model we have taken information from JISC digital skills survey so that the default position represents an “average” UK archive. As there are no other nodes pointing into this one it is an input node, so when we move on to setting up the model to reflect a specific archive, this is one of the nodes we’ll have to provide a value for.</a:t>
            </a:r>
            <a:endParaRPr lang="en-GB" dirty="0"/>
          </a:p>
        </p:txBody>
      </p:sp>
      <p:sp>
        <p:nvSpPr>
          <p:cNvPr id="4" name="Slide Number Placeholder 3"/>
          <p:cNvSpPr>
            <a:spLocks noGrp="1"/>
          </p:cNvSpPr>
          <p:nvPr>
            <p:ph type="sldNum" sz="quarter" idx="10"/>
          </p:nvPr>
        </p:nvSpPr>
        <p:spPr/>
        <p:txBody>
          <a:bodyPr/>
          <a:lstStyle/>
          <a:p>
            <a:fld id="{BB420A80-6BD7-4880-B7AB-5B8D963D17A3}" type="slidenum">
              <a:rPr lang="en-GB" smtClean="0"/>
              <a:t>10</a:t>
            </a:fld>
            <a:endParaRPr lang="en-GB" dirty="0"/>
          </a:p>
        </p:txBody>
      </p:sp>
    </p:spTree>
    <p:extLst>
      <p:ext uri="{BB962C8B-B14F-4D97-AF65-F5344CB8AC3E}">
        <p14:creationId xmlns:p14="http://schemas.microsoft.com/office/powerpoint/2010/main" val="1607513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py slide">
    <p:bg>
      <p:bgPr>
        <a:solidFill>
          <a:schemeClr val="bg1"/>
        </a:solidFill>
        <a:effectLst/>
      </p:bgPr>
    </p:bg>
    <p:spTree>
      <p:nvGrpSpPr>
        <p:cNvPr id="1" name=""/>
        <p:cNvGrpSpPr/>
        <p:nvPr/>
      </p:nvGrpSpPr>
      <p:grpSpPr>
        <a:xfrm>
          <a:off x="0" y="0"/>
          <a:ext cx="0" cy="0"/>
          <a:chOff x="0" y="0"/>
          <a:chExt cx="0" cy="0"/>
        </a:xfrm>
      </p:grpSpPr>
      <p:sp>
        <p:nvSpPr>
          <p:cNvPr id="5" name="Text Placeholder 11"/>
          <p:cNvSpPr>
            <a:spLocks noGrp="1"/>
          </p:cNvSpPr>
          <p:nvPr>
            <p:ph type="body" sz="quarter" idx="12" hasCustomPrompt="1"/>
          </p:nvPr>
        </p:nvSpPr>
        <p:spPr>
          <a:xfrm>
            <a:off x="209862" y="359218"/>
            <a:ext cx="9342437" cy="725487"/>
          </a:xfrm>
          <a:prstGeom prst="rect">
            <a:avLst/>
          </a:prstGeom>
        </p:spPr>
        <p:txBody>
          <a:bodyPr/>
          <a:lstStyle>
            <a:lvl1pPr marL="0" indent="0">
              <a:buNone/>
              <a:defRPr baseline="0">
                <a:latin typeface="Roboto Mono" pitchFamily="2" charset="0"/>
                <a:ea typeface="Roboto Mono" pitchFamily="2" charset="0"/>
              </a:defRPr>
            </a:lvl1pPr>
          </a:lstStyle>
          <a:p>
            <a:pPr lvl="0"/>
            <a:r>
              <a:rPr lang="en-GB" smtClean="0"/>
              <a:t>Insert heading or delete text box. </a:t>
            </a:r>
            <a:endParaRPr lang="en-GB"/>
          </a:p>
        </p:txBody>
      </p:sp>
      <p:sp>
        <p:nvSpPr>
          <p:cNvPr id="6" name="Text Placeholder 13"/>
          <p:cNvSpPr>
            <a:spLocks noGrp="1"/>
          </p:cNvSpPr>
          <p:nvPr>
            <p:ph type="body" sz="quarter" idx="13" hasCustomPrompt="1"/>
          </p:nvPr>
        </p:nvSpPr>
        <p:spPr>
          <a:xfrm>
            <a:off x="209862" y="1395465"/>
            <a:ext cx="11827239" cy="4450699"/>
          </a:xfrm>
          <a:prstGeom prst="rect">
            <a:avLst/>
          </a:prstGeom>
        </p:spPr>
        <p:txBody>
          <a:bodyPr/>
          <a:lstStyle>
            <a:lvl1pPr marL="0" indent="0">
              <a:buFont typeface="Wingdings" panose="05000000000000000000" pitchFamily="2" charset="2"/>
              <a:buNone/>
              <a:defRPr sz="2000"/>
            </a:lvl1pPr>
          </a:lstStyle>
          <a:p>
            <a:pPr lvl="0"/>
            <a:r>
              <a:rPr lang="en-GB" smtClean="0">
                <a:latin typeface="Open Sans" panose="020B0606030504020204" pitchFamily="34" charset="0"/>
                <a:ea typeface="Open Sans" panose="020B0606030504020204" pitchFamily="34" charset="0"/>
                <a:cs typeface="Open Sans" panose="020B0606030504020204" pitchFamily="34" charset="0"/>
              </a:rPr>
              <a:t>Insert copy here. If you wish to add images, please insert the ‘Copy + image’ slide using the drop-down on the New Slide tab. </a:t>
            </a:r>
            <a:endParaRPr lang="en-GB"/>
          </a:p>
        </p:txBody>
      </p:sp>
    </p:spTree>
    <p:extLst>
      <p:ext uri="{BB962C8B-B14F-4D97-AF65-F5344CB8AC3E}">
        <p14:creationId xmlns:p14="http://schemas.microsoft.com/office/powerpoint/2010/main" val="1516137251"/>
      </p:ext>
    </p:extLst>
  </p:cSld>
  <p:clrMapOvr>
    <a:masterClrMapping/>
  </p:clrMapOvr>
  <p:extLst mod="1">
    <p:ext uri="{DCECCB84-F9BA-43D5-87BE-67443E8EF086}">
      <p15:sldGuideLst xmlns:p15="http://schemas.microsoft.com/office/powerpoint/2012/main">
        <p15:guide id="1" orient="horz" pos="2636">
          <p15:clr>
            <a:srgbClr val="FBAE40"/>
          </p15:clr>
        </p15:guide>
        <p15:guide id="2" pos="7106">
          <p15:clr>
            <a:srgbClr val="FBAE40"/>
          </p15:clr>
        </p15:guide>
        <p15:guide id="3" orient="horz" pos="414">
          <p15:clr>
            <a:srgbClr val="FBAE40"/>
          </p15:clr>
        </p15:guide>
        <p15:guide id="4" orient="horz" pos="731">
          <p15:clr>
            <a:srgbClr val="FBAE40"/>
          </p15:clr>
        </p15:guide>
        <p15:guide id="5" orient="horz" pos="1049">
          <p15:clr>
            <a:srgbClr val="FBAE40"/>
          </p15:clr>
        </p15:guide>
        <p15:guide id="6" orient="horz" pos="1366">
          <p15:clr>
            <a:srgbClr val="FBAE40"/>
          </p15:clr>
        </p15:guide>
        <p15:guide id="7" orient="horz" pos="1684">
          <p15:clr>
            <a:srgbClr val="FBAE40"/>
          </p15:clr>
        </p15:guide>
        <p15:guide id="8" orient="horz" pos="2001">
          <p15:clr>
            <a:srgbClr val="FBAE40"/>
          </p15:clr>
        </p15:guide>
        <p15:guide id="9" orient="horz" pos="2319">
          <p15:clr>
            <a:srgbClr val="FBAE40"/>
          </p15:clr>
        </p15:guide>
        <p15:guide id="10" orient="horz" pos="2954">
          <p15:clr>
            <a:srgbClr val="FBAE40"/>
          </p15:clr>
        </p15:guide>
        <p15:guide id="11" orient="horz" pos="3271">
          <p15:clr>
            <a:srgbClr val="FBAE40"/>
          </p15:clr>
        </p15:guide>
        <p15:guide id="12" orient="horz" pos="3589">
          <p15:clr>
            <a:srgbClr val="FBAE40"/>
          </p15:clr>
        </p15:guide>
        <p15:guide id="13" orient="horz" pos="3906">
          <p15:clr>
            <a:srgbClr val="FBAE40"/>
          </p15:clr>
        </p15:guide>
        <p15:guide id="14" orient="horz" pos="422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Full page image">
    <p:spTree>
      <p:nvGrpSpPr>
        <p:cNvPr id="1" name=""/>
        <p:cNvGrpSpPr/>
        <p:nvPr/>
      </p:nvGrpSpPr>
      <p:grpSpPr>
        <a:xfrm>
          <a:off x="0" y="0"/>
          <a:ext cx="0" cy="0"/>
          <a:chOff x="0" y="0"/>
          <a:chExt cx="0" cy="0"/>
        </a:xfrm>
      </p:grpSpPr>
      <p:sp>
        <p:nvSpPr>
          <p:cNvPr id="9" name="Picture Placeholder 7"/>
          <p:cNvSpPr>
            <a:spLocks noGrp="1"/>
          </p:cNvSpPr>
          <p:nvPr>
            <p:ph type="pic" sz="quarter" idx="11" hasCustomPrompt="1"/>
          </p:nvPr>
        </p:nvSpPr>
        <p:spPr>
          <a:xfrm>
            <a:off x="270361" y="357766"/>
            <a:ext cx="10057862" cy="5338496"/>
          </a:xfrm>
          <a:prstGeom prst="rect">
            <a:avLst/>
          </a:prstGeom>
        </p:spPr>
        <p:txBody>
          <a:bodyPr/>
          <a:lstStyle>
            <a:lvl1pPr marL="0" indent="0">
              <a:buNone/>
              <a:defRPr/>
            </a:lvl1pPr>
          </a:lstStyle>
          <a:p>
            <a:r>
              <a:rPr lang="en-GB" dirty="0"/>
              <a:t>Picture </a:t>
            </a:r>
          </a:p>
        </p:txBody>
      </p:sp>
      <p:sp>
        <p:nvSpPr>
          <p:cNvPr id="6" name="Text Placeholder 12"/>
          <p:cNvSpPr>
            <a:spLocks noGrp="1"/>
          </p:cNvSpPr>
          <p:nvPr>
            <p:ph type="body" sz="quarter" idx="15" hasCustomPrompt="1"/>
          </p:nvPr>
        </p:nvSpPr>
        <p:spPr>
          <a:xfrm>
            <a:off x="270361" y="5696262"/>
            <a:ext cx="10057862" cy="254833"/>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a:t>Insert image caption here</a:t>
            </a:r>
            <a:endParaRPr lang="en-GB"/>
          </a:p>
        </p:txBody>
      </p:sp>
    </p:spTree>
    <p:extLst>
      <p:ext uri="{BB962C8B-B14F-4D97-AF65-F5344CB8AC3E}">
        <p14:creationId xmlns:p14="http://schemas.microsoft.com/office/powerpoint/2010/main" val="3718682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7" name="Text Placeholder 15"/>
          <p:cNvSpPr>
            <a:spLocks noGrp="1"/>
          </p:cNvSpPr>
          <p:nvPr>
            <p:ph type="body" sz="quarter" idx="13" hasCustomPrompt="1"/>
          </p:nvPr>
        </p:nvSpPr>
        <p:spPr>
          <a:xfrm>
            <a:off x="1892742" y="2342500"/>
            <a:ext cx="6816543" cy="1075257"/>
          </a:xfrm>
          <a:prstGeom prst="rect">
            <a:avLst/>
          </a:prstGeom>
        </p:spPr>
        <p:txBody>
          <a:bodyPr/>
          <a:lstStyle>
            <a:lvl1pPr marL="0" indent="0">
              <a:buNone/>
              <a:defRPr sz="3200" baseline="0">
                <a:latin typeface="Roboto Mono" pitchFamily="2" charset="0"/>
                <a:ea typeface="Roboto Mono" pitchFamily="2" charset="0"/>
              </a:defRPr>
            </a:lvl1pPr>
          </a:lstStyle>
          <a:p>
            <a:pPr lvl="0"/>
            <a:r>
              <a:rPr lang="en-GB" smtClean="0"/>
              <a:t>INSERT PRESENTATION SECTION TITLE</a:t>
            </a:r>
            <a:endParaRPr lang="en-GB"/>
          </a:p>
        </p:txBody>
      </p:sp>
      <p:sp>
        <p:nvSpPr>
          <p:cNvPr id="8" name="Text Placeholder 15"/>
          <p:cNvSpPr>
            <a:spLocks noGrp="1"/>
          </p:cNvSpPr>
          <p:nvPr>
            <p:ph type="body" sz="quarter" idx="14" hasCustomPrompt="1"/>
          </p:nvPr>
        </p:nvSpPr>
        <p:spPr>
          <a:xfrm>
            <a:off x="1892741" y="3709102"/>
            <a:ext cx="6816543" cy="1075257"/>
          </a:xfrm>
          <a:prstGeom prst="rect">
            <a:avLst/>
          </a:prstGeom>
        </p:spPr>
        <p:txBody>
          <a:bodyPr/>
          <a:lstStyle>
            <a:lvl1pPr marL="0" indent="0">
              <a:buNone/>
              <a:defRPr sz="2000" baseline="0">
                <a:latin typeface="Roboto Mono" pitchFamily="2" charset="0"/>
                <a:ea typeface="Roboto Mono" pitchFamily="2" charset="0"/>
              </a:defRPr>
            </a:lvl1pPr>
          </a:lstStyle>
          <a:p>
            <a:pPr lvl="0"/>
            <a:r>
              <a:rPr lang="en-GB" smtClean="0"/>
              <a:t>Insert subheading or leave blank</a:t>
            </a:r>
            <a:endParaRPr lang="en-GB"/>
          </a:p>
        </p:txBody>
      </p:sp>
      <p:sp>
        <p:nvSpPr>
          <p:cNvPr id="11" name="Picture Placeholder 7"/>
          <p:cNvSpPr>
            <a:spLocks noGrp="1"/>
          </p:cNvSpPr>
          <p:nvPr>
            <p:ph type="pic" sz="quarter" idx="16" hasCustomPrompt="1"/>
          </p:nvPr>
        </p:nvSpPr>
        <p:spPr>
          <a:xfrm>
            <a:off x="8888413" y="793932"/>
            <a:ext cx="3114000" cy="4107852"/>
          </a:xfrm>
          <a:prstGeom prst="rect">
            <a:avLst/>
          </a:prstGeom>
          <a:ln>
            <a:solidFill>
              <a:schemeClr val="tx1"/>
            </a:solidFill>
          </a:ln>
        </p:spPr>
        <p:txBody>
          <a:bodyPr/>
          <a:lstStyle>
            <a:lvl1pPr>
              <a:defRPr/>
            </a:lvl1pPr>
          </a:lstStyle>
          <a:p>
            <a:r>
              <a:rPr lang="en-GB" dirty="0" smtClean="0"/>
              <a:t>Optional picture</a:t>
            </a:r>
            <a:endParaRPr lang="en-GB" dirty="0"/>
          </a:p>
        </p:txBody>
      </p:sp>
    </p:spTree>
    <p:extLst>
      <p:ext uri="{BB962C8B-B14F-4D97-AF65-F5344CB8AC3E}">
        <p14:creationId xmlns:p14="http://schemas.microsoft.com/office/powerpoint/2010/main" val="1757024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 partner logos">
    <p:spTree>
      <p:nvGrpSpPr>
        <p:cNvPr id="1" name=""/>
        <p:cNvGrpSpPr/>
        <p:nvPr/>
      </p:nvGrpSpPr>
      <p:grpSpPr>
        <a:xfrm>
          <a:off x="0" y="0"/>
          <a:ext cx="0" cy="0"/>
          <a:chOff x="0" y="0"/>
          <a:chExt cx="0" cy="0"/>
        </a:xfrm>
      </p:grpSpPr>
      <p:sp>
        <p:nvSpPr>
          <p:cNvPr id="7" name="Text Placeholder 15"/>
          <p:cNvSpPr>
            <a:spLocks noGrp="1"/>
          </p:cNvSpPr>
          <p:nvPr>
            <p:ph type="body" sz="quarter" idx="13" hasCustomPrompt="1"/>
          </p:nvPr>
        </p:nvSpPr>
        <p:spPr>
          <a:xfrm>
            <a:off x="1892742" y="2342500"/>
            <a:ext cx="6816543" cy="1075257"/>
          </a:xfrm>
          <a:prstGeom prst="rect">
            <a:avLst/>
          </a:prstGeom>
        </p:spPr>
        <p:txBody>
          <a:bodyPr/>
          <a:lstStyle>
            <a:lvl1pPr marL="0" indent="0">
              <a:buNone/>
              <a:defRPr sz="3200" baseline="0">
                <a:latin typeface="Roboto Mono" pitchFamily="2" charset="0"/>
                <a:ea typeface="Roboto Mono" pitchFamily="2" charset="0"/>
              </a:defRPr>
            </a:lvl1pPr>
          </a:lstStyle>
          <a:p>
            <a:pPr lvl="0"/>
            <a:r>
              <a:rPr lang="en-GB" smtClean="0"/>
              <a:t>PRESENTATION SECTION TITLE</a:t>
            </a:r>
            <a:endParaRPr lang="en-GB"/>
          </a:p>
        </p:txBody>
      </p:sp>
      <p:sp>
        <p:nvSpPr>
          <p:cNvPr id="8" name="Text Placeholder 15"/>
          <p:cNvSpPr>
            <a:spLocks noGrp="1"/>
          </p:cNvSpPr>
          <p:nvPr>
            <p:ph type="body" sz="quarter" idx="14" hasCustomPrompt="1"/>
          </p:nvPr>
        </p:nvSpPr>
        <p:spPr>
          <a:xfrm>
            <a:off x="1892741" y="3709102"/>
            <a:ext cx="6816543" cy="1075257"/>
          </a:xfrm>
          <a:prstGeom prst="rect">
            <a:avLst/>
          </a:prstGeom>
        </p:spPr>
        <p:txBody>
          <a:bodyPr/>
          <a:lstStyle>
            <a:lvl1pPr marL="0" indent="0">
              <a:buNone/>
              <a:defRPr sz="2000" baseline="0">
                <a:latin typeface="Roboto Mono" pitchFamily="2" charset="0"/>
                <a:ea typeface="Roboto Mono" pitchFamily="2" charset="0"/>
              </a:defRPr>
            </a:lvl1pPr>
          </a:lstStyle>
          <a:p>
            <a:pPr lvl="0"/>
            <a:r>
              <a:rPr lang="en-GB" smtClean="0"/>
              <a:t>Subhead</a:t>
            </a:r>
            <a:endParaRPr lang="en-GB"/>
          </a:p>
        </p:txBody>
      </p:sp>
      <p:sp>
        <p:nvSpPr>
          <p:cNvPr id="11" name="Picture Placeholder 7"/>
          <p:cNvSpPr>
            <a:spLocks noGrp="1"/>
          </p:cNvSpPr>
          <p:nvPr>
            <p:ph type="pic" sz="quarter" idx="16" hasCustomPrompt="1"/>
          </p:nvPr>
        </p:nvSpPr>
        <p:spPr>
          <a:xfrm>
            <a:off x="8888413" y="793932"/>
            <a:ext cx="3114000" cy="4107852"/>
          </a:xfrm>
          <a:prstGeom prst="rect">
            <a:avLst/>
          </a:prstGeom>
          <a:ln>
            <a:solidFill>
              <a:schemeClr val="tx1"/>
            </a:solidFill>
          </a:ln>
        </p:spPr>
        <p:txBody>
          <a:bodyPr/>
          <a:lstStyle>
            <a:lvl1pPr>
              <a:defRPr/>
            </a:lvl1pPr>
          </a:lstStyle>
          <a:p>
            <a:r>
              <a:rPr lang="en-GB" dirty="0" smtClean="0"/>
              <a:t>Optional image</a:t>
            </a:r>
            <a:endParaRPr lang="en-GB" dirty="0"/>
          </a:p>
        </p:txBody>
      </p:sp>
      <p:sp>
        <p:nvSpPr>
          <p:cNvPr id="5" name="Picture Placeholder 7"/>
          <p:cNvSpPr>
            <a:spLocks noGrp="1"/>
          </p:cNvSpPr>
          <p:nvPr>
            <p:ph type="pic" sz="quarter" idx="17" hasCustomPrompt="1"/>
          </p:nvPr>
        </p:nvSpPr>
        <p:spPr>
          <a:xfrm>
            <a:off x="459303" y="2978615"/>
            <a:ext cx="1061840" cy="878284"/>
          </a:xfrm>
          <a:prstGeom prst="rect">
            <a:avLst/>
          </a:prstGeom>
          <a:ln>
            <a:solidFill>
              <a:schemeClr val="tx1"/>
            </a:solidFill>
          </a:ln>
        </p:spPr>
        <p:txBody>
          <a:bodyPr/>
          <a:lstStyle>
            <a:lvl1pPr>
              <a:defRPr sz="1200"/>
            </a:lvl1pPr>
          </a:lstStyle>
          <a:p>
            <a:r>
              <a:rPr lang="en-GB" dirty="0" smtClean="0"/>
              <a:t>Insert partner logos</a:t>
            </a:r>
            <a:endParaRPr lang="en-GB" dirty="0"/>
          </a:p>
        </p:txBody>
      </p:sp>
      <p:sp>
        <p:nvSpPr>
          <p:cNvPr id="10" name="Picture Placeholder 7"/>
          <p:cNvSpPr>
            <a:spLocks noGrp="1"/>
          </p:cNvSpPr>
          <p:nvPr>
            <p:ph type="pic" sz="quarter" idx="18" hasCustomPrompt="1"/>
          </p:nvPr>
        </p:nvSpPr>
        <p:spPr>
          <a:xfrm>
            <a:off x="459303" y="1948229"/>
            <a:ext cx="1061840" cy="878284"/>
          </a:xfrm>
          <a:prstGeom prst="rect">
            <a:avLst/>
          </a:prstGeom>
          <a:ln>
            <a:solidFill>
              <a:schemeClr val="tx1"/>
            </a:solidFill>
          </a:ln>
        </p:spPr>
        <p:txBody>
          <a:bodyPr/>
          <a:lstStyle>
            <a:lvl1pPr>
              <a:defRPr sz="1200"/>
            </a:lvl1pPr>
          </a:lstStyle>
          <a:p>
            <a:r>
              <a:rPr lang="en-GB" dirty="0" smtClean="0"/>
              <a:t>Insert partner</a:t>
            </a:r>
            <a:br>
              <a:rPr lang="en-GB" dirty="0" smtClean="0"/>
            </a:br>
            <a:r>
              <a:rPr lang="en-GB" dirty="0" smtClean="0"/>
              <a:t>Logos</a:t>
            </a:r>
            <a:endParaRPr lang="en-GB" dirty="0"/>
          </a:p>
        </p:txBody>
      </p:sp>
      <p:sp>
        <p:nvSpPr>
          <p:cNvPr id="12" name="Picture Placeholder 7"/>
          <p:cNvSpPr>
            <a:spLocks noGrp="1"/>
          </p:cNvSpPr>
          <p:nvPr>
            <p:ph type="pic" sz="quarter" idx="19" hasCustomPrompt="1"/>
          </p:nvPr>
        </p:nvSpPr>
        <p:spPr>
          <a:xfrm>
            <a:off x="472386" y="4009001"/>
            <a:ext cx="1061840" cy="878284"/>
          </a:xfrm>
          <a:prstGeom prst="rect">
            <a:avLst/>
          </a:prstGeom>
          <a:ln>
            <a:solidFill>
              <a:schemeClr val="tx1"/>
            </a:solidFill>
          </a:ln>
        </p:spPr>
        <p:txBody>
          <a:bodyPr/>
          <a:lstStyle>
            <a:lvl1pPr>
              <a:defRPr sz="1200"/>
            </a:lvl1pPr>
          </a:lstStyle>
          <a:p>
            <a:r>
              <a:rPr lang="en-GB" dirty="0" smtClean="0"/>
              <a:t>Insert partner logos</a:t>
            </a:r>
            <a:endParaRPr lang="en-GB" dirty="0"/>
          </a:p>
        </p:txBody>
      </p:sp>
    </p:spTree>
    <p:extLst>
      <p:ext uri="{BB962C8B-B14F-4D97-AF65-F5344CB8AC3E}">
        <p14:creationId xmlns:p14="http://schemas.microsoft.com/office/powerpoint/2010/main" val="3358813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py+ 2 images ">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208800" y="3463152"/>
            <a:ext cx="3068634" cy="2030799"/>
          </a:xfrm>
          <a:prstGeom prst="rect">
            <a:avLst/>
          </a:prstGeom>
        </p:spPr>
        <p:txBody>
          <a:bodyPr/>
          <a:lstStyle>
            <a:lvl1pPr marL="0" indent="0">
              <a:buNone/>
              <a:defRPr/>
            </a:lvl1pPr>
          </a:lstStyle>
          <a:p>
            <a:r>
              <a:rPr lang="en-US" dirty="0" smtClean="0"/>
              <a:t>Click icon to add picture</a:t>
            </a:r>
            <a:endParaRPr lang="en-GB" dirty="0"/>
          </a:p>
        </p:txBody>
      </p:sp>
      <p:sp>
        <p:nvSpPr>
          <p:cNvPr id="9" name="Picture Placeholder 7"/>
          <p:cNvSpPr>
            <a:spLocks noGrp="1"/>
          </p:cNvSpPr>
          <p:nvPr>
            <p:ph type="pic" sz="quarter" idx="11" hasCustomPrompt="1"/>
          </p:nvPr>
        </p:nvSpPr>
        <p:spPr>
          <a:xfrm>
            <a:off x="208800" y="1256746"/>
            <a:ext cx="3068634" cy="1726297"/>
          </a:xfrm>
          <a:prstGeom prst="rect">
            <a:avLst/>
          </a:prstGeom>
        </p:spPr>
        <p:txBody>
          <a:bodyPr/>
          <a:lstStyle>
            <a:lvl1pPr marL="0" indent="0">
              <a:buNone/>
              <a:defRPr/>
            </a:lvl1pPr>
          </a:lstStyle>
          <a:p>
            <a:r>
              <a:rPr lang="en-GB" dirty="0" smtClean="0"/>
              <a:t>Picture </a:t>
            </a:r>
            <a:endParaRPr lang="en-GB" dirty="0"/>
          </a:p>
        </p:txBody>
      </p:sp>
      <p:sp>
        <p:nvSpPr>
          <p:cNvPr id="13" name="Text Placeholder 12"/>
          <p:cNvSpPr>
            <a:spLocks noGrp="1"/>
          </p:cNvSpPr>
          <p:nvPr>
            <p:ph type="body" sz="quarter" idx="13" hasCustomPrompt="1"/>
          </p:nvPr>
        </p:nvSpPr>
        <p:spPr>
          <a:xfrm>
            <a:off x="3657601" y="1251291"/>
            <a:ext cx="8364510" cy="4644403"/>
          </a:xfrm>
          <a:prstGeom prst="rect">
            <a:avLst/>
          </a:prstGeom>
        </p:spPr>
        <p:txBody>
          <a:bodyPr/>
          <a:lstStyle>
            <a:lvl1pPr marL="0" indent="0">
              <a:buNone/>
              <a:defRPr sz="2000"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en-US" smtClean="0"/>
              <a:t>Insert copy here. </a:t>
            </a:r>
            <a:endParaRPr lang="en-GB"/>
          </a:p>
        </p:txBody>
      </p:sp>
      <p:sp>
        <p:nvSpPr>
          <p:cNvPr id="15" name="Text Placeholder 14"/>
          <p:cNvSpPr>
            <a:spLocks noGrp="1"/>
          </p:cNvSpPr>
          <p:nvPr>
            <p:ph type="body" sz="quarter" idx="14" hasCustomPrompt="1"/>
          </p:nvPr>
        </p:nvSpPr>
        <p:spPr>
          <a:xfrm>
            <a:off x="208800" y="360000"/>
            <a:ext cx="11813311" cy="473401"/>
          </a:xfrm>
          <a:prstGeom prst="rect">
            <a:avLst/>
          </a:prstGeom>
        </p:spPr>
        <p:txBody>
          <a:bodyPr/>
          <a:lstStyle>
            <a:lvl1pPr marL="0" indent="0">
              <a:buNone/>
              <a:defRPr baseline="0">
                <a:latin typeface="Roboto Mono" pitchFamily="2" charset="0"/>
                <a:ea typeface="Roboto Mono" pitchFamily="2" charset="0"/>
              </a:defRPr>
            </a:lvl1pPr>
          </a:lstStyle>
          <a:p>
            <a:pPr lvl="0"/>
            <a:r>
              <a:rPr lang="en-GB" smtClean="0"/>
              <a:t>Insert heading here or delete text box.</a:t>
            </a:r>
            <a:endParaRPr lang="en-GB"/>
          </a:p>
        </p:txBody>
      </p:sp>
      <p:sp>
        <p:nvSpPr>
          <p:cNvPr id="6" name="Text Placeholder 12"/>
          <p:cNvSpPr>
            <a:spLocks noGrp="1"/>
          </p:cNvSpPr>
          <p:nvPr>
            <p:ph type="body" sz="quarter" idx="15" hasCustomPrompt="1"/>
          </p:nvPr>
        </p:nvSpPr>
        <p:spPr>
          <a:xfrm>
            <a:off x="208800" y="3079285"/>
            <a:ext cx="3068633" cy="272635"/>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
        <p:nvSpPr>
          <p:cNvPr id="7" name="Text Placeholder 12"/>
          <p:cNvSpPr>
            <a:spLocks noGrp="1"/>
          </p:cNvSpPr>
          <p:nvPr>
            <p:ph type="body" sz="quarter" idx="16" hasCustomPrompt="1"/>
          </p:nvPr>
        </p:nvSpPr>
        <p:spPr>
          <a:xfrm>
            <a:off x="208800" y="5605182"/>
            <a:ext cx="3068634" cy="368877"/>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Tree>
    <p:extLst>
      <p:ext uri="{BB962C8B-B14F-4D97-AF65-F5344CB8AC3E}">
        <p14:creationId xmlns:p14="http://schemas.microsoft.com/office/powerpoint/2010/main" val="3068847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py + 1 large image ">
    <p:spTree>
      <p:nvGrpSpPr>
        <p:cNvPr id="1" name=""/>
        <p:cNvGrpSpPr/>
        <p:nvPr/>
      </p:nvGrpSpPr>
      <p:grpSpPr>
        <a:xfrm>
          <a:off x="0" y="0"/>
          <a:ext cx="0" cy="0"/>
          <a:chOff x="0" y="0"/>
          <a:chExt cx="0" cy="0"/>
        </a:xfrm>
      </p:grpSpPr>
      <p:sp>
        <p:nvSpPr>
          <p:cNvPr id="9" name="Picture Placeholder 7"/>
          <p:cNvSpPr>
            <a:spLocks noGrp="1"/>
          </p:cNvSpPr>
          <p:nvPr>
            <p:ph type="pic" sz="quarter" idx="11" hasCustomPrompt="1"/>
          </p:nvPr>
        </p:nvSpPr>
        <p:spPr>
          <a:xfrm>
            <a:off x="208800" y="1117644"/>
            <a:ext cx="5247620" cy="4855548"/>
          </a:xfrm>
          <a:prstGeom prst="rect">
            <a:avLst/>
          </a:prstGeom>
        </p:spPr>
        <p:txBody>
          <a:bodyPr/>
          <a:lstStyle>
            <a:lvl1pPr marL="0" indent="0">
              <a:buNone/>
              <a:defRPr/>
            </a:lvl1pPr>
          </a:lstStyle>
          <a:p>
            <a:r>
              <a:rPr lang="en-GB" dirty="0" smtClean="0"/>
              <a:t>Picture </a:t>
            </a:r>
            <a:endParaRPr lang="en-GB" dirty="0"/>
          </a:p>
        </p:txBody>
      </p:sp>
      <p:sp>
        <p:nvSpPr>
          <p:cNvPr id="13" name="Text Placeholder 12"/>
          <p:cNvSpPr>
            <a:spLocks noGrp="1"/>
          </p:cNvSpPr>
          <p:nvPr>
            <p:ph type="body" sz="quarter" idx="13" hasCustomPrompt="1"/>
          </p:nvPr>
        </p:nvSpPr>
        <p:spPr>
          <a:xfrm>
            <a:off x="5656779" y="1117644"/>
            <a:ext cx="6350342" cy="4855548"/>
          </a:xfrm>
          <a:prstGeom prst="rect">
            <a:avLst/>
          </a:prstGeom>
        </p:spPr>
        <p:txBody>
          <a:bodyPr/>
          <a:lstStyle>
            <a:lvl1pPr marL="0" indent="0">
              <a:buNone/>
              <a:defRPr sz="2000" baseline="0">
                <a:latin typeface="Open Sans" panose="020B0606030504020204" pitchFamily="34" charset="0"/>
                <a:ea typeface="Open Sans" panose="020B0606030504020204" pitchFamily="34" charset="0"/>
                <a:cs typeface="Open Sans" panose="020B0606030504020204" pitchFamily="34" charset="0"/>
              </a:defRPr>
            </a:lvl1pPr>
          </a:lstStyle>
          <a:p>
            <a:pPr lvl="0"/>
            <a:r>
              <a:rPr lang="en-US" smtClean="0"/>
              <a:t>Insert copy here. </a:t>
            </a:r>
            <a:endParaRPr lang="en-GB"/>
          </a:p>
        </p:txBody>
      </p:sp>
      <p:sp>
        <p:nvSpPr>
          <p:cNvPr id="15" name="Text Placeholder 14"/>
          <p:cNvSpPr>
            <a:spLocks noGrp="1"/>
          </p:cNvSpPr>
          <p:nvPr>
            <p:ph type="body" sz="quarter" idx="14" hasCustomPrompt="1"/>
          </p:nvPr>
        </p:nvSpPr>
        <p:spPr>
          <a:xfrm>
            <a:off x="208800" y="359704"/>
            <a:ext cx="11798321" cy="473401"/>
          </a:xfrm>
          <a:prstGeom prst="rect">
            <a:avLst/>
          </a:prstGeom>
        </p:spPr>
        <p:txBody>
          <a:bodyPr/>
          <a:lstStyle>
            <a:lvl1pPr marL="0" indent="0">
              <a:buNone/>
              <a:defRPr baseline="0">
                <a:latin typeface="Roboto Mono" pitchFamily="2" charset="0"/>
                <a:ea typeface="Roboto Mono" pitchFamily="2" charset="0"/>
              </a:defRPr>
            </a:lvl1pPr>
          </a:lstStyle>
          <a:p>
            <a:pPr lvl="0"/>
            <a:r>
              <a:rPr lang="en-GB" smtClean="0"/>
              <a:t>Insert heading here or delete text box.</a:t>
            </a:r>
            <a:endParaRPr lang="en-GB"/>
          </a:p>
        </p:txBody>
      </p:sp>
      <p:sp>
        <p:nvSpPr>
          <p:cNvPr id="6" name="Text Placeholder 12"/>
          <p:cNvSpPr>
            <a:spLocks noGrp="1"/>
          </p:cNvSpPr>
          <p:nvPr>
            <p:ph type="body" sz="quarter" idx="15" hasCustomPrompt="1"/>
          </p:nvPr>
        </p:nvSpPr>
        <p:spPr>
          <a:xfrm>
            <a:off x="208800" y="5371217"/>
            <a:ext cx="5247620" cy="601975"/>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Tree>
    <p:extLst>
      <p:ext uri="{BB962C8B-B14F-4D97-AF65-F5344CB8AC3E}">
        <p14:creationId xmlns:p14="http://schemas.microsoft.com/office/powerpoint/2010/main" val="3053677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ouble image slide">
    <p:spTree>
      <p:nvGrpSpPr>
        <p:cNvPr id="1" name=""/>
        <p:cNvGrpSpPr/>
        <p:nvPr/>
      </p:nvGrpSpPr>
      <p:grpSpPr>
        <a:xfrm>
          <a:off x="0" y="0"/>
          <a:ext cx="0" cy="0"/>
          <a:chOff x="0" y="0"/>
          <a:chExt cx="0" cy="0"/>
        </a:xfrm>
      </p:grpSpPr>
      <p:sp>
        <p:nvSpPr>
          <p:cNvPr id="9" name="Picture Placeholder 7"/>
          <p:cNvSpPr>
            <a:spLocks noGrp="1"/>
          </p:cNvSpPr>
          <p:nvPr>
            <p:ph type="pic" sz="quarter" idx="11" hasCustomPrompt="1"/>
          </p:nvPr>
        </p:nvSpPr>
        <p:spPr>
          <a:xfrm>
            <a:off x="711201" y="377536"/>
            <a:ext cx="5045018" cy="4479278"/>
          </a:xfrm>
          <a:prstGeom prst="rect">
            <a:avLst/>
          </a:prstGeom>
        </p:spPr>
        <p:txBody>
          <a:bodyPr/>
          <a:lstStyle>
            <a:lvl1pPr marL="0" indent="0">
              <a:buNone/>
              <a:defRPr/>
            </a:lvl1pPr>
          </a:lstStyle>
          <a:p>
            <a:r>
              <a:rPr lang="en-GB" dirty="0" smtClean="0"/>
              <a:t>Picture </a:t>
            </a:r>
            <a:endParaRPr lang="en-GB" dirty="0"/>
          </a:p>
        </p:txBody>
      </p:sp>
      <p:sp>
        <p:nvSpPr>
          <p:cNvPr id="6" name="Text Placeholder 12"/>
          <p:cNvSpPr>
            <a:spLocks noGrp="1"/>
          </p:cNvSpPr>
          <p:nvPr>
            <p:ph type="body" sz="quarter" idx="15" hasCustomPrompt="1"/>
          </p:nvPr>
        </p:nvSpPr>
        <p:spPr>
          <a:xfrm>
            <a:off x="711201" y="5041024"/>
            <a:ext cx="5045018" cy="396330"/>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
        <p:nvSpPr>
          <p:cNvPr id="10" name="Text Placeholder 12"/>
          <p:cNvSpPr>
            <a:spLocks noGrp="1"/>
          </p:cNvSpPr>
          <p:nvPr>
            <p:ph type="body" sz="quarter" idx="17" hasCustomPrompt="1"/>
          </p:nvPr>
        </p:nvSpPr>
        <p:spPr>
          <a:xfrm>
            <a:off x="6198422" y="5047489"/>
            <a:ext cx="4114811" cy="383399"/>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
        <p:nvSpPr>
          <p:cNvPr id="7" name="Picture Placeholder 7"/>
          <p:cNvSpPr>
            <a:spLocks noGrp="1"/>
          </p:cNvSpPr>
          <p:nvPr>
            <p:ph type="pic" sz="quarter" idx="18" hasCustomPrompt="1"/>
          </p:nvPr>
        </p:nvSpPr>
        <p:spPr>
          <a:xfrm>
            <a:off x="6198422" y="377536"/>
            <a:ext cx="5045018" cy="4479278"/>
          </a:xfrm>
          <a:prstGeom prst="rect">
            <a:avLst/>
          </a:prstGeom>
        </p:spPr>
        <p:txBody>
          <a:bodyPr/>
          <a:lstStyle>
            <a:lvl1pPr marL="0" indent="0">
              <a:buNone/>
              <a:defRPr/>
            </a:lvl1pPr>
          </a:lstStyle>
          <a:p>
            <a:r>
              <a:rPr lang="en-GB" dirty="0" smtClean="0"/>
              <a:t>Picture </a:t>
            </a:r>
            <a:endParaRPr lang="en-GB" dirty="0"/>
          </a:p>
        </p:txBody>
      </p:sp>
    </p:spTree>
    <p:extLst>
      <p:ext uri="{BB962C8B-B14F-4D97-AF65-F5344CB8AC3E}">
        <p14:creationId xmlns:p14="http://schemas.microsoft.com/office/powerpoint/2010/main" val="3149531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ouble Chart slide">
    <p:spTree>
      <p:nvGrpSpPr>
        <p:cNvPr id="1" name=""/>
        <p:cNvGrpSpPr/>
        <p:nvPr/>
      </p:nvGrpSpPr>
      <p:grpSpPr>
        <a:xfrm>
          <a:off x="0" y="0"/>
          <a:ext cx="0" cy="0"/>
          <a:chOff x="0" y="0"/>
          <a:chExt cx="0" cy="0"/>
        </a:xfrm>
      </p:grpSpPr>
      <p:sp>
        <p:nvSpPr>
          <p:cNvPr id="6" name="Text Placeholder 12"/>
          <p:cNvSpPr>
            <a:spLocks noGrp="1"/>
          </p:cNvSpPr>
          <p:nvPr>
            <p:ph type="body" sz="quarter" idx="15" hasCustomPrompt="1"/>
          </p:nvPr>
        </p:nvSpPr>
        <p:spPr>
          <a:xfrm>
            <a:off x="486292" y="5347261"/>
            <a:ext cx="5045018" cy="396330"/>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
        <p:nvSpPr>
          <p:cNvPr id="10" name="Text Placeholder 12"/>
          <p:cNvSpPr>
            <a:spLocks noGrp="1"/>
          </p:cNvSpPr>
          <p:nvPr>
            <p:ph type="body" sz="quarter" idx="17" hasCustomPrompt="1"/>
          </p:nvPr>
        </p:nvSpPr>
        <p:spPr>
          <a:xfrm>
            <a:off x="5838658" y="5328075"/>
            <a:ext cx="4459585" cy="415516"/>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
        <p:nvSpPr>
          <p:cNvPr id="3" name="Chart Placeholder 2"/>
          <p:cNvSpPr>
            <a:spLocks noGrp="1"/>
          </p:cNvSpPr>
          <p:nvPr>
            <p:ph type="chart" sz="quarter" idx="19"/>
          </p:nvPr>
        </p:nvSpPr>
        <p:spPr>
          <a:xfrm>
            <a:off x="486292" y="377536"/>
            <a:ext cx="5209970" cy="4584209"/>
          </a:xfrm>
          <a:prstGeom prst="rect">
            <a:avLst/>
          </a:prstGeom>
        </p:spPr>
        <p:txBody>
          <a:bodyPr/>
          <a:lstStyle/>
          <a:p>
            <a:r>
              <a:rPr lang="en-US" dirty="0" smtClean="0"/>
              <a:t>Click icon to add chart</a:t>
            </a:r>
            <a:endParaRPr lang="en-GB" dirty="0"/>
          </a:p>
        </p:txBody>
      </p:sp>
      <p:sp>
        <p:nvSpPr>
          <p:cNvPr id="8" name="Chart Placeholder 2"/>
          <p:cNvSpPr>
            <a:spLocks noGrp="1"/>
          </p:cNvSpPr>
          <p:nvPr>
            <p:ph type="chart" sz="quarter" idx="20"/>
          </p:nvPr>
        </p:nvSpPr>
        <p:spPr>
          <a:xfrm>
            <a:off x="5838658" y="377537"/>
            <a:ext cx="5209970" cy="4584208"/>
          </a:xfrm>
          <a:prstGeom prst="rect">
            <a:avLst/>
          </a:prstGeom>
        </p:spPr>
        <p:txBody>
          <a:bodyPr/>
          <a:lstStyle/>
          <a:p>
            <a:r>
              <a:rPr lang="en-US" dirty="0" smtClean="0"/>
              <a:t>Click icon to add chart</a:t>
            </a:r>
            <a:endParaRPr lang="en-GB" dirty="0"/>
          </a:p>
        </p:txBody>
      </p:sp>
    </p:spTree>
    <p:extLst>
      <p:ext uri="{BB962C8B-B14F-4D97-AF65-F5344CB8AC3E}">
        <p14:creationId xmlns:p14="http://schemas.microsoft.com/office/powerpoint/2010/main" val="1842958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ull page image">
    <p:spTree>
      <p:nvGrpSpPr>
        <p:cNvPr id="1" name=""/>
        <p:cNvGrpSpPr/>
        <p:nvPr/>
      </p:nvGrpSpPr>
      <p:grpSpPr>
        <a:xfrm>
          <a:off x="0" y="0"/>
          <a:ext cx="0" cy="0"/>
          <a:chOff x="0" y="0"/>
          <a:chExt cx="0" cy="0"/>
        </a:xfrm>
      </p:grpSpPr>
      <p:sp>
        <p:nvSpPr>
          <p:cNvPr id="9" name="Picture Placeholder 7"/>
          <p:cNvSpPr>
            <a:spLocks noGrp="1"/>
          </p:cNvSpPr>
          <p:nvPr>
            <p:ph type="pic" sz="quarter" idx="11" hasCustomPrompt="1"/>
          </p:nvPr>
        </p:nvSpPr>
        <p:spPr>
          <a:xfrm>
            <a:off x="270361" y="357766"/>
            <a:ext cx="10057862" cy="5338496"/>
          </a:xfrm>
          <a:prstGeom prst="rect">
            <a:avLst/>
          </a:prstGeom>
        </p:spPr>
        <p:txBody>
          <a:bodyPr/>
          <a:lstStyle>
            <a:lvl1pPr marL="0" indent="0">
              <a:buNone/>
              <a:defRPr/>
            </a:lvl1pPr>
          </a:lstStyle>
          <a:p>
            <a:r>
              <a:rPr lang="en-GB" dirty="0" smtClean="0"/>
              <a:t>Picture </a:t>
            </a:r>
            <a:endParaRPr lang="en-GB" dirty="0"/>
          </a:p>
        </p:txBody>
      </p:sp>
      <p:sp>
        <p:nvSpPr>
          <p:cNvPr id="6" name="Text Placeholder 12"/>
          <p:cNvSpPr>
            <a:spLocks noGrp="1"/>
          </p:cNvSpPr>
          <p:nvPr>
            <p:ph type="body" sz="quarter" idx="15" hasCustomPrompt="1"/>
          </p:nvPr>
        </p:nvSpPr>
        <p:spPr>
          <a:xfrm>
            <a:off x="270361" y="5696262"/>
            <a:ext cx="10057862" cy="254833"/>
          </a:xfrm>
          <a:prstGeom prst="rect">
            <a:avLst/>
          </a:prstGeom>
        </p:spPr>
        <p:txBody>
          <a:bodyPr/>
          <a:lstStyle>
            <a:lvl1pPr marL="0" indent="0">
              <a:buNone/>
              <a:defRPr sz="1100" baseline="0">
                <a:latin typeface="Roboto Mono" pitchFamily="2" charset="0"/>
                <a:ea typeface="Roboto Mono" pitchFamily="2" charset="0"/>
                <a:cs typeface="Open Sans" panose="020B0606030504020204" pitchFamily="34" charset="0"/>
              </a:defRPr>
            </a:lvl1pPr>
          </a:lstStyle>
          <a:p>
            <a:pPr lvl="0"/>
            <a:r>
              <a:rPr lang="en-US" smtClean="0"/>
              <a:t>Insert image caption here</a:t>
            </a:r>
            <a:endParaRPr lang="en-GB"/>
          </a:p>
        </p:txBody>
      </p:sp>
    </p:spTree>
    <p:extLst>
      <p:ext uri="{BB962C8B-B14F-4D97-AF65-F5344CB8AC3E}">
        <p14:creationId xmlns:p14="http://schemas.microsoft.com/office/powerpoint/2010/main" val="3665938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chart">
    <p:spTree>
      <p:nvGrpSpPr>
        <p:cNvPr id="1" name=""/>
        <p:cNvGrpSpPr/>
        <p:nvPr/>
      </p:nvGrpSpPr>
      <p:grpSpPr>
        <a:xfrm>
          <a:off x="0" y="0"/>
          <a:ext cx="0" cy="0"/>
          <a:chOff x="0" y="0"/>
          <a:chExt cx="0" cy="0"/>
        </a:xfrm>
      </p:grpSpPr>
      <p:sp>
        <p:nvSpPr>
          <p:cNvPr id="3" name="Chart Placeholder 2"/>
          <p:cNvSpPr>
            <a:spLocks noGrp="1"/>
          </p:cNvSpPr>
          <p:nvPr>
            <p:ph type="chart" sz="quarter" idx="10"/>
          </p:nvPr>
        </p:nvSpPr>
        <p:spPr>
          <a:xfrm>
            <a:off x="224358" y="180090"/>
            <a:ext cx="10163175" cy="5786438"/>
          </a:xfrm>
          <a:prstGeom prst="rect">
            <a:avLst/>
          </a:prstGeom>
        </p:spPr>
        <p:txBody>
          <a:bodyPr/>
          <a:lstStyle/>
          <a:p>
            <a:r>
              <a:rPr lang="en-US" dirty="0" smtClean="0"/>
              <a:t>Click icon to add chart</a:t>
            </a:r>
            <a:endParaRPr lang="en-GB" dirty="0"/>
          </a:p>
        </p:txBody>
      </p:sp>
    </p:spTree>
    <p:extLst>
      <p:ext uri="{BB962C8B-B14F-4D97-AF65-F5344CB8AC3E}">
        <p14:creationId xmlns:p14="http://schemas.microsoft.com/office/powerpoint/2010/main" val="1306665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 blank">
    <p:bg>
      <p:bgPr>
        <a:solidFill>
          <a:schemeClr val="bg1"/>
        </a:solidFill>
        <a:effectLst/>
      </p:bgPr>
    </p:bg>
    <p:spTree>
      <p:nvGrpSpPr>
        <p:cNvPr id="1" name=""/>
        <p:cNvGrpSpPr/>
        <p:nvPr/>
      </p:nvGrpSpPr>
      <p:grpSpPr>
        <a:xfrm>
          <a:off x="0" y="0"/>
          <a:ext cx="0" cy="0"/>
          <a:chOff x="0" y="0"/>
          <a:chExt cx="0" cy="0"/>
        </a:xfrm>
      </p:grpSpPr>
      <p:sp>
        <p:nvSpPr>
          <p:cNvPr id="16" name="Text Placeholder 15"/>
          <p:cNvSpPr>
            <a:spLocks noGrp="1"/>
          </p:cNvSpPr>
          <p:nvPr>
            <p:ph type="body" sz="quarter" idx="13" hasCustomPrompt="1"/>
          </p:nvPr>
        </p:nvSpPr>
        <p:spPr>
          <a:xfrm>
            <a:off x="1907732" y="1982736"/>
            <a:ext cx="6816543" cy="2743756"/>
          </a:xfrm>
          <a:prstGeom prst="rect">
            <a:avLst/>
          </a:prstGeom>
        </p:spPr>
        <p:txBody>
          <a:bodyPr/>
          <a:lstStyle>
            <a:lvl1pPr marL="0" indent="0">
              <a:buNone/>
              <a:defRPr sz="4000" baseline="0">
                <a:latin typeface="Roboto Mono" pitchFamily="2" charset="0"/>
                <a:ea typeface="Roboto Mono" pitchFamily="2" charset="0"/>
              </a:defRPr>
            </a:lvl1pPr>
          </a:lstStyle>
          <a:p>
            <a:pPr lvl="0"/>
            <a:r>
              <a:rPr lang="en-GB" smtClean="0"/>
              <a:t>Insert your presentation title here</a:t>
            </a:r>
            <a:endParaRPr lang="en-GB"/>
          </a:p>
        </p:txBody>
      </p:sp>
      <p:sp>
        <p:nvSpPr>
          <p:cNvPr id="18" name="Text Placeholder 17"/>
          <p:cNvSpPr>
            <a:spLocks noGrp="1"/>
          </p:cNvSpPr>
          <p:nvPr>
            <p:ph type="body" sz="quarter" idx="14" hasCustomPrompt="1"/>
          </p:nvPr>
        </p:nvSpPr>
        <p:spPr>
          <a:xfrm>
            <a:off x="7664080" y="5003243"/>
            <a:ext cx="4248473" cy="345600"/>
          </a:xfrm>
          <a:prstGeom prst="rect">
            <a:avLst/>
          </a:prstGeom>
        </p:spPr>
        <p:txBody>
          <a:bodyPr/>
          <a:lstStyle>
            <a:lvl1pPr marL="0" indent="0">
              <a:buNone/>
              <a:defRPr sz="1800" baseline="0">
                <a:latin typeface="Roboto Mono" pitchFamily="2" charset="0"/>
                <a:ea typeface="Roboto Mono" pitchFamily="2" charset="0"/>
              </a:defRPr>
            </a:lvl1pPr>
          </a:lstStyle>
          <a:p>
            <a:pPr lvl="0"/>
            <a:r>
              <a:rPr lang="en-US" smtClean="0"/>
              <a:t>Insert your name here</a:t>
            </a:r>
            <a:endParaRPr lang="en-GB"/>
          </a:p>
        </p:txBody>
      </p:sp>
      <p:sp>
        <p:nvSpPr>
          <p:cNvPr id="19" name="Text Placeholder 17"/>
          <p:cNvSpPr>
            <a:spLocks noGrp="1"/>
          </p:cNvSpPr>
          <p:nvPr>
            <p:ph type="body" sz="quarter" idx="15" hasCustomPrompt="1"/>
          </p:nvPr>
        </p:nvSpPr>
        <p:spPr>
          <a:xfrm>
            <a:off x="7664081" y="5435291"/>
            <a:ext cx="4248472" cy="345600"/>
          </a:xfrm>
          <a:prstGeom prst="rect">
            <a:avLst/>
          </a:prstGeom>
        </p:spPr>
        <p:txBody>
          <a:bodyPr/>
          <a:lstStyle>
            <a:lvl1pPr marL="0" indent="0">
              <a:buNone/>
              <a:defRPr sz="1800" baseline="0">
                <a:latin typeface="Roboto Mono" pitchFamily="2" charset="0"/>
                <a:ea typeface="Roboto Mono" pitchFamily="2" charset="0"/>
              </a:defRPr>
            </a:lvl1pPr>
          </a:lstStyle>
          <a:p>
            <a:pPr lvl="0"/>
            <a:r>
              <a:rPr lang="en-US" smtClean="0"/>
              <a:t>Date: 1 January 2019</a:t>
            </a:r>
            <a:endParaRPr lang="en-GB"/>
          </a:p>
        </p:txBody>
      </p:sp>
      <p:sp>
        <p:nvSpPr>
          <p:cNvPr id="8" name="Picture Placeholder 7"/>
          <p:cNvSpPr>
            <a:spLocks noGrp="1"/>
          </p:cNvSpPr>
          <p:nvPr>
            <p:ph type="pic" sz="quarter" idx="16" hasCustomPrompt="1"/>
          </p:nvPr>
        </p:nvSpPr>
        <p:spPr>
          <a:xfrm>
            <a:off x="8888413" y="793932"/>
            <a:ext cx="3114000" cy="4068000"/>
          </a:xfrm>
          <a:prstGeom prst="rect">
            <a:avLst/>
          </a:prstGeom>
          <a:ln>
            <a:solidFill>
              <a:schemeClr val="tx1"/>
            </a:solidFill>
          </a:ln>
        </p:spPr>
        <p:txBody>
          <a:bodyPr/>
          <a:lstStyle>
            <a:lvl1pPr>
              <a:defRPr/>
            </a:lvl1pPr>
          </a:lstStyle>
          <a:p>
            <a:r>
              <a:rPr lang="en-GB" dirty="0" smtClean="0"/>
              <a:t>Insert image</a:t>
            </a:r>
            <a:endParaRPr lang="en-GB" dirty="0"/>
          </a:p>
        </p:txBody>
      </p:sp>
    </p:spTree>
    <p:extLst>
      <p:ext uri="{BB962C8B-B14F-4D97-AF65-F5344CB8AC3E}">
        <p14:creationId xmlns:p14="http://schemas.microsoft.com/office/powerpoint/2010/main" val="1094158007"/>
      </p:ext>
    </p:extLst>
  </p:cSld>
  <p:clrMapOvr>
    <a:masterClrMapping/>
  </p:clrMapOvr>
  <p:extLst mod="1">
    <p:ext uri="{DCECCB84-F9BA-43D5-87BE-67443E8EF086}">
      <p15:sldGuideLst xmlns:p15="http://schemas.microsoft.com/office/powerpoint/2012/main">
        <p15:guide id="1" orient="horz" pos="2636">
          <p15:clr>
            <a:srgbClr val="FBAE40"/>
          </p15:clr>
        </p15:guide>
        <p15:guide id="2" pos="7106">
          <p15:clr>
            <a:srgbClr val="FBAE40"/>
          </p15:clr>
        </p15:guide>
        <p15:guide id="3" orient="horz" pos="414">
          <p15:clr>
            <a:srgbClr val="FBAE40"/>
          </p15:clr>
        </p15:guide>
        <p15:guide id="4" orient="horz" pos="731">
          <p15:clr>
            <a:srgbClr val="FBAE40"/>
          </p15:clr>
        </p15:guide>
        <p15:guide id="5" orient="horz" pos="1049">
          <p15:clr>
            <a:srgbClr val="FBAE40"/>
          </p15:clr>
        </p15:guide>
        <p15:guide id="6" orient="horz" pos="1366">
          <p15:clr>
            <a:srgbClr val="FBAE40"/>
          </p15:clr>
        </p15:guide>
        <p15:guide id="7" orient="horz" pos="1661">
          <p15:clr>
            <a:srgbClr val="FBAE40"/>
          </p15:clr>
        </p15:guide>
        <p15:guide id="8" orient="horz" pos="2001">
          <p15:clr>
            <a:srgbClr val="FBAE40"/>
          </p15:clr>
        </p15:guide>
        <p15:guide id="9" orient="horz" pos="2319">
          <p15:clr>
            <a:srgbClr val="FBAE40"/>
          </p15:clr>
        </p15:guide>
        <p15:guide id="10" orient="horz" pos="2954">
          <p15:clr>
            <a:srgbClr val="FBAE40"/>
          </p15:clr>
        </p15:guide>
        <p15:guide id="11" orient="horz" pos="3271">
          <p15:clr>
            <a:srgbClr val="FBAE40"/>
          </p15:clr>
        </p15:guide>
        <p15:guide id="12" orient="horz" pos="3589">
          <p15:clr>
            <a:srgbClr val="FBAE40"/>
          </p15:clr>
        </p15:guide>
        <p15:guide id="13" orient="horz" pos="3906">
          <p15:clr>
            <a:srgbClr val="FBAE40"/>
          </p15:clr>
        </p15:guide>
        <p15:guide id="14" orient="horz" pos="422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 partner logos">
    <p:bg>
      <p:bgPr>
        <a:solidFill>
          <a:schemeClr val="bg1"/>
        </a:solidFill>
        <a:effectLst/>
      </p:bgPr>
    </p:bg>
    <p:spTree>
      <p:nvGrpSpPr>
        <p:cNvPr id="1" name=""/>
        <p:cNvGrpSpPr/>
        <p:nvPr/>
      </p:nvGrpSpPr>
      <p:grpSpPr>
        <a:xfrm>
          <a:off x="0" y="0"/>
          <a:ext cx="0" cy="0"/>
          <a:chOff x="0" y="0"/>
          <a:chExt cx="0" cy="0"/>
        </a:xfrm>
      </p:grpSpPr>
      <p:sp>
        <p:nvSpPr>
          <p:cNvPr id="16" name="Text Placeholder 15"/>
          <p:cNvSpPr>
            <a:spLocks noGrp="1"/>
          </p:cNvSpPr>
          <p:nvPr>
            <p:ph type="body" sz="quarter" idx="13" hasCustomPrompt="1"/>
          </p:nvPr>
        </p:nvSpPr>
        <p:spPr>
          <a:xfrm>
            <a:off x="1907732" y="1982736"/>
            <a:ext cx="6816543" cy="2743756"/>
          </a:xfrm>
          <a:prstGeom prst="rect">
            <a:avLst/>
          </a:prstGeom>
        </p:spPr>
        <p:txBody>
          <a:bodyPr/>
          <a:lstStyle>
            <a:lvl1pPr marL="0" indent="0">
              <a:buNone/>
              <a:defRPr sz="4000" baseline="0">
                <a:latin typeface="Roboto Mono" pitchFamily="2" charset="0"/>
                <a:ea typeface="Roboto Mono" pitchFamily="2" charset="0"/>
              </a:defRPr>
            </a:lvl1pPr>
          </a:lstStyle>
          <a:p>
            <a:pPr lvl="0"/>
            <a:r>
              <a:rPr lang="en-GB" smtClean="0"/>
              <a:t>Insert your presentation title here</a:t>
            </a:r>
            <a:endParaRPr lang="en-GB"/>
          </a:p>
        </p:txBody>
      </p:sp>
      <p:sp>
        <p:nvSpPr>
          <p:cNvPr id="18" name="Text Placeholder 17"/>
          <p:cNvSpPr>
            <a:spLocks noGrp="1"/>
          </p:cNvSpPr>
          <p:nvPr>
            <p:ph type="body" sz="quarter" idx="14" hasCustomPrompt="1"/>
          </p:nvPr>
        </p:nvSpPr>
        <p:spPr>
          <a:xfrm>
            <a:off x="7664080" y="5003243"/>
            <a:ext cx="4248473" cy="345600"/>
          </a:xfrm>
          <a:prstGeom prst="rect">
            <a:avLst/>
          </a:prstGeom>
        </p:spPr>
        <p:txBody>
          <a:bodyPr/>
          <a:lstStyle>
            <a:lvl1pPr marL="0" indent="0">
              <a:buNone/>
              <a:defRPr sz="1800" baseline="0">
                <a:latin typeface="Roboto Mono" pitchFamily="2" charset="0"/>
                <a:ea typeface="Roboto Mono" pitchFamily="2" charset="0"/>
              </a:defRPr>
            </a:lvl1pPr>
          </a:lstStyle>
          <a:p>
            <a:pPr lvl="0"/>
            <a:r>
              <a:rPr lang="en-US" smtClean="0"/>
              <a:t>Insert your name here</a:t>
            </a:r>
            <a:endParaRPr lang="en-GB"/>
          </a:p>
        </p:txBody>
      </p:sp>
      <p:sp>
        <p:nvSpPr>
          <p:cNvPr id="19" name="Text Placeholder 17"/>
          <p:cNvSpPr>
            <a:spLocks noGrp="1"/>
          </p:cNvSpPr>
          <p:nvPr>
            <p:ph type="body" sz="quarter" idx="15" hasCustomPrompt="1"/>
          </p:nvPr>
        </p:nvSpPr>
        <p:spPr>
          <a:xfrm>
            <a:off x="7664081" y="5435291"/>
            <a:ext cx="4248472" cy="345600"/>
          </a:xfrm>
          <a:prstGeom prst="rect">
            <a:avLst/>
          </a:prstGeom>
        </p:spPr>
        <p:txBody>
          <a:bodyPr/>
          <a:lstStyle>
            <a:lvl1pPr marL="0" indent="0">
              <a:buNone/>
              <a:defRPr sz="1800" baseline="0">
                <a:latin typeface="Roboto Mono" pitchFamily="2" charset="0"/>
                <a:ea typeface="Roboto Mono" pitchFamily="2" charset="0"/>
              </a:defRPr>
            </a:lvl1pPr>
          </a:lstStyle>
          <a:p>
            <a:pPr lvl="0"/>
            <a:r>
              <a:rPr lang="en-US" smtClean="0"/>
              <a:t>Date: 1 January 2019</a:t>
            </a:r>
            <a:endParaRPr lang="en-GB"/>
          </a:p>
        </p:txBody>
      </p:sp>
      <p:sp>
        <p:nvSpPr>
          <p:cNvPr id="8" name="Picture Placeholder 7"/>
          <p:cNvSpPr>
            <a:spLocks noGrp="1"/>
          </p:cNvSpPr>
          <p:nvPr>
            <p:ph type="pic" sz="quarter" idx="16" hasCustomPrompt="1"/>
          </p:nvPr>
        </p:nvSpPr>
        <p:spPr>
          <a:xfrm>
            <a:off x="8888413" y="793932"/>
            <a:ext cx="3114000" cy="4068000"/>
          </a:xfrm>
          <a:prstGeom prst="rect">
            <a:avLst/>
          </a:prstGeom>
          <a:ln>
            <a:solidFill>
              <a:schemeClr val="tx1"/>
            </a:solidFill>
          </a:ln>
        </p:spPr>
        <p:txBody>
          <a:bodyPr/>
          <a:lstStyle>
            <a:lvl1pPr>
              <a:defRPr/>
            </a:lvl1pPr>
          </a:lstStyle>
          <a:p>
            <a:r>
              <a:rPr lang="en-GB" dirty="0" smtClean="0"/>
              <a:t>Insert image</a:t>
            </a:r>
            <a:endParaRPr lang="en-GB" dirty="0"/>
          </a:p>
        </p:txBody>
      </p:sp>
      <p:sp>
        <p:nvSpPr>
          <p:cNvPr id="6" name="Picture Placeholder 7"/>
          <p:cNvSpPr>
            <a:spLocks noGrp="1"/>
          </p:cNvSpPr>
          <p:nvPr>
            <p:ph type="pic" sz="quarter" idx="17" hasCustomPrompt="1"/>
          </p:nvPr>
        </p:nvSpPr>
        <p:spPr>
          <a:xfrm>
            <a:off x="459303" y="2978615"/>
            <a:ext cx="1061840" cy="878284"/>
          </a:xfrm>
          <a:prstGeom prst="rect">
            <a:avLst/>
          </a:prstGeom>
          <a:ln>
            <a:solidFill>
              <a:schemeClr val="tx1"/>
            </a:solidFill>
          </a:ln>
        </p:spPr>
        <p:txBody>
          <a:bodyPr/>
          <a:lstStyle>
            <a:lvl1pPr>
              <a:defRPr sz="1200"/>
            </a:lvl1pPr>
          </a:lstStyle>
          <a:p>
            <a:r>
              <a:rPr lang="en-GB" dirty="0" smtClean="0"/>
              <a:t>Insert partner logos</a:t>
            </a:r>
            <a:endParaRPr lang="en-GB" dirty="0"/>
          </a:p>
        </p:txBody>
      </p:sp>
      <p:sp>
        <p:nvSpPr>
          <p:cNvPr id="7" name="Picture Placeholder 7"/>
          <p:cNvSpPr>
            <a:spLocks noGrp="1"/>
          </p:cNvSpPr>
          <p:nvPr>
            <p:ph type="pic" sz="quarter" idx="18" hasCustomPrompt="1"/>
          </p:nvPr>
        </p:nvSpPr>
        <p:spPr>
          <a:xfrm>
            <a:off x="459303" y="1948229"/>
            <a:ext cx="1061840" cy="878284"/>
          </a:xfrm>
          <a:prstGeom prst="rect">
            <a:avLst/>
          </a:prstGeom>
          <a:ln>
            <a:solidFill>
              <a:schemeClr val="tx1"/>
            </a:solidFill>
          </a:ln>
        </p:spPr>
        <p:txBody>
          <a:bodyPr/>
          <a:lstStyle>
            <a:lvl1pPr>
              <a:defRPr sz="1200"/>
            </a:lvl1pPr>
          </a:lstStyle>
          <a:p>
            <a:r>
              <a:rPr lang="en-GB" dirty="0" smtClean="0"/>
              <a:t>Insert partner</a:t>
            </a:r>
            <a:br>
              <a:rPr lang="en-GB" dirty="0" smtClean="0"/>
            </a:br>
            <a:r>
              <a:rPr lang="en-GB" dirty="0" smtClean="0"/>
              <a:t>Logos</a:t>
            </a:r>
            <a:endParaRPr lang="en-GB" dirty="0"/>
          </a:p>
        </p:txBody>
      </p:sp>
      <p:sp>
        <p:nvSpPr>
          <p:cNvPr id="9" name="Picture Placeholder 7"/>
          <p:cNvSpPr>
            <a:spLocks noGrp="1"/>
          </p:cNvSpPr>
          <p:nvPr>
            <p:ph type="pic" sz="quarter" idx="19" hasCustomPrompt="1"/>
          </p:nvPr>
        </p:nvSpPr>
        <p:spPr>
          <a:xfrm>
            <a:off x="472386" y="4009001"/>
            <a:ext cx="1061840" cy="878284"/>
          </a:xfrm>
          <a:prstGeom prst="rect">
            <a:avLst/>
          </a:prstGeom>
          <a:ln>
            <a:solidFill>
              <a:schemeClr val="tx1"/>
            </a:solidFill>
          </a:ln>
        </p:spPr>
        <p:txBody>
          <a:bodyPr/>
          <a:lstStyle>
            <a:lvl1pPr>
              <a:defRPr sz="1200"/>
            </a:lvl1pPr>
          </a:lstStyle>
          <a:p>
            <a:r>
              <a:rPr lang="en-GB" dirty="0" smtClean="0"/>
              <a:t>Insert partner logos</a:t>
            </a:r>
            <a:endParaRPr lang="en-GB" dirty="0"/>
          </a:p>
        </p:txBody>
      </p:sp>
    </p:spTree>
    <p:extLst>
      <p:ext uri="{BB962C8B-B14F-4D97-AF65-F5344CB8AC3E}">
        <p14:creationId xmlns:p14="http://schemas.microsoft.com/office/powerpoint/2010/main" val="2086864323"/>
      </p:ext>
    </p:extLst>
  </p:cSld>
  <p:clrMapOvr>
    <a:masterClrMapping/>
  </p:clrMapOvr>
  <p:extLst mod="1">
    <p:ext uri="{DCECCB84-F9BA-43D5-87BE-67443E8EF086}">
      <p15:sldGuideLst xmlns:p15="http://schemas.microsoft.com/office/powerpoint/2012/main">
        <p15:guide id="1" orient="horz" pos="2636">
          <p15:clr>
            <a:srgbClr val="FBAE40"/>
          </p15:clr>
        </p15:guide>
        <p15:guide id="2" pos="7106">
          <p15:clr>
            <a:srgbClr val="FBAE40"/>
          </p15:clr>
        </p15:guide>
        <p15:guide id="3" orient="horz" pos="414">
          <p15:clr>
            <a:srgbClr val="FBAE40"/>
          </p15:clr>
        </p15:guide>
        <p15:guide id="4" orient="horz" pos="731">
          <p15:clr>
            <a:srgbClr val="FBAE40"/>
          </p15:clr>
        </p15:guide>
        <p15:guide id="5" orient="horz" pos="1049">
          <p15:clr>
            <a:srgbClr val="FBAE40"/>
          </p15:clr>
        </p15:guide>
        <p15:guide id="6" orient="horz" pos="1366">
          <p15:clr>
            <a:srgbClr val="FBAE40"/>
          </p15:clr>
        </p15:guide>
        <p15:guide id="7" orient="horz" pos="1661">
          <p15:clr>
            <a:srgbClr val="FBAE40"/>
          </p15:clr>
        </p15:guide>
        <p15:guide id="8" orient="horz" pos="2001">
          <p15:clr>
            <a:srgbClr val="FBAE40"/>
          </p15:clr>
        </p15:guide>
        <p15:guide id="9" orient="horz" pos="2319">
          <p15:clr>
            <a:srgbClr val="FBAE40"/>
          </p15:clr>
        </p15:guide>
        <p15:guide id="10" orient="horz" pos="2954">
          <p15:clr>
            <a:srgbClr val="FBAE40"/>
          </p15:clr>
        </p15:guide>
        <p15:guide id="11" orient="horz" pos="3271">
          <p15:clr>
            <a:srgbClr val="FBAE40"/>
          </p15:clr>
        </p15:guide>
        <p15:guide id="12" orient="horz" pos="3589">
          <p15:clr>
            <a:srgbClr val="FBAE40"/>
          </p15:clr>
        </p15:guide>
        <p15:guide id="13" orient="horz" pos="3906">
          <p15:clr>
            <a:srgbClr val="FBAE40"/>
          </p15:clr>
        </p15:guide>
        <p15:guide id="14" orient="horz" pos="422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274"/>
            <a:ext cx="12192000" cy="6857726"/>
          </a:xfrm>
          <a:prstGeom prst="rect">
            <a:avLst/>
          </a:prstGeom>
        </p:spPr>
      </p:pic>
    </p:spTree>
    <p:extLst>
      <p:ext uri="{BB962C8B-B14F-4D97-AF65-F5344CB8AC3E}">
        <p14:creationId xmlns:p14="http://schemas.microsoft.com/office/powerpoint/2010/main" val="205843688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Lst>
  <p:txStyles>
    <p:titleStyle>
      <a:lvl1pPr algn="l" defTabSz="914400" rtl="0" eaLnBrk="1" latinLnBrk="0" hangingPunct="1">
        <a:lnSpc>
          <a:spcPct val="90000"/>
        </a:lnSpc>
        <a:spcBef>
          <a:spcPct val="0"/>
        </a:spcBef>
        <a:buNone/>
        <a:defRPr sz="3600" kern="1200">
          <a:solidFill>
            <a:schemeClr val="tx1"/>
          </a:solidFill>
          <a:latin typeface="Roboto Mono" pitchFamily="2" charset="0"/>
          <a:ea typeface="Roboto Mono"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96">
          <p15:clr>
            <a:srgbClr val="F26B43"/>
          </p15:clr>
        </p15:guide>
        <p15:guide id="2" pos="3840">
          <p15:clr>
            <a:srgbClr val="F26B43"/>
          </p15:clr>
        </p15:guide>
        <p15:guide id="3" pos="7582">
          <p15:clr>
            <a:srgbClr val="F26B43"/>
          </p15:clr>
        </p15:guide>
        <p15:guide id="4" pos="7106">
          <p15:clr>
            <a:srgbClr val="F26B43"/>
          </p15:clr>
        </p15:guide>
        <p15:guide id="5" pos="5700">
          <p15:clr>
            <a:srgbClr val="F26B43"/>
          </p15:clr>
        </p15:guide>
        <p15:guide id="6" pos="5246">
          <p15:clr>
            <a:srgbClr val="F26B43"/>
          </p15:clr>
        </p15:guide>
        <p15:guide id="7" pos="4770">
          <p15:clr>
            <a:srgbClr val="F26B43"/>
          </p15:clr>
        </p15:guide>
        <p15:guide id="8" pos="3364">
          <p15:clr>
            <a:srgbClr val="F26B43"/>
          </p15:clr>
        </p15:guide>
        <p15:guide id="9" pos="2910">
          <p15:clr>
            <a:srgbClr val="F26B43"/>
          </p15:clr>
        </p15:guide>
        <p15:guide id="10" pos="2434">
          <p15:clr>
            <a:srgbClr val="F26B43"/>
          </p15:clr>
        </p15:guide>
        <p15:guide id="11" pos="1958">
          <p15:clr>
            <a:srgbClr val="F26B43"/>
          </p15:clr>
        </p15:guide>
        <p15:guide id="12" pos="1504">
          <p15:clr>
            <a:srgbClr val="F26B43"/>
          </p15:clr>
        </p15:guide>
        <p15:guide id="13" pos="1028">
          <p15:clr>
            <a:srgbClr val="F26B43"/>
          </p15:clr>
        </p15:guide>
        <p15:guide id="14" pos="574">
          <p15:clr>
            <a:srgbClr val="F26B43"/>
          </p15:clr>
        </p15:guide>
        <p15:guide id="15" pos="98">
          <p15:clr>
            <a:srgbClr val="F26B43"/>
          </p15:clr>
        </p15:guide>
        <p15:guide id="16" pos="4294">
          <p15:clr>
            <a:srgbClr val="F26B43"/>
          </p15:clr>
        </p15:guide>
        <p15:guide id="17" pos="6176">
          <p15:clr>
            <a:srgbClr val="F26B43"/>
          </p15:clr>
        </p15:guide>
        <p15:guide id="18" pos="6652">
          <p15:clr>
            <a:srgbClr val="F26B43"/>
          </p15:clr>
        </p15:guide>
        <p15:guide id="19" orient="horz" pos="414">
          <p15:clr>
            <a:srgbClr val="F26B43"/>
          </p15:clr>
        </p15:guide>
        <p15:guide id="20" orient="horz" pos="731">
          <p15:clr>
            <a:srgbClr val="F26B43"/>
          </p15:clr>
        </p15:guide>
        <p15:guide id="21" orient="horz" pos="1049">
          <p15:clr>
            <a:srgbClr val="F26B43"/>
          </p15:clr>
        </p15:guide>
        <p15:guide id="22" orient="horz" pos="1366">
          <p15:clr>
            <a:srgbClr val="F26B43"/>
          </p15:clr>
        </p15:guide>
        <p15:guide id="23" orient="horz" pos="1684">
          <p15:clr>
            <a:srgbClr val="F26B43"/>
          </p15:clr>
        </p15:guide>
        <p15:guide id="24" orient="horz" pos="2001">
          <p15:clr>
            <a:srgbClr val="F26B43"/>
          </p15:clr>
        </p15:guide>
        <p15:guide id="25" orient="horz" pos="2319">
          <p15:clr>
            <a:srgbClr val="F26B43"/>
          </p15:clr>
        </p15:guide>
        <p15:guide id="26" orient="horz" pos="2636">
          <p15:clr>
            <a:srgbClr val="F26B43"/>
          </p15:clr>
        </p15:guide>
        <p15:guide id="27" orient="horz" pos="2954">
          <p15:clr>
            <a:srgbClr val="F26B43"/>
          </p15:clr>
        </p15:guide>
        <p15:guide id="28" orient="horz" pos="3271">
          <p15:clr>
            <a:srgbClr val="F26B43"/>
          </p15:clr>
        </p15:guide>
        <p15:guide id="29" orient="horz" pos="3589">
          <p15:clr>
            <a:srgbClr val="F26B43"/>
          </p15:clr>
        </p15:guide>
        <p15:guide id="30" orient="horz" pos="3906">
          <p15:clr>
            <a:srgbClr val="F26B43"/>
          </p15:clr>
        </p15:guide>
        <p15:guide id="31" orient="horz" pos="422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74"/>
            <a:ext cx="12192000" cy="6857726"/>
          </a:xfrm>
          <a:prstGeom prst="rect">
            <a:avLst/>
          </a:prstGeom>
        </p:spPr>
      </p:pic>
    </p:spTree>
    <p:extLst>
      <p:ext uri="{BB962C8B-B14F-4D97-AF65-F5344CB8AC3E}">
        <p14:creationId xmlns:p14="http://schemas.microsoft.com/office/powerpoint/2010/main" val="156799070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9" r:id="rId3"/>
  </p:sldLayoutIdLst>
  <p:txStyles>
    <p:titleStyle>
      <a:lvl1pPr algn="l" defTabSz="914400" rtl="0" eaLnBrk="1" latinLnBrk="0" hangingPunct="1">
        <a:lnSpc>
          <a:spcPct val="90000"/>
        </a:lnSpc>
        <a:spcBef>
          <a:spcPct val="0"/>
        </a:spcBef>
        <a:buNone/>
        <a:defRPr sz="3600" kern="1200">
          <a:solidFill>
            <a:schemeClr val="tx1"/>
          </a:solidFill>
          <a:latin typeface="Roboto Mono" pitchFamily="2" charset="0"/>
          <a:ea typeface="Roboto Mono"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96">
          <p15:clr>
            <a:srgbClr val="F26B43"/>
          </p15:clr>
        </p15:guide>
        <p15:guide id="2" pos="3840">
          <p15:clr>
            <a:srgbClr val="F26B43"/>
          </p15:clr>
        </p15:guide>
        <p15:guide id="3" pos="7582">
          <p15:clr>
            <a:srgbClr val="F26B43"/>
          </p15:clr>
        </p15:guide>
        <p15:guide id="4" pos="7106">
          <p15:clr>
            <a:srgbClr val="F26B43"/>
          </p15:clr>
        </p15:guide>
        <p15:guide id="5" pos="5700">
          <p15:clr>
            <a:srgbClr val="F26B43"/>
          </p15:clr>
        </p15:guide>
        <p15:guide id="6" pos="5246">
          <p15:clr>
            <a:srgbClr val="F26B43"/>
          </p15:clr>
        </p15:guide>
        <p15:guide id="7" pos="4770">
          <p15:clr>
            <a:srgbClr val="F26B43"/>
          </p15:clr>
        </p15:guide>
        <p15:guide id="8" pos="3364">
          <p15:clr>
            <a:srgbClr val="F26B43"/>
          </p15:clr>
        </p15:guide>
        <p15:guide id="9" pos="2910">
          <p15:clr>
            <a:srgbClr val="F26B43"/>
          </p15:clr>
        </p15:guide>
        <p15:guide id="10" pos="2434">
          <p15:clr>
            <a:srgbClr val="F26B43"/>
          </p15:clr>
        </p15:guide>
        <p15:guide id="11" pos="1958">
          <p15:clr>
            <a:srgbClr val="F26B43"/>
          </p15:clr>
        </p15:guide>
        <p15:guide id="12" pos="1504">
          <p15:clr>
            <a:srgbClr val="F26B43"/>
          </p15:clr>
        </p15:guide>
        <p15:guide id="13" pos="1028">
          <p15:clr>
            <a:srgbClr val="F26B43"/>
          </p15:clr>
        </p15:guide>
        <p15:guide id="14" pos="574">
          <p15:clr>
            <a:srgbClr val="F26B43"/>
          </p15:clr>
        </p15:guide>
        <p15:guide id="15" pos="98">
          <p15:clr>
            <a:srgbClr val="F26B43"/>
          </p15:clr>
        </p15:guide>
        <p15:guide id="16" pos="4294">
          <p15:clr>
            <a:srgbClr val="F26B43"/>
          </p15:clr>
        </p15:guide>
        <p15:guide id="17" pos="6176">
          <p15:clr>
            <a:srgbClr val="F26B43"/>
          </p15:clr>
        </p15:guide>
        <p15:guide id="18" pos="6652">
          <p15:clr>
            <a:srgbClr val="F26B43"/>
          </p15:clr>
        </p15:guide>
        <p15:guide id="19" orient="horz" pos="414">
          <p15:clr>
            <a:srgbClr val="F26B43"/>
          </p15:clr>
        </p15:guide>
        <p15:guide id="20" orient="horz" pos="731">
          <p15:clr>
            <a:srgbClr val="F26B43"/>
          </p15:clr>
        </p15:guide>
        <p15:guide id="21" orient="horz" pos="1049">
          <p15:clr>
            <a:srgbClr val="F26B43"/>
          </p15:clr>
        </p15:guide>
        <p15:guide id="22" orient="horz" pos="1366">
          <p15:clr>
            <a:srgbClr val="F26B43"/>
          </p15:clr>
        </p15:guide>
        <p15:guide id="23" orient="horz" pos="1661">
          <p15:clr>
            <a:srgbClr val="F26B43"/>
          </p15:clr>
        </p15:guide>
        <p15:guide id="24" orient="horz" pos="2001">
          <p15:clr>
            <a:srgbClr val="F26B43"/>
          </p15:clr>
        </p15:guide>
        <p15:guide id="25" orient="horz" pos="2319">
          <p15:clr>
            <a:srgbClr val="F26B43"/>
          </p15:clr>
        </p15:guide>
        <p15:guide id="26" orient="horz" pos="2636">
          <p15:clr>
            <a:srgbClr val="F26B43"/>
          </p15:clr>
        </p15:guide>
        <p15:guide id="27" orient="horz" pos="2954">
          <p15:clr>
            <a:srgbClr val="F26B43"/>
          </p15:clr>
        </p15:guide>
        <p15:guide id="28" orient="horz" pos="3271">
          <p15:clr>
            <a:srgbClr val="F26B43"/>
          </p15:clr>
        </p15:guide>
        <p15:guide id="29" orient="horz" pos="3589">
          <p15:clr>
            <a:srgbClr val="F26B43"/>
          </p15:clr>
        </p15:guide>
        <p15:guide id="30" orient="horz" pos="3906">
          <p15:clr>
            <a:srgbClr val="F26B43"/>
          </p15:clr>
        </p15:guide>
        <p15:guide id="31" orient="horz" pos="422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274"/>
            <a:ext cx="12192001" cy="6857726"/>
          </a:xfrm>
          <a:prstGeom prst="rect">
            <a:avLst/>
          </a:prstGeom>
        </p:spPr>
      </p:pic>
    </p:spTree>
    <p:extLst>
      <p:ext uri="{BB962C8B-B14F-4D97-AF65-F5344CB8AC3E}">
        <p14:creationId xmlns:p14="http://schemas.microsoft.com/office/powerpoint/2010/main" val="3184573474"/>
      </p:ext>
    </p:extLst>
  </p:cSld>
  <p:clrMap bg1="lt1" tx1="dk1" bg2="lt2" tx2="dk2" accent1="accent1" accent2="accent2" accent3="accent3" accent4="accent4" accent5="accent5" accent6="accent6" hlink="hlink" folHlink="folHlink"/>
  <p:sldLayoutIdLst>
    <p:sldLayoutId id="2147483687" r:id="rId1"/>
    <p:sldLayoutId id="214748368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9.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hyperlink" Target="https://flood-warning-information.service.gov.uk/long-term-flood-risk/postcode"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nationalarchives.shinyapps.io/DiAGRAM-dev/"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07732" y="1982736"/>
            <a:ext cx="6816543" cy="2743756"/>
          </a:xfrm>
        </p:spPr>
        <p:txBody>
          <a:bodyPr/>
          <a:lstStyle/>
          <a:p>
            <a:r>
              <a:rPr lang="en-GB" dirty="0"/>
              <a:t>Introducing DiAGRAM: The </a:t>
            </a:r>
            <a:r>
              <a:rPr lang="en-GB" b="1" dirty="0"/>
              <a:t>Di</a:t>
            </a:r>
            <a:r>
              <a:rPr lang="en-GB" dirty="0"/>
              <a:t>gital </a:t>
            </a:r>
            <a:r>
              <a:rPr lang="en-GB" b="1" dirty="0"/>
              <a:t>A</a:t>
            </a:r>
            <a:r>
              <a:rPr lang="en-GB" dirty="0"/>
              <a:t>rchiving </a:t>
            </a:r>
            <a:r>
              <a:rPr lang="en-GB" b="1" dirty="0"/>
              <a:t>G</a:t>
            </a:r>
            <a:r>
              <a:rPr lang="en-GB" dirty="0"/>
              <a:t>raphical </a:t>
            </a:r>
            <a:r>
              <a:rPr lang="en-GB" b="1" dirty="0"/>
              <a:t>R</a:t>
            </a:r>
            <a:r>
              <a:rPr lang="en-GB" dirty="0"/>
              <a:t>isk </a:t>
            </a:r>
            <a:r>
              <a:rPr lang="en-GB" b="1" dirty="0"/>
              <a:t>A</a:t>
            </a:r>
            <a:r>
              <a:rPr lang="en-GB" dirty="0"/>
              <a:t>ssessment </a:t>
            </a:r>
            <a:r>
              <a:rPr lang="en-GB" b="1" dirty="0"/>
              <a:t>M</a:t>
            </a:r>
            <a:r>
              <a:rPr lang="en-GB" dirty="0"/>
              <a:t>odel</a:t>
            </a:r>
          </a:p>
        </p:txBody>
      </p:sp>
      <p:sp>
        <p:nvSpPr>
          <p:cNvPr id="3" name="Text Placeholder 2"/>
          <p:cNvSpPr>
            <a:spLocks noGrp="1"/>
          </p:cNvSpPr>
          <p:nvPr>
            <p:ph type="body" sz="quarter" idx="14"/>
          </p:nvPr>
        </p:nvSpPr>
        <p:spPr>
          <a:xfrm>
            <a:off x="7664081" y="4976949"/>
            <a:ext cx="3334845" cy="458342"/>
          </a:xfrm>
        </p:spPr>
        <p:txBody>
          <a:bodyPr/>
          <a:lstStyle/>
          <a:p>
            <a:r>
              <a:rPr lang="en-GB" dirty="0" smtClean="0"/>
              <a:t>Hannah Merwood and David Underdown</a:t>
            </a:r>
            <a:endParaRPr lang="en-GB" dirty="0"/>
          </a:p>
        </p:txBody>
      </p:sp>
      <p:sp>
        <p:nvSpPr>
          <p:cNvPr id="4" name="Text Placeholder 3"/>
          <p:cNvSpPr>
            <a:spLocks noGrp="1"/>
          </p:cNvSpPr>
          <p:nvPr>
            <p:ph type="body" sz="quarter" idx="15"/>
          </p:nvPr>
        </p:nvSpPr>
        <p:spPr>
          <a:xfrm>
            <a:off x="7664081" y="5500606"/>
            <a:ext cx="4248472" cy="345600"/>
          </a:xfrm>
        </p:spPr>
        <p:txBody>
          <a:bodyPr/>
          <a:lstStyle/>
          <a:p>
            <a:pPr algn="r"/>
            <a:r>
              <a:rPr lang="en-GB" dirty="0" smtClean="0"/>
              <a:t>16 June 2020</a:t>
            </a:r>
            <a:endParaRPr lang="en-GB" dirty="0"/>
          </a:p>
        </p:txBody>
      </p:sp>
      <p:pic>
        <p:nvPicPr>
          <p:cNvPr id="9" name="Picture Placeholder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22186" y="5610972"/>
            <a:ext cx="2500640" cy="955703"/>
          </a:xfrm>
          <a:prstGeom prst="rect">
            <a:avLst/>
          </a:prstGeom>
          <a:ln>
            <a:noFill/>
          </a:ln>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1352" y="5633348"/>
            <a:ext cx="1424637" cy="945009"/>
          </a:xfrm>
          <a:prstGeom prst="rect">
            <a:avLst/>
          </a:prstGeom>
        </p:spPr>
      </p:pic>
      <p:pic>
        <p:nvPicPr>
          <p:cNvPr id="14" name="Picture Placeholder 13"/>
          <p:cNvPicPr>
            <a:picLocks noGrp="1" noChangeAspect="1"/>
          </p:cNvPicPr>
          <p:nvPr>
            <p:ph type="pic" sz="quarter" idx="16"/>
          </p:nvPr>
        </p:nvPicPr>
        <p:blipFill>
          <a:blip r:embed="rId4"/>
          <a:srcRect l="23264" r="23264"/>
          <a:stretch>
            <a:fillRect/>
          </a:stretch>
        </p:blipFill>
        <p:spPr>
          <a:prstGeom prst="rect">
            <a:avLst/>
          </a:prstGeom>
        </p:spPr>
      </p:pic>
    </p:spTree>
    <p:extLst>
      <p:ext uri="{BB962C8B-B14F-4D97-AF65-F5344CB8AC3E}">
        <p14:creationId xmlns:p14="http://schemas.microsoft.com/office/powerpoint/2010/main" val="1302214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1"/>
          </p:nvPr>
        </p:nvPicPr>
        <p:blipFill>
          <a:blip r:embed="rId3"/>
          <a:srcRect t="4663" b="4663"/>
          <a:stretch>
            <a:fillRect/>
          </a:stretch>
        </p:blipFill>
        <p:spPr>
          <a:prstGeom prst="rect">
            <a:avLst/>
          </a:prstGeom>
        </p:spPr>
      </p:pic>
      <p:sp>
        <p:nvSpPr>
          <p:cNvPr id="3" name="Text Placeholder 2"/>
          <p:cNvSpPr>
            <a:spLocks noGrp="1"/>
          </p:cNvSpPr>
          <p:nvPr>
            <p:ph type="body" sz="quarter" idx="15"/>
          </p:nvPr>
        </p:nvSpPr>
        <p:spPr/>
        <p:txBody>
          <a:bodyPr/>
          <a:lstStyle/>
          <a:p>
            <a:r>
              <a:rPr lang="en-GB" dirty="0"/>
              <a:t>Definitions page, showing details of the Bit_Preservation node</a:t>
            </a:r>
          </a:p>
          <a:p>
            <a:endParaRPr lang="en-GB" dirty="0"/>
          </a:p>
        </p:txBody>
      </p:sp>
    </p:spTree>
    <p:extLst>
      <p:ext uri="{BB962C8B-B14F-4D97-AF65-F5344CB8AC3E}">
        <p14:creationId xmlns:p14="http://schemas.microsoft.com/office/powerpoint/2010/main" val="4529014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Modelling your archive</a:t>
            </a:r>
            <a:endParaRPr lang="en-GB" dirty="0"/>
          </a:p>
        </p:txBody>
      </p:sp>
    </p:spTree>
    <p:extLst>
      <p:ext uri="{BB962C8B-B14F-4D97-AF65-F5344CB8AC3E}">
        <p14:creationId xmlns:p14="http://schemas.microsoft.com/office/powerpoint/2010/main" val="3933959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a:t>The resource poor, but skills rich, archive</a:t>
            </a:r>
          </a:p>
          <a:p>
            <a:endParaRPr lang="en-GB"/>
          </a:p>
        </p:txBody>
      </p:sp>
      <p:sp>
        <p:nvSpPr>
          <p:cNvPr id="3" name="Text Placeholder 2"/>
          <p:cNvSpPr>
            <a:spLocks noGrp="1"/>
          </p:cNvSpPr>
          <p:nvPr>
            <p:ph type="body" sz="quarter" idx="13"/>
          </p:nvPr>
        </p:nvSpPr>
        <p:spPr/>
        <p:txBody>
          <a:bodyPr/>
          <a:lstStyle/>
          <a:p>
            <a:r>
              <a:rPr lang="en-GB"/>
              <a:t>At our digital archive, we </a:t>
            </a:r>
            <a:r>
              <a:rPr lang="en-GB" smtClean="0"/>
              <a:t>have</a:t>
            </a:r>
          </a:p>
          <a:p>
            <a:pPr marL="342900" indent="-342900">
              <a:buFont typeface="Wingdings" panose="05000000000000000000" pitchFamily="2" charset="2"/>
              <a:buChar char="§"/>
            </a:pPr>
            <a:r>
              <a:rPr lang="en-GB" smtClean="0"/>
              <a:t>some </a:t>
            </a:r>
            <a:r>
              <a:rPr lang="en-GB"/>
              <a:t>very skilled and passionate members of staff but increasingly strained </a:t>
            </a:r>
            <a:r>
              <a:rPr lang="en-GB" smtClean="0"/>
              <a:t>resources</a:t>
            </a:r>
          </a:p>
          <a:p>
            <a:pPr marL="342900" indent="-342900">
              <a:buFont typeface="Wingdings" panose="05000000000000000000" pitchFamily="2" charset="2"/>
              <a:buChar char="§"/>
            </a:pPr>
            <a:r>
              <a:rPr lang="en-GB" smtClean="0"/>
              <a:t>an </a:t>
            </a:r>
            <a:r>
              <a:rPr lang="en-GB"/>
              <a:t>already fairly substantial </a:t>
            </a:r>
            <a:r>
              <a:rPr lang="en-GB" smtClean="0"/>
              <a:t>digital collection and </a:t>
            </a:r>
            <a:r>
              <a:rPr lang="en-GB"/>
              <a:t>we are finding it hard to keep on top of everything, </a:t>
            </a:r>
            <a:endParaRPr lang="en-GB" smtClean="0"/>
          </a:p>
          <a:p>
            <a:pPr marL="342900" indent="-342900">
              <a:buFont typeface="Wingdings" panose="05000000000000000000" pitchFamily="2" charset="2"/>
              <a:buChar char="§"/>
            </a:pPr>
            <a:r>
              <a:rPr lang="en-GB" smtClean="0"/>
              <a:t>a </a:t>
            </a:r>
            <a:r>
              <a:rPr lang="en-GB"/>
              <a:t>need to prioritise which preservation activities will have the most </a:t>
            </a:r>
            <a:r>
              <a:rPr lang="en-GB" smtClean="0"/>
              <a:t>impact</a:t>
            </a:r>
          </a:p>
          <a:p>
            <a:pPr marL="342900" indent="-342900">
              <a:buFont typeface="Wingdings" panose="05000000000000000000" pitchFamily="2" charset="2"/>
              <a:buChar char="§"/>
            </a:pPr>
            <a:r>
              <a:rPr lang="en-GB"/>
              <a:t>o</a:t>
            </a:r>
            <a:r>
              <a:rPr lang="en-GB" smtClean="0"/>
              <a:t>n </a:t>
            </a:r>
            <a:r>
              <a:rPr lang="en-GB"/>
              <a:t>top of that, there is a budget review coming up shortly and we will have to make a strong case if we don’t want to see our funding reduced further. </a:t>
            </a:r>
            <a:br>
              <a:rPr lang="en-GB"/>
            </a:br>
            <a:endParaRPr lang="en-GB"/>
          </a:p>
          <a:p>
            <a:endParaRPr lang="en-GB"/>
          </a:p>
        </p:txBody>
      </p:sp>
    </p:spTree>
    <p:extLst>
      <p:ext uri="{BB962C8B-B14F-4D97-AF65-F5344CB8AC3E}">
        <p14:creationId xmlns:p14="http://schemas.microsoft.com/office/powerpoint/2010/main" val="2770770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1"/>
          </p:nvPr>
        </p:nvPicPr>
        <p:blipFill>
          <a:blip r:embed="rId2"/>
          <a:srcRect l="74" r="74"/>
          <a:stretch>
            <a:fillRect/>
          </a:stretch>
        </p:blipFill>
        <p:spPr>
          <a:prstGeom prst="rect">
            <a:avLst/>
          </a:prstGeom>
        </p:spPr>
      </p:pic>
      <p:sp>
        <p:nvSpPr>
          <p:cNvPr id="3" name="Text Placeholder 2"/>
          <p:cNvSpPr>
            <a:spLocks noGrp="1"/>
          </p:cNvSpPr>
          <p:nvPr>
            <p:ph type="body" sz="quarter" idx="13"/>
          </p:nvPr>
        </p:nvSpPr>
        <p:spPr/>
        <p:txBody>
          <a:bodyPr/>
          <a:lstStyle/>
          <a:p>
            <a:r>
              <a:rPr lang="en-GB" smtClean="0"/>
              <a:t>95</a:t>
            </a:r>
            <a:r>
              <a:rPr lang="en-GB" dirty="0"/>
              <a:t>% - can never be perfect but we are fortunate to have some real experts in the digital preservation field. </a:t>
            </a:r>
            <a:br>
              <a:rPr lang="en-GB" dirty="0"/>
            </a:br>
            <a:endParaRPr lang="en-GB" dirty="0"/>
          </a:p>
        </p:txBody>
      </p:sp>
      <p:sp>
        <p:nvSpPr>
          <p:cNvPr id="4" name="Text Placeholder 3"/>
          <p:cNvSpPr>
            <a:spLocks noGrp="1"/>
          </p:cNvSpPr>
          <p:nvPr>
            <p:ph type="body" sz="quarter" idx="14"/>
          </p:nvPr>
        </p:nvSpPr>
        <p:spPr/>
        <p:txBody>
          <a:bodyPr/>
          <a:lstStyle/>
          <a:p>
            <a:r>
              <a:rPr lang="en-GB"/>
              <a:t>Question </a:t>
            </a:r>
            <a:r>
              <a:rPr lang="en-GB" smtClean="0"/>
              <a:t>1 - Technical Skills</a:t>
            </a:r>
            <a:endParaRPr lang="en-GB" dirty="0"/>
          </a:p>
        </p:txBody>
      </p:sp>
    </p:spTree>
    <p:extLst>
      <p:ext uri="{BB962C8B-B14F-4D97-AF65-F5344CB8AC3E}">
        <p14:creationId xmlns:p14="http://schemas.microsoft.com/office/powerpoint/2010/main" val="3643181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2"/>
          <a:srcRect l="204" r="204"/>
          <a:stretch>
            <a:fillRect/>
          </a:stretch>
        </p:blipFill>
        <p:spPr>
          <a:prstGeom prst="rect">
            <a:avLst/>
          </a:prstGeom>
        </p:spPr>
      </p:pic>
      <p:sp>
        <p:nvSpPr>
          <p:cNvPr id="3" name="Text Placeholder 2"/>
          <p:cNvSpPr>
            <a:spLocks noGrp="1"/>
          </p:cNvSpPr>
          <p:nvPr>
            <p:ph type="body" sz="quarter" idx="13"/>
          </p:nvPr>
        </p:nvSpPr>
        <p:spPr/>
        <p:txBody>
          <a:bodyPr/>
          <a:lstStyle/>
          <a:p>
            <a:r>
              <a:rPr lang="en-GB" dirty="0" smtClean="0"/>
              <a:t>40</a:t>
            </a:r>
            <a:r>
              <a:rPr lang="en-GB" dirty="0"/>
              <a:t>% - more work needs to be done here as our IT </a:t>
            </a:r>
            <a:r>
              <a:rPr lang="en-GB" dirty="0" smtClean="0"/>
              <a:t>resource and support from the wider organisation </a:t>
            </a:r>
            <a:r>
              <a:rPr lang="en-GB" dirty="0"/>
              <a:t>is very limited</a:t>
            </a:r>
          </a:p>
          <a:p>
            <a:r>
              <a:rPr lang="en-GB" dirty="0"/>
              <a:t/>
            </a:r>
            <a:br>
              <a:rPr lang="en-GB" dirty="0"/>
            </a:br>
            <a:endParaRPr lang="en-GB" dirty="0"/>
          </a:p>
        </p:txBody>
      </p:sp>
      <p:sp>
        <p:nvSpPr>
          <p:cNvPr id="4" name="Text Placeholder 3"/>
          <p:cNvSpPr>
            <a:spLocks noGrp="1"/>
          </p:cNvSpPr>
          <p:nvPr>
            <p:ph type="body" sz="quarter" idx="14"/>
          </p:nvPr>
        </p:nvSpPr>
        <p:spPr/>
        <p:txBody>
          <a:bodyPr/>
          <a:lstStyle/>
          <a:p>
            <a:r>
              <a:rPr lang="en-GB" dirty="0" smtClean="0"/>
              <a:t>Question 2 – System security</a:t>
            </a:r>
            <a:endParaRPr lang="en-GB" dirty="0"/>
          </a:p>
        </p:txBody>
      </p:sp>
    </p:spTree>
    <p:extLst>
      <p:ext uri="{BB962C8B-B14F-4D97-AF65-F5344CB8AC3E}">
        <p14:creationId xmlns:p14="http://schemas.microsoft.com/office/powerpoint/2010/main" val="2202646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pPr marL="342900" indent="-342900">
              <a:buFont typeface="Wingdings" panose="05000000000000000000" pitchFamily="2" charset="2"/>
              <a:buChar char="§"/>
            </a:pPr>
            <a:r>
              <a:rPr lang="en-GB" dirty="0" smtClean="0"/>
              <a:t>Yes - 5%</a:t>
            </a:r>
          </a:p>
          <a:p>
            <a:pPr marL="342900" indent="-342900">
              <a:buFont typeface="Wingdings" panose="05000000000000000000" pitchFamily="2" charset="2"/>
              <a:buChar char="§"/>
            </a:pPr>
            <a:r>
              <a:rPr lang="en-GB" dirty="0" smtClean="0"/>
              <a:t>Self_Generated - 90%</a:t>
            </a:r>
          </a:p>
          <a:p>
            <a:pPr marL="342900" indent="-342900">
              <a:buFont typeface="Wingdings" panose="05000000000000000000" pitchFamily="2" charset="2"/>
              <a:buChar char="§"/>
            </a:pPr>
            <a:r>
              <a:rPr lang="en-GB" dirty="0" smtClean="0"/>
              <a:t>No - 5%</a:t>
            </a:r>
          </a:p>
          <a:p>
            <a:r>
              <a:rPr lang="en-GB" dirty="0" smtClean="0"/>
              <a:t>For </a:t>
            </a:r>
            <a:r>
              <a:rPr lang="en-GB" dirty="0"/>
              <a:t>some time we have been generating checksums when we receive material and performing fixity checks, and we are now encouraging depositors to generate these themselves</a:t>
            </a:r>
          </a:p>
          <a:p>
            <a:r>
              <a:rPr lang="en-GB" dirty="0"/>
              <a:t/>
            </a:r>
            <a:br>
              <a:rPr lang="en-GB" dirty="0"/>
            </a:br>
            <a:endParaRPr lang="en-GB" dirty="0"/>
          </a:p>
        </p:txBody>
      </p:sp>
      <p:sp>
        <p:nvSpPr>
          <p:cNvPr id="4" name="Text Placeholder 3"/>
          <p:cNvSpPr>
            <a:spLocks noGrp="1"/>
          </p:cNvSpPr>
          <p:nvPr>
            <p:ph type="body" sz="quarter" idx="14"/>
          </p:nvPr>
        </p:nvSpPr>
        <p:spPr/>
        <p:txBody>
          <a:bodyPr/>
          <a:lstStyle/>
          <a:p>
            <a:r>
              <a:rPr lang="en-GB" dirty="0" smtClean="0"/>
              <a:t>Question 3 - Checksums</a:t>
            </a:r>
            <a:endParaRPr lang="en-GB" dirty="0"/>
          </a:p>
        </p:txBody>
      </p:sp>
      <p:pic>
        <p:nvPicPr>
          <p:cNvPr id="10" name="Picture Placeholder 9"/>
          <p:cNvPicPr>
            <a:picLocks noGrp="1" noChangeAspect="1"/>
          </p:cNvPicPr>
          <p:nvPr>
            <p:ph type="pic" sz="quarter" idx="11"/>
          </p:nvPr>
        </p:nvPicPr>
        <p:blipFill>
          <a:blip r:embed="rId2"/>
          <a:srcRect l="2090" r="2090"/>
          <a:stretch>
            <a:fillRect/>
          </a:stretch>
        </p:blipFill>
        <p:spPr>
          <a:prstGeom prst="rect">
            <a:avLst/>
          </a:prstGeom>
        </p:spPr>
      </p:pic>
    </p:spTree>
    <p:extLst>
      <p:ext uri="{BB962C8B-B14F-4D97-AF65-F5344CB8AC3E}">
        <p14:creationId xmlns:p14="http://schemas.microsoft.com/office/powerpoint/2010/main" val="3072397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1"/>
          </p:nvPr>
        </p:nvPicPr>
        <p:blipFill>
          <a:blip r:embed="rId2"/>
          <a:srcRect l="1124" r="1124"/>
          <a:stretch>
            <a:fillRect/>
          </a:stretch>
        </p:blipFill>
        <p:spPr>
          <a:prstGeom prst="rect">
            <a:avLst/>
          </a:prstGeom>
        </p:spPr>
      </p:pic>
      <p:sp>
        <p:nvSpPr>
          <p:cNvPr id="3" name="Text Placeholder 2"/>
          <p:cNvSpPr>
            <a:spLocks noGrp="1"/>
          </p:cNvSpPr>
          <p:nvPr>
            <p:ph type="body" sz="quarter" idx="13"/>
          </p:nvPr>
        </p:nvSpPr>
        <p:spPr/>
        <p:txBody>
          <a:bodyPr/>
          <a:lstStyle/>
          <a:p>
            <a:r>
              <a:rPr lang="en-GB" dirty="0"/>
              <a:t>50% - we have some systems in place but it is a struggle keeping on top of their maintenance and they aren’t really scalable for the size of the collection now</a:t>
            </a:r>
          </a:p>
          <a:p>
            <a:r>
              <a:rPr lang="en-GB" dirty="0"/>
              <a:t/>
            </a:r>
            <a:br>
              <a:rPr lang="en-GB" dirty="0"/>
            </a:br>
            <a:endParaRPr lang="en-GB" dirty="0"/>
          </a:p>
        </p:txBody>
      </p:sp>
      <p:sp>
        <p:nvSpPr>
          <p:cNvPr id="4" name="Text Placeholder 3"/>
          <p:cNvSpPr>
            <a:spLocks noGrp="1"/>
          </p:cNvSpPr>
          <p:nvPr>
            <p:ph type="body" sz="quarter" idx="14"/>
          </p:nvPr>
        </p:nvSpPr>
        <p:spPr/>
        <p:txBody>
          <a:bodyPr/>
          <a:lstStyle/>
          <a:p>
            <a:r>
              <a:rPr lang="en-GB" dirty="0"/>
              <a:t>Question 4 </a:t>
            </a:r>
            <a:r>
              <a:rPr lang="en-GB" dirty="0" smtClean="0"/>
              <a:t>– Information Management</a:t>
            </a:r>
            <a:endParaRPr lang="en-GB" dirty="0"/>
          </a:p>
        </p:txBody>
      </p:sp>
    </p:spTree>
    <p:extLst>
      <p:ext uri="{BB962C8B-B14F-4D97-AF65-F5344CB8AC3E}">
        <p14:creationId xmlns:p14="http://schemas.microsoft.com/office/powerpoint/2010/main" val="20896800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2"/>
          <a:srcRect l="1981" r="1981"/>
          <a:stretch>
            <a:fillRect/>
          </a:stretch>
        </p:blipFill>
        <p:spPr>
          <a:prstGeom prst="rect">
            <a:avLst/>
          </a:prstGeom>
        </p:spPr>
      </p:pic>
      <p:sp>
        <p:nvSpPr>
          <p:cNvPr id="3" name="Text Placeholder 2"/>
          <p:cNvSpPr>
            <a:spLocks noGrp="1"/>
          </p:cNvSpPr>
          <p:nvPr>
            <p:ph type="body" sz="quarter" idx="13"/>
          </p:nvPr>
        </p:nvSpPr>
        <p:spPr/>
        <p:txBody>
          <a:bodyPr/>
          <a:lstStyle/>
          <a:p>
            <a:pPr marL="342900" indent="-342900">
              <a:buFont typeface="Wingdings" panose="05000000000000000000" pitchFamily="2" charset="2"/>
              <a:buChar char="§"/>
            </a:pPr>
            <a:r>
              <a:rPr lang="en-GB" dirty="0" smtClean="0"/>
              <a:t>Born_digital - 40%</a:t>
            </a:r>
          </a:p>
          <a:p>
            <a:pPr marL="342900" indent="-342900">
              <a:buFont typeface="Wingdings" panose="05000000000000000000" pitchFamily="2" charset="2"/>
              <a:buChar char="§"/>
            </a:pPr>
            <a:r>
              <a:rPr lang="en-GB" dirty="0" smtClean="0"/>
              <a:t>Digitised - 5%</a:t>
            </a:r>
          </a:p>
          <a:p>
            <a:pPr marL="342900" indent="-342900">
              <a:buFont typeface="Wingdings" panose="05000000000000000000" pitchFamily="2" charset="2"/>
              <a:buChar char="§"/>
            </a:pPr>
            <a:r>
              <a:rPr lang="en-GB" dirty="0" smtClean="0"/>
              <a:t>Surrogate - 55%</a:t>
            </a:r>
          </a:p>
          <a:p>
            <a:r>
              <a:rPr lang="en-GB" dirty="0" smtClean="0"/>
              <a:t>Compared </a:t>
            </a:r>
            <a:r>
              <a:rPr lang="en-GB" dirty="0"/>
              <a:t>to others we do have a lot of born-digital material, though the majority are surrogates</a:t>
            </a:r>
            <a:r>
              <a:rPr lang="en-GB" dirty="0" smtClean="0"/>
              <a:t>.</a:t>
            </a:r>
            <a:endParaRPr lang="en-GB" dirty="0"/>
          </a:p>
        </p:txBody>
      </p:sp>
      <p:sp>
        <p:nvSpPr>
          <p:cNvPr id="4" name="Text Placeholder 3"/>
          <p:cNvSpPr>
            <a:spLocks noGrp="1"/>
          </p:cNvSpPr>
          <p:nvPr>
            <p:ph type="body" sz="quarter" idx="14"/>
          </p:nvPr>
        </p:nvSpPr>
        <p:spPr/>
        <p:txBody>
          <a:bodyPr/>
          <a:lstStyle/>
          <a:p>
            <a:r>
              <a:rPr lang="en-GB" dirty="0"/>
              <a:t>Question 5 </a:t>
            </a:r>
            <a:r>
              <a:rPr lang="en-GB" dirty="0" smtClean="0"/>
              <a:t>- Digital Object</a:t>
            </a:r>
            <a:r>
              <a:rPr lang="en-GB" dirty="0"/>
              <a:t/>
            </a:r>
            <a:br>
              <a:rPr lang="en-GB" dirty="0"/>
            </a:br>
            <a:endParaRPr lang="en-GB" dirty="0"/>
          </a:p>
        </p:txBody>
      </p:sp>
    </p:spTree>
    <p:extLst>
      <p:ext uri="{BB962C8B-B14F-4D97-AF65-F5344CB8AC3E}">
        <p14:creationId xmlns:p14="http://schemas.microsoft.com/office/powerpoint/2010/main" val="3512844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1"/>
          </p:nvPr>
        </p:nvPicPr>
        <p:blipFill>
          <a:blip r:embed="rId2"/>
          <a:srcRect l="1827" r="1827"/>
          <a:stretch>
            <a:fillRect/>
          </a:stretch>
        </p:blipFill>
        <p:spPr>
          <a:prstGeom prst="rect">
            <a:avLst/>
          </a:prstGeom>
        </p:spPr>
      </p:pic>
      <p:sp>
        <p:nvSpPr>
          <p:cNvPr id="3" name="Text Placeholder 2"/>
          <p:cNvSpPr>
            <a:spLocks noGrp="1"/>
          </p:cNvSpPr>
          <p:nvPr>
            <p:ph type="body" sz="quarter" idx="13"/>
          </p:nvPr>
        </p:nvSpPr>
        <p:spPr/>
        <p:txBody>
          <a:bodyPr/>
          <a:lstStyle/>
          <a:p>
            <a:pPr marL="342900" indent="-342900">
              <a:buFont typeface="Wingdings" panose="05000000000000000000" pitchFamily="2" charset="2"/>
              <a:buChar char="§"/>
            </a:pPr>
            <a:r>
              <a:rPr lang="en-GB" dirty="0" smtClean="0"/>
              <a:t>A - 0%</a:t>
            </a:r>
          </a:p>
          <a:p>
            <a:pPr marL="342900" indent="-342900">
              <a:buFont typeface="Wingdings" panose="05000000000000000000" pitchFamily="2" charset="2"/>
              <a:buChar char="§"/>
            </a:pPr>
            <a:r>
              <a:rPr lang="en-GB" dirty="0" smtClean="0"/>
              <a:t>B - 100%</a:t>
            </a:r>
          </a:p>
          <a:p>
            <a:pPr marL="342900" indent="-342900">
              <a:buFont typeface="Wingdings" panose="05000000000000000000" pitchFamily="2" charset="2"/>
              <a:buChar char="§"/>
            </a:pPr>
            <a:r>
              <a:rPr lang="en-GB" dirty="0" smtClean="0"/>
              <a:t>C - 0%</a:t>
            </a:r>
          </a:p>
          <a:p>
            <a:r>
              <a:rPr lang="en-GB" dirty="0" smtClean="0"/>
              <a:t>We </a:t>
            </a:r>
            <a:r>
              <a:rPr lang="en-GB" dirty="0"/>
              <a:t>keep everything on LTO </a:t>
            </a:r>
            <a:r>
              <a:rPr lang="en-GB" dirty="0" smtClean="0"/>
              <a:t>tapes, a stable storage medium</a:t>
            </a:r>
            <a:r>
              <a:rPr lang="en-GB" dirty="0"/>
              <a:t/>
            </a:r>
            <a:br>
              <a:rPr lang="en-GB" dirty="0"/>
            </a:br>
            <a:endParaRPr lang="en-GB" dirty="0"/>
          </a:p>
        </p:txBody>
      </p:sp>
      <p:sp>
        <p:nvSpPr>
          <p:cNvPr id="4" name="Text Placeholder 3"/>
          <p:cNvSpPr>
            <a:spLocks noGrp="1"/>
          </p:cNvSpPr>
          <p:nvPr>
            <p:ph type="body" sz="quarter" idx="14"/>
          </p:nvPr>
        </p:nvSpPr>
        <p:spPr/>
        <p:txBody>
          <a:bodyPr/>
          <a:lstStyle/>
          <a:p>
            <a:r>
              <a:rPr lang="en-GB" dirty="0"/>
              <a:t>Question 6 </a:t>
            </a:r>
            <a:r>
              <a:rPr lang="en-GB" dirty="0" smtClean="0"/>
              <a:t>- Storage Medium</a:t>
            </a:r>
            <a:r>
              <a:rPr lang="en-GB" dirty="0"/>
              <a:t/>
            </a:r>
            <a:br>
              <a:rPr lang="en-GB" dirty="0"/>
            </a:br>
            <a:endParaRPr lang="en-GB" dirty="0"/>
          </a:p>
        </p:txBody>
      </p:sp>
    </p:spTree>
    <p:extLst>
      <p:ext uri="{BB962C8B-B14F-4D97-AF65-F5344CB8AC3E}">
        <p14:creationId xmlns:p14="http://schemas.microsoft.com/office/powerpoint/2010/main" val="3333850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1"/>
          </p:nvPr>
        </p:nvPicPr>
        <p:blipFill>
          <a:blip r:embed="rId2"/>
          <a:srcRect l="1995" r="1995"/>
          <a:stretch>
            <a:fillRect/>
          </a:stretch>
        </p:blipFill>
        <p:spPr>
          <a:prstGeom prst="rect">
            <a:avLst/>
          </a:prstGeom>
        </p:spPr>
      </p:pic>
      <p:sp>
        <p:nvSpPr>
          <p:cNvPr id="3" name="Text Placeholder 2"/>
          <p:cNvSpPr>
            <a:spLocks noGrp="1"/>
          </p:cNvSpPr>
          <p:nvPr>
            <p:ph type="body" sz="quarter" idx="13"/>
          </p:nvPr>
        </p:nvSpPr>
        <p:spPr/>
        <p:txBody>
          <a:bodyPr/>
          <a:lstStyle/>
          <a:p>
            <a:r>
              <a:rPr lang="en-GB" dirty="0"/>
              <a:t>100% - we always have three </a:t>
            </a:r>
            <a:r>
              <a:rPr lang="en-GB" dirty="0" smtClean="0"/>
              <a:t>copies of our digital objects</a:t>
            </a:r>
            <a:r>
              <a:rPr lang="en-GB" dirty="0"/>
              <a:t/>
            </a:r>
            <a:br>
              <a:rPr lang="en-GB" dirty="0"/>
            </a:br>
            <a:endParaRPr lang="en-GB" dirty="0"/>
          </a:p>
        </p:txBody>
      </p:sp>
      <p:sp>
        <p:nvSpPr>
          <p:cNvPr id="4" name="Text Placeholder 3"/>
          <p:cNvSpPr>
            <a:spLocks noGrp="1"/>
          </p:cNvSpPr>
          <p:nvPr>
            <p:ph type="body" sz="quarter" idx="14"/>
          </p:nvPr>
        </p:nvSpPr>
        <p:spPr/>
        <p:txBody>
          <a:bodyPr/>
          <a:lstStyle/>
          <a:p>
            <a:r>
              <a:rPr lang="en-GB" dirty="0"/>
              <a:t>Question 7 </a:t>
            </a:r>
            <a:r>
              <a:rPr lang="en-GB" dirty="0" smtClean="0"/>
              <a:t>- Replication </a:t>
            </a:r>
            <a:r>
              <a:rPr lang="en-GB" dirty="0"/>
              <a:t>and </a:t>
            </a:r>
            <a:r>
              <a:rPr lang="en-GB" dirty="0" smtClean="0"/>
              <a:t>Refreshment</a:t>
            </a:r>
            <a:r>
              <a:rPr lang="en-GB" dirty="0"/>
              <a:t/>
            </a:r>
            <a:br>
              <a:rPr lang="en-GB" dirty="0"/>
            </a:br>
            <a:endParaRPr lang="en-GB" dirty="0"/>
          </a:p>
        </p:txBody>
      </p:sp>
    </p:spTree>
    <p:extLst>
      <p:ext uri="{BB962C8B-B14F-4D97-AF65-F5344CB8AC3E}">
        <p14:creationId xmlns:p14="http://schemas.microsoft.com/office/powerpoint/2010/main" val="41413426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7368" y="512425"/>
            <a:ext cx="11488397" cy="4471788"/>
          </a:xfrm>
          <a:prstGeom prst="rect">
            <a:avLst/>
          </a:prstGeom>
        </p:spPr>
      </p:pic>
      <p:grpSp>
        <p:nvGrpSpPr>
          <p:cNvPr id="19" name="Group 18"/>
          <p:cNvGrpSpPr/>
          <p:nvPr/>
        </p:nvGrpSpPr>
        <p:grpSpPr>
          <a:xfrm>
            <a:off x="5300665" y="4520201"/>
            <a:ext cx="3537892" cy="1295009"/>
            <a:chOff x="5343521" y="4679612"/>
            <a:chExt cx="3537892" cy="1295009"/>
          </a:xfrm>
        </p:grpSpPr>
        <p:sp>
          <p:nvSpPr>
            <p:cNvPr id="4" name="Oval 3"/>
            <p:cNvSpPr/>
            <p:nvPr/>
          </p:nvSpPr>
          <p:spPr>
            <a:xfrm>
              <a:off x="5343521" y="4679612"/>
              <a:ext cx="1250731" cy="304328"/>
            </a:xfrm>
            <a:prstGeom prst="ellipse">
              <a:avLst/>
            </a:prstGeom>
            <a:solidFill>
              <a:schemeClr val="accent6">
                <a:lumMod val="60000"/>
                <a:lumOff val="40000"/>
                <a:alpha val="25098"/>
              </a:scheme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p:cNvSpPr/>
            <p:nvPr/>
          </p:nvSpPr>
          <p:spPr>
            <a:xfrm>
              <a:off x="7205013" y="4770338"/>
              <a:ext cx="1676400" cy="329009"/>
            </a:xfrm>
            <a:prstGeom prst="ellipse">
              <a:avLst/>
            </a:prstGeom>
            <a:solidFill>
              <a:schemeClr val="accent6">
                <a:lumMod val="60000"/>
                <a:lumOff val="40000"/>
                <a:alpha val="25098"/>
              </a:schemeClr>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5906814" y="5143624"/>
              <a:ext cx="2081048" cy="830997"/>
            </a:xfrm>
            <a:prstGeom prst="rect">
              <a:avLst/>
            </a:prstGeom>
            <a:noFill/>
          </p:spPr>
          <p:txBody>
            <a:bodyPr wrap="square" rtlCol="0">
              <a:spAutoFit/>
            </a:bodyPr>
            <a:lstStyle/>
            <a:p>
              <a:pPr algn="ctr"/>
              <a:r>
                <a:rPr lang="en-GB" sz="1600" b="1" dirty="0"/>
                <a:t>Digital preservation outcomes</a:t>
              </a:r>
            </a:p>
          </p:txBody>
        </p:sp>
        <p:cxnSp>
          <p:nvCxnSpPr>
            <p:cNvPr id="9" name="Straight Arrow Connector 8"/>
            <p:cNvCxnSpPr/>
            <p:nvPr/>
          </p:nvCxnSpPr>
          <p:spPr>
            <a:xfrm flipV="1">
              <a:off x="7574359" y="5220344"/>
              <a:ext cx="294290" cy="11300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6054855" y="5079462"/>
              <a:ext cx="262096" cy="2024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Text Placeholder 2"/>
          <p:cNvSpPr txBox="1">
            <a:spLocks/>
          </p:cNvSpPr>
          <p:nvPr/>
        </p:nvSpPr>
        <p:spPr>
          <a:xfrm>
            <a:off x="86936" y="4157662"/>
            <a:ext cx="4519613" cy="1876287"/>
          </a:xfrm>
          <a:prstGeom prst="rect">
            <a:avLst/>
          </a:prstGeom>
          <a:solidFill>
            <a:schemeClr val="accent3">
              <a:lumMod val="20000"/>
              <a:lumOff val="80000"/>
            </a:schemeClr>
          </a:solidFill>
        </p:spPr>
        <p:txBody>
          <a:bodyPr/>
          <a:lstStyle>
            <a:lvl1pPr marL="0" indent="0" algn="l" defTabSz="914400" rtl="0" eaLnBrk="1" latinLnBrk="0" hangingPunct="1">
              <a:lnSpc>
                <a:spcPct val="90000"/>
              </a:lnSpc>
              <a:spcBef>
                <a:spcPts val="1000"/>
              </a:spcBef>
              <a:buFont typeface="Arial" panose="020B0604020202020204" pitchFamily="34" charset="0"/>
              <a:buNone/>
              <a:defRPr sz="20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3000"/>
              </a:lnSpc>
            </a:pPr>
            <a:r>
              <a:rPr lang="en-GB" sz="1800" dirty="0" smtClean="0"/>
              <a:t>Renderability</a:t>
            </a:r>
            <a:r>
              <a:rPr lang="en-GB" sz="1800" dirty="0"/>
              <a:t>: The object is a sufficiently useful representation of the original file</a:t>
            </a:r>
            <a:r>
              <a:rPr lang="en-GB" sz="1800" dirty="0" smtClean="0"/>
              <a:t>.</a:t>
            </a:r>
          </a:p>
          <a:p>
            <a:pPr>
              <a:lnSpc>
                <a:spcPct val="113000"/>
              </a:lnSpc>
            </a:pPr>
            <a:r>
              <a:rPr lang="en-GB" sz="1800" dirty="0" smtClean="0"/>
              <a:t>Intellectual </a:t>
            </a:r>
            <a:r>
              <a:rPr lang="en-GB" sz="1800" dirty="0"/>
              <a:t>control: Having full knowledge of the material content, provenance and conditions of use.</a:t>
            </a:r>
          </a:p>
          <a:p>
            <a:pPr>
              <a:lnSpc>
                <a:spcPct val="114000"/>
              </a:lnSpc>
            </a:pPr>
            <a:endParaRPr lang="en-GB" sz="1800" dirty="0"/>
          </a:p>
        </p:txBody>
      </p:sp>
      <p:sp>
        <p:nvSpPr>
          <p:cNvPr id="2" name="Oval 1"/>
          <p:cNvSpPr/>
          <p:nvPr/>
        </p:nvSpPr>
        <p:spPr>
          <a:xfrm>
            <a:off x="3657602" y="2129882"/>
            <a:ext cx="1343023" cy="327568"/>
          </a:xfrm>
          <a:prstGeom prst="ellipse">
            <a:avLst/>
          </a:prstGeom>
          <a:solidFill>
            <a:srgbClr val="FFDC79">
              <a:alpha val="20000"/>
            </a:srgbClr>
          </a:solidFill>
          <a:ln w="38100">
            <a:solidFill>
              <a:schemeClr val="accent4"/>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13" name="Text Placeholder 1"/>
          <p:cNvSpPr>
            <a:spLocks noGrp="1"/>
          </p:cNvSpPr>
          <p:nvPr>
            <p:ph type="body" sz="quarter" idx="12"/>
          </p:nvPr>
        </p:nvSpPr>
        <p:spPr>
          <a:xfrm>
            <a:off x="329406" y="146153"/>
            <a:ext cx="9342437" cy="725487"/>
          </a:xfrm>
        </p:spPr>
        <p:txBody>
          <a:bodyPr/>
          <a:lstStyle/>
          <a:p>
            <a:r>
              <a:rPr lang="en-GB" smtClean="0"/>
              <a:t>DiAGRAM Bayesian Network</a:t>
            </a:r>
            <a:endParaRPr lang="en-GB" dirty="0"/>
          </a:p>
        </p:txBody>
      </p:sp>
    </p:spTree>
    <p:extLst>
      <p:ext uri="{BB962C8B-B14F-4D97-AF65-F5344CB8AC3E}">
        <p14:creationId xmlns:p14="http://schemas.microsoft.com/office/powerpoint/2010/main" val="216856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2"/>
          <a:srcRect l="1881" r="1881"/>
          <a:stretch>
            <a:fillRect/>
          </a:stretch>
        </p:blipFill>
        <p:spPr>
          <a:prstGeom prst="rect">
            <a:avLst/>
          </a:prstGeom>
        </p:spPr>
      </p:pic>
      <p:sp>
        <p:nvSpPr>
          <p:cNvPr id="3" name="Text Placeholder 2"/>
          <p:cNvSpPr>
            <a:spLocks noGrp="1"/>
          </p:cNvSpPr>
          <p:nvPr>
            <p:ph type="body" sz="quarter" idx="13"/>
          </p:nvPr>
        </p:nvSpPr>
        <p:spPr/>
        <p:txBody>
          <a:bodyPr/>
          <a:lstStyle/>
          <a:p>
            <a:r>
              <a:rPr lang="en-GB" dirty="0" smtClean="0"/>
              <a:t>100% - we have </a:t>
            </a:r>
            <a:r>
              <a:rPr lang="en-GB" dirty="0"/>
              <a:t>a separate copy of every record held </a:t>
            </a:r>
            <a:r>
              <a:rPr lang="en-GB" dirty="0" smtClean="0"/>
              <a:t>off-site</a:t>
            </a:r>
            <a:endParaRPr lang="en-GB" dirty="0"/>
          </a:p>
        </p:txBody>
      </p:sp>
      <p:sp>
        <p:nvSpPr>
          <p:cNvPr id="4" name="Text Placeholder 3"/>
          <p:cNvSpPr>
            <a:spLocks noGrp="1"/>
          </p:cNvSpPr>
          <p:nvPr>
            <p:ph type="body" sz="quarter" idx="14"/>
          </p:nvPr>
        </p:nvSpPr>
        <p:spPr/>
        <p:txBody>
          <a:bodyPr/>
          <a:lstStyle/>
          <a:p>
            <a:r>
              <a:rPr lang="en-GB" dirty="0"/>
              <a:t>Question 8 </a:t>
            </a:r>
            <a:r>
              <a:rPr lang="en-GB" dirty="0" smtClean="0"/>
              <a:t>- Operating Environment</a:t>
            </a:r>
            <a:r>
              <a:rPr lang="en-GB" dirty="0"/>
              <a:t/>
            </a:r>
            <a:br>
              <a:rPr lang="en-GB" dirty="0"/>
            </a:br>
            <a:endParaRPr lang="en-GB" dirty="0"/>
          </a:p>
        </p:txBody>
      </p:sp>
    </p:spTree>
    <p:extLst>
      <p:ext uri="{BB962C8B-B14F-4D97-AF65-F5344CB8AC3E}">
        <p14:creationId xmlns:p14="http://schemas.microsoft.com/office/powerpoint/2010/main" val="21488478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3"/>
          <a:srcRect l="584" r="584"/>
          <a:stretch>
            <a:fillRect/>
          </a:stretch>
        </p:blipFill>
        <p:spPr>
          <a:prstGeom prst="rect">
            <a:avLst/>
          </a:prstGeom>
        </p:spPr>
      </p:pic>
      <p:sp>
        <p:nvSpPr>
          <p:cNvPr id="3" name="Text Placeholder 2"/>
          <p:cNvSpPr>
            <a:spLocks noGrp="1"/>
          </p:cNvSpPr>
          <p:nvPr>
            <p:ph type="body" sz="quarter" idx="15"/>
          </p:nvPr>
        </p:nvSpPr>
        <p:spPr>
          <a:xfrm>
            <a:off x="711201" y="5041024"/>
            <a:ext cx="5045018" cy="396330"/>
          </a:xfrm>
        </p:spPr>
        <p:txBody>
          <a:bodyPr lIns="36000"/>
          <a:lstStyle/>
          <a:p>
            <a:r>
              <a:rPr lang="en-GB" sz="2800" dirty="0"/>
              <a:t>Question 9 </a:t>
            </a:r>
            <a:r>
              <a:rPr lang="en-GB" sz="2800" dirty="0" smtClean="0"/>
              <a:t>- Flood Risk</a:t>
            </a:r>
            <a:endParaRPr lang="en-GB" sz="2800" dirty="0"/>
          </a:p>
        </p:txBody>
      </p:sp>
      <p:sp>
        <p:nvSpPr>
          <p:cNvPr id="4" name="Text Placeholder 3"/>
          <p:cNvSpPr>
            <a:spLocks noGrp="1"/>
          </p:cNvSpPr>
          <p:nvPr>
            <p:ph type="body" sz="quarter" idx="17"/>
          </p:nvPr>
        </p:nvSpPr>
        <p:spPr>
          <a:xfrm>
            <a:off x="6198422" y="5047489"/>
            <a:ext cx="4114811" cy="925799"/>
          </a:xfrm>
        </p:spPr>
        <p:txBody>
          <a:bodyPr/>
          <a:lstStyle/>
          <a:p>
            <a:r>
              <a:rPr lang="en-GB" dirty="0">
                <a:hlinkClick r:id="rId4"/>
              </a:rPr>
              <a:t>https://</a:t>
            </a:r>
            <a:r>
              <a:rPr lang="en-GB" dirty="0" smtClean="0">
                <a:hlinkClick r:id="rId4"/>
              </a:rPr>
              <a:t>flood-warning-information.service.gov.uk/long-term-flood-risk/postcode</a:t>
            </a:r>
            <a:endParaRPr lang="en-GB" dirty="0" smtClean="0"/>
          </a:p>
          <a:p>
            <a:r>
              <a:rPr lang="en-GB" dirty="0" smtClean="0"/>
              <a:t>Using the postcode BS23 1US we have a very low flood risk</a:t>
            </a:r>
            <a:endParaRPr lang="en-GB" dirty="0"/>
          </a:p>
        </p:txBody>
      </p:sp>
      <p:pic>
        <p:nvPicPr>
          <p:cNvPr id="7" name="Picture Placeholder 6"/>
          <p:cNvPicPr>
            <a:picLocks noGrp="1" noChangeAspect="1"/>
          </p:cNvPicPr>
          <p:nvPr>
            <p:ph type="pic" sz="quarter" idx="18"/>
          </p:nvPr>
        </p:nvPicPr>
        <p:blipFill>
          <a:blip r:embed="rId5"/>
          <a:srcRect l="1855" r="1855"/>
          <a:stretch>
            <a:fillRect/>
          </a:stretch>
        </p:blipFill>
        <p:spPr>
          <a:prstGeom prst="rect">
            <a:avLst/>
          </a:prstGeom>
        </p:spPr>
      </p:pic>
    </p:spTree>
    <p:extLst>
      <p:ext uri="{BB962C8B-B14F-4D97-AF65-F5344CB8AC3E}">
        <p14:creationId xmlns:p14="http://schemas.microsoft.com/office/powerpoint/2010/main" val="10515305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pPr marL="342900" indent="-342900">
              <a:buFont typeface="Wingdings" panose="05000000000000000000" pitchFamily="2" charset="2"/>
              <a:buChar char="§"/>
            </a:pPr>
            <a:r>
              <a:rPr lang="en-GB" dirty="0" smtClean="0"/>
              <a:t>Enter a name for your model and click “Save Model”</a:t>
            </a:r>
          </a:p>
          <a:p>
            <a:pPr marL="1028700" lvl="1" indent="-342900">
              <a:buFont typeface="Wingdings" panose="05000000000000000000" pitchFamily="2" charset="2"/>
              <a:buChar char="§"/>
            </a:pPr>
            <a:r>
              <a:rPr lang="en-GB" sz="2000" dirty="0" smtClean="0"/>
              <a:t>this will be displayed as a label on the graph, comparing your situation to the default model</a:t>
            </a:r>
          </a:p>
          <a:p>
            <a:pPr marL="342900" indent="-342900">
              <a:buFont typeface="Wingdings" panose="05000000000000000000" pitchFamily="2" charset="2"/>
              <a:buChar char="§"/>
            </a:pPr>
            <a:r>
              <a:rPr lang="en-GB" sz="1600" dirty="0" smtClean="0"/>
              <a:t> </a:t>
            </a:r>
            <a:r>
              <a:rPr lang="en-GB" dirty="0" smtClean="0"/>
              <a:t>The two risk profiles are shown side by side </a:t>
            </a:r>
          </a:p>
          <a:p>
            <a:pPr marL="1028700" lvl="1" indent="-342900">
              <a:buFont typeface="Wingdings" panose="05000000000000000000" pitchFamily="2" charset="2"/>
              <a:buChar char="§"/>
            </a:pPr>
            <a:r>
              <a:rPr lang="en-GB" sz="2000" dirty="0" smtClean="0"/>
              <a:t>The default is based on “average” UK archive</a:t>
            </a:r>
          </a:p>
          <a:p>
            <a:pPr marL="342900" indent="-342900">
              <a:buFont typeface="Wingdings" panose="05000000000000000000" pitchFamily="2" charset="2"/>
              <a:buChar char="§"/>
            </a:pPr>
            <a:r>
              <a:rPr lang="en-GB" dirty="0" smtClean="0"/>
              <a:t>Can now click “Create Model” and go round to add a further model to graph</a:t>
            </a:r>
          </a:p>
          <a:p>
            <a:pPr marL="342900" indent="-342900">
              <a:buFont typeface="Wingdings" panose="05000000000000000000" pitchFamily="2" charset="2"/>
              <a:buChar char="§"/>
            </a:pPr>
            <a:r>
              <a:rPr lang="en-GB" dirty="0" smtClean="0"/>
              <a:t>Or upload a model you downloaded previously</a:t>
            </a:r>
            <a:endParaRPr lang="en-GB" dirty="0"/>
          </a:p>
        </p:txBody>
      </p:sp>
      <p:sp>
        <p:nvSpPr>
          <p:cNvPr id="4" name="Text Placeholder 3"/>
          <p:cNvSpPr>
            <a:spLocks noGrp="1"/>
          </p:cNvSpPr>
          <p:nvPr>
            <p:ph type="body" sz="quarter" idx="14"/>
          </p:nvPr>
        </p:nvSpPr>
        <p:spPr/>
        <p:txBody>
          <a:bodyPr/>
          <a:lstStyle/>
          <a:p>
            <a:r>
              <a:rPr lang="en-GB" dirty="0" smtClean="0"/>
              <a:t>Save model</a:t>
            </a:r>
            <a:endParaRPr lang="en-GB" dirty="0"/>
          </a:p>
        </p:txBody>
      </p:sp>
      <p:sp>
        <p:nvSpPr>
          <p:cNvPr id="5" name="Text Placeholder 4"/>
          <p:cNvSpPr>
            <a:spLocks noGrp="1"/>
          </p:cNvSpPr>
          <p:nvPr>
            <p:ph type="body" sz="quarter" idx="15"/>
          </p:nvPr>
        </p:nvSpPr>
        <p:spPr/>
        <p:txBody>
          <a:bodyPr/>
          <a:lstStyle/>
          <a:p>
            <a:endParaRPr lang="en-GB" dirty="0"/>
          </a:p>
        </p:txBody>
      </p:sp>
      <p:pic>
        <p:nvPicPr>
          <p:cNvPr id="9" name="Picture Placeholder 8"/>
          <p:cNvPicPr>
            <a:picLocks noGrp="1" noChangeAspect="1"/>
          </p:cNvPicPr>
          <p:nvPr>
            <p:ph type="pic" sz="quarter" idx="11"/>
          </p:nvPr>
        </p:nvPicPr>
        <p:blipFill>
          <a:blip r:embed="rId2"/>
          <a:srcRect l="3789" r="3789"/>
          <a:stretch>
            <a:fillRect/>
          </a:stretch>
        </p:blipFill>
        <p:spPr>
          <a:prstGeom prst="rect">
            <a:avLst/>
          </a:prstGeom>
        </p:spPr>
      </p:pic>
    </p:spTree>
    <p:extLst>
      <p:ext uri="{BB962C8B-B14F-4D97-AF65-F5344CB8AC3E}">
        <p14:creationId xmlns:p14="http://schemas.microsoft.com/office/powerpoint/2010/main" val="33857377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Comparing policies</a:t>
            </a:r>
            <a:endParaRPr lang="en-GB" dirty="0"/>
          </a:p>
        </p:txBody>
      </p:sp>
    </p:spTree>
    <p:extLst>
      <p:ext uri="{BB962C8B-B14F-4D97-AF65-F5344CB8AC3E}">
        <p14:creationId xmlns:p14="http://schemas.microsoft.com/office/powerpoint/2010/main" val="2210970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1"/>
          </p:nvPr>
        </p:nvPicPr>
        <p:blipFill>
          <a:blip r:embed="rId3"/>
          <a:srcRect t="5001" b="5001"/>
          <a:stretch>
            <a:fillRect/>
          </a:stretch>
        </p:blipFill>
        <p:spPr>
          <a:prstGeom prst="rect">
            <a:avLst/>
          </a:prstGeom>
        </p:spPr>
      </p:pic>
      <p:sp>
        <p:nvSpPr>
          <p:cNvPr id="3" name="Text Placeholder 2"/>
          <p:cNvSpPr>
            <a:spLocks noGrp="1"/>
          </p:cNvSpPr>
          <p:nvPr>
            <p:ph type="body" sz="quarter" idx="15"/>
          </p:nvPr>
        </p:nvSpPr>
        <p:spPr/>
        <p:txBody>
          <a:bodyPr/>
          <a:lstStyle/>
          <a:p>
            <a:r>
              <a:rPr lang="en-GB" dirty="0" smtClean="0"/>
              <a:t>Compare Policies initial screen – our Workshop1 model has been selected as the basis for comparison</a:t>
            </a:r>
            <a:endParaRPr lang="en-GB" dirty="0"/>
          </a:p>
        </p:txBody>
      </p:sp>
    </p:spTree>
    <p:extLst>
      <p:ext uri="{BB962C8B-B14F-4D97-AF65-F5344CB8AC3E}">
        <p14:creationId xmlns:p14="http://schemas.microsoft.com/office/powerpoint/2010/main" val="41534483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en-GB" dirty="0"/>
              <a:t>Here we use the OAIS Functional Entity option to initially reduce the number of nodes under consideration</a:t>
            </a:r>
          </a:p>
          <a:p>
            <a:pPr marL="342900" indent="-342900">
              <a:buFont typeface="Wingdings" panose="05000000000000000000" pitchFamily="2" charset="2"/>
              <a:buChar char="§"/>
            </a:pPr>
            <a:r>
              <a:rPr lang="en-GB" dirty="0"/>
              <a:t>Choose “Data Management”</a:t>
            </a:r>
          </a:p>
          <a:p>
            <a:pPr marL="342900" indent="-342900">
              <a:buFont typeface="Wingdings" panose="05000000000000000000" pitchFamily="2" charset="2"/>
              <a:buChar char="§"/>
            </a:pPr>
            <a:r>
              <a:rPr lang="en-GB" dirty="0"/>
              <a:t>Deselect “Digital Object”</a:t>
            </a:r>
          </a:p>
          <a:p>
            <a:pPr marL="342900" indent="-342900">
              <a:buFont typeface="Wingdings" panose="05000000000000000000" pitchFamily="2" charset="2"/>
              <a:buChar char="§"/>
            </a:pPr>
            <a:r>
              <a:rPr lang="en-GB" dirty="0"/>
              <a:t>Set “Content Metadata” to 100% - “Next”</a:t>
            </a:r>
          </a:p>
          <a:p>
            <a:pPr marL="342900" indent="-342900">
              <a:buFont typeface="Wingdings" panose="05000000000000000000" pitchFamily="2" charset="2"/>
              <a:buChar char="§"/>
            </a:pPr>
            <a:r>
              <a:rPr lang="en-GB" dirty="0"/>
              <a:t>Set “Info Management” Sufficient to 100% - “Next”</a:t>
            </a:r>
          </a:p>
          <a:p>
            <a:pPr marL="342900" indent="-342900">
              <a:buFont typeface="Wingdings" panose="05000000000000000000" pitchFamily="2" charset="2"/>
              <a:buChar char="§"/>
            </a:pPr>
            <a:r>
              <a:rPr lang="en-GB" dirty="0"/>
              <a:t>Set “Tech Metadata” Sufficient to 100%</a:t>
            </a:r>
          </a:p>
          <a:p>
            <a:pPr marL="342900" indent="-342900">
              <a:buFont typeface="Wingdings" panose="05000000000000000000" pitchFamily="2" charset="2"/>
              <a:buChar char="§"/>
            </a:pPr>
            <a:r>
              <a:rPr lang="en-GB" dirty="0"/>
              <a:t>“Enter policy name” </a:t>
            </a:r>
            <a:r>
              <a:rPr lang="en-GB"/>
              <a:t>– Policy1.1</a:t>
            </a:r>
            <a:endParaRPr lang="en-GB" dirty="0"/>
          </a:p>
          <a:p>
            <a:pPr marL="342900" indent="-342900">
              <a:buFont typeface="Wingdings" panose="05000000000000000000" pitchFamily="2" charset="2"/>
              <a:buChar char="§"/>
            </a:pPr>
            <a:r>
              <a:rPr lang="en-GB" dirty="0"/>
              <a:t>Click “Add policy”</a:t>
            </a:r>
          </a:p>
          <a:p>
            <a:pPr marL="1028700" lvl="1" indent="-342900">
              <a:buFont typeface="Wingdings" panose="05000000000000000000" pitchFamily="2" charset="2"/>
              <a:buChar char="§"/>
            </a:pPr>
            <a:r>
              <a:rPr lang="en-GB" sz="2000" i="1" dirty="0"/>
              <a:t>Score improves </a:t>
            </a:r>
            <a:r>
              <a:rPr lang="en-GB" sz="2000" i="1"/>
              <a:t>by 0.53</a:t>
            </a:r>
          </a:p>
          <a:p>
            <a:endParaRPr lang="en-GB" dirty="0"/>
          </a:p>
        </p:txBody>
      </p:sp>
      <p:sp>
        <p:nvSpPr>
          <p:cNvPr id="4" name="Text Placeholder 3"/>
          <p:cNvSpPr>
            <a:spLocks noGrp="1"/>
          </p:cNvSpPr>
          <p:nvPr>
            <p:ph type="body" sz="quarter" idx="14"/>
          </p:nvPr>
        </p:nvSpPr>
        <p:spPr/>
        <p:txBody>
          <a:bodyPr/>
          <a:lstStyle/>
          <a:p>
            <a:r>
              <a:rPr lang="en-GB"/>
              <a:t>Policy 1.1 </a:t>
            </a:r>
            <a:r>
              <a:rPr lang="en-GB" dirty="0"/>
              <a:t>– better data management</a:t>
            </a:r>
          </a:p>
        </p:txBody>
      </p:sp>
      <p:pic>
        <p:nvPicPr>
          <p:cNvPr id="9" name="Picture Placeholder 8"/>
          <p:cNvPicPr>
            <a:picLocks noGrp="1" noChangeAspect="1"/>
          </p:cNvPicPr>
          <p:nvPr>
            <p:ph type="pic" sz="quarter" idx="11"/>
          </p:nvPr>
        </p:nvPicPr>
        <p:blipFill>
          <a:blip r:embed="rId3">
            <a:extLst/>
          </a:blip>
          <a:srcRect t="294" b="294"/>
          <a:stretch>
            <a:fillRect/>
          </a:stretch>
        </p:blipFill>
        <p:spPr>
          <a:prstGeom prst="rect">
            <a:avLst/>
          </a:prstGeom>
        </p:spPr>
      </p:pic>
    </p:spTree>
    <p:extLst>
      <p:ext uri="{BB962C8B-B14F-4D97-AF65-F5344CB8AC3E}">
        <p14:creationId xmlns:p14="http://schemas.microsoft.com/office/powerpoint/2010/main" val="24733523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en-GB" dirty="0"/>
              <a:t>Retain settings for Policy 1.2, but our offsite storage contract has been cancelled</a:t>
            </a:r>
          </a:p>
          <a:p>
            <a:pPr marL="342900" indent="-342900">
              <a:buFont typeface="Wingdings" panose="05000000000000000000" pitchFamily="2" charset="2"/>
              <a:buChar char="§"/>
            </a:pPr>
            <a:r>
              <a:rPr lang="en-GB" strike="sngStrike" dirty="0"/>
              <a:t>Set “Content Metadata” to 100% - “Next”</a:t>
            </a:r>
          </a:p>
          <a:p>
            <a:pPr marL="342900" indent="-342900">
              <a:buFont typeface="Wingdings" panose="05000000000000000000" pitchFamily="2" charset="2"/>
              <a:buChar char="§"/>
            </a:pPr>
            <a:r>
              <a:rPr lang="en-GB" strike="sngStrike" dirty="0"/>
              <a:t>Set “Info Management” Sufficient to 100% - “Next”</a:t>
            </a:r>
          </a:p>
          <a:p>
            <a:pPr marL="342900" indent="-342900">
              <a:buFont typeface="Wingdings" panose="05000000000000000000" pitchFamily="2" charset="2"/>
              <a:buChar char="§"/>
            </a:pPr>
            <a:r>
              <a:rPr lang="en-GB" dirty="0"/>
              <a:t>Set “Op Environment” to 0%</a:t>
            </a:r>
          </a:p>
          <a:p>
            <a:pPr marL="342900" indent="-342900">
              <a:buFont typeface="Wingdings" panose="05000000000000000000" pitchFamily="2" charset="2"/>
              <a:buChar char="§"/>
            </a:pPr>
            <a:r>
              <a:rPr lang="en-GB" strike="sngStrike" dirty="0"/>
              <a:t>Set “Tech Metadata” Sufficient to 100%</a:t>
            </a:r>
          </a:p>
          <a:p>
            <a:pPr marL="342900" indent="-342900">
              <a:buFont typeface="Wingdings" panose="05000000000000000000" pitchFamily="2" charset="2"/>
              <a:buChar char="§"/>
            </a:pPr>
            <a:r>
              <a:rPr lang="en-GB" dirty="0"/>
              <a:t>“Enter policy name” </a:t>
            </a:r>
            <a:r>
              <a:rPr lang="en-GB"/>
              <a:t>– Policy1.2</a:t>
            </a:r>
            <a:endParaRPr lang="en-GB" dirty="0"/>
          </a:p>
          <a:p>
            <a:pPr marL="342900" indent="-342900">
              <a:buFont typeface="Wingdings" panose="05000000000000000000" pitchFamily="2" charset="2"/>
              <a:buChar char="§"/>
            </a:pPr>
            <a:r>
              <a:rPr lang="en-GB" dirty="0"/>
              <a:t>Click “Add policy”</a:t>
            </a:r>
          </a:p>
          <a:p>
            <a:pPr marL="1028700" lvl="1" indent="-342900">
              <a:buFont typeface="Wingdings" panose="05000000000000000000" pitchFamily="2" charset="2"/>
              <a:buChar char="§"/>
            </a:pPr>
            <a:r>
              <a:rPr lang="en-GB" sz="2000" i="1" dirty="0"/>
              <a:t>Score decreases negligibly by 0.000003</a:t>
            </a:r>
          </a:p>
          <a:p>
            <a:r>
              <a:rPr lang="en-GB"/>
              <a:t>Note </a:t>
            </a:r>
            <a:r>
              <a:rPr lang="en-GB" dirty="0"/>
              <a:t>that policies always shown in </a:t>
            </a:r>
          </a:p>
          <a:p>
            <a:r>
              <a:rPr lang="en-GB" dirty="0"/>
              <a:t>decreasing order </a:t>
            </a:r>
            <a:r>
              <a:rPr lang="en-GB"/>
              <a:t>of score</a:t>
            </a:r>
          </a:p>
          <a:p>
            <a:r>
              <a:rPr lang="en-GB"/>
              <a:t>Reset model</a:t>
            </a:r>
            <a:endParaRPr lang="en-GB" dirty="0"/>
          </a:p>
        </p:txBody>
      </p:sp>
      <p:sp>
        <p:nvSpPr>
          <p:cNvPr id="4" name="Text Placeholder 3"/>
          <p:cNvSpPr>
            <a:spLocks noGrp="1"/>
          </p:cNvSpPr>
          <p:nvPr>
            <p:ph type="body" sz="quarter" idx="14"/>
          </p:nvPr>
        </p:nvSpPr>
        <p:spPr/>
        <p:txBody>
          <a:bodyPr/>
          <a:lstStyle/>
          <a:p>
            <a:r>
              <a:rPr lang="en-GB" sz="2400"/>
              <a:t>Policy 1.2 </a:t>
            </a:r>
            <a:r>
              <a:rPr lang="en-GB" sz="2400" dirty="0"/>
              <a:t>– retain metadata improvements, but poorer storage</a:t>
            </a:r>
            <a:r>
              <a:rPr lang="en-GB" dirty="0"/>
              <a:t/>
            </a:r>
            <a:br>
              <a:rPr lang="en-GB" dirty="0"/>
            </a:br>
            <a:endParaRPr lang="en-GB" dirty="0"/>
          </a:p>
        </p:txBody>
      </p:sp>
      <p:sp>
        <p:nvSpPr>
          <p:cNvPr id="5" name="Text Placeholder 4"/>
          <p:cNvSpPr>
            <a:spLocks noGrp="1"/>
          </p:cNvSpPr>
          <p:nvPr>
            <p:ph type="body" sz="quarter" idx="15"/>
          </p:nvPr>
        </p:nvSpPr>
        <p:spPr/>
        <p:txBody>
          <a:bodyPr/>
          <a:lstStyle/>
          <a:p>
            <a:endParaRPr lang="en-GB" dirty="0"/>
          </a:p>
        </p:txBody>
      </p:sp>
      <p:pic>
        <p:nvPicPr>
          <p:cNvPr id="11" name="Picture Placeholder 10"/>
          <p:cNvPicPr>
            <a:picLocks noGrp="1" noChangeAspect="1"/>
          </p:cNvPicPr>
          <p:nvPr>
            <p:ph type="pic" sz="quarter" idx="11"/>
          </p:nvPr>
        </p:nvPicPr>
        <p:blipFill>
          <a:blip r:embed="rId3">
            <a:extLst/>
          </a:blip>
          <a:srcRect l="83" r="83"/>
          <a:stretch>
            <a:fillRect/>
          </a:stretch>
        </p:blipFill>
        <p:spPr>
          <a:prstGeom prst="rect">
            <a:avLst/>
          </a:prstGeom>
        </p:spPr>
      </p:pic>
    </p:spTree>
    <p:extLst>
      <p:ext uri="{BB962C8B-B14F-4D97-AF65-F5344CB8AC3E}">
        <p14:creationId xmlns:p14="http://schemas.microsoft.com/office/powerpoint/2010/main" val="39988686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en-GB" dirty="0"/>
              <a:t>Unfortunately our most skilled member of staff is likely to leave, and it’s unlikely any replacement will have the same skill levels</a:t>
            </a:r>
          </a:p>
          <a:p>
            <a:pPr marL="342900" indent="-342900">
              <a:buFont typeface="Wingdings" panose="05000000000000000000" pitchFamily="2" charset="2"/>
              <a:buChar char="§"/>
            </a:pPr>
            <a:r>
              <a:rPr lang="en-GB" dirty="0"/>
              <a:t>Select “Technical_Skills”</a:t>
            </a:r>
          </a:p>
          <a:p>
            <a:pPr marL="342900" indent="-342900">
              <a:buFont typeface="Wingdings" panose="05000000000000000000" pitchFamily="2" charset="2"/>
              <a:buChar char="§"/>
            </a:pPr>
            <a:r>
              <a:rPr lang="en-GB" dirty="0"/>
              <a:t>Set to 50%</a:t>
            </a:r>
          </a:p>
          <a:p>
            <a:pPr marL="342900" indent="-342900">
              <a:buFont typeface="Wingdings" panose="05000000000000000000" pitchFamily="2" charset="2"/>
              <a:buChar char="§"/>
            </a:pPr>
            <a:r>
              <a:rPr lang="en-GB" dirty="0"/>
              <a:t>“Enter policy name” </a:t>
            </a:r>
            <a:r>
              <a:rPr lang="en-GB"/>
              <a:t>– Policy1.3</a:t>
            </a:r>
            <a:endParaRPr lang="en-GB" dirty="0"/>
          </a:p>
          <a:p>
            <a:pPr marL="342900" indent="-342900">
              <a:buFont typeface="Wingdings" panose="05000000000000000000" pitchFamily="2" charset="2"/>
              <a:buChar char="§"/>
            </a:pPr>
            <a:r>
              <a:rPr lang="en-GB" dirty="0"/>
              <a:t>Click “Add policy”</a:t>
            </a:r>
          </a:p>
          <a:p>
            <a:pPr marL="1028700" lvl="1" indent="-342900">
              <a:buFont typeface="Wingdings" panose="05000000000000000000" pitchFamily="2" charset="2"/>
              <a:buChar char="§"/>
            </a:pPr>
            <a:r>
              <a:rPr lang="en-GB" i="1"/>
              <a:t>Decrease score by 0.088 from Workshop 1 model, </a:t>
            </a:r>
            <a:r>
              <a:rPr lang="en-GB" i="1" dirty="0"/>
              <a:t>but notice it’s mostly on the renderability </a:t>
            </a:r>
            <a:r>
              <a:rPr lang="en-GB" i="1"/>
              <a:t>side.</a:t>
            </a:r>
            <a:endParaRPr lang="en-GB" sz="2000" i="1"/>
          </a:p>
          <a:p>
            <a:endParaRPr lang="en-GB"/>
          </a:p>
          <a:p>
            <a:r>
              <a:rPr lang="en-GB"/>
              <a:t>Reset model</a:t>
            </a:r>
            <a:endParaRPr lang="en-GB" dirty="0"/>
          </a:p>
        </p:txBody>
      </p:sp>
      <p:sp>
        <p:nvSpPr>
          <p:cNvPr id="4" name="Text Placeholder 3"/>
          <p:cNvSpPr>
            <a:spLocks noGrp="1"/>
          </p:cNvSpPr>
          <p:nvPr>
            <p:ph type="body" sz="quarter" idx="14"/>
          </p:nvPr>
        </p:nvSpPr>
        <p:spPr/>
        <p:txBody>
          <a:bodyPr/>
          <a:lstStyle/>
          <a:p>
            <a:r>
              <a:rPr lang="en-GB"/>
              <a:t>Policy 1.3 </a:t>
            </a:r>
            <a:r>
              <a:rPr lang="en-GB" dirty="0"/>
              <a:t>– staff turnover reduces skill levels</a:t>
            </a:r>
          </a:p>
        </p:txBody>
      </p:sp>
      <p:sp>
        <p:nvSpPr>
          <p:cNvPr id="5" name="Text Placeholder 4"/>
          <p:cNvSpPr>
            <a:spLocks noGrp="1"/>
          </p:cNvSpPr>
          <p:nvPr>
            <p:ph type="body" sz="quarter" idx="15"/>
          </p:nvPr>
        </p:nvSpPr>
        <p:spPr/>
        <p:txBody>
          <a:bodyPr/>
          <a:lstStyle/>
          <a:p>
            <a:endParaRPr lang="en-GB" dirty="0"/>
          </a:p>
        </p:txBody>
      </p:sp>
      <p:pic>
        <p:nvPicPr>
          <p:cNvPr id="7" name="Picture Placeholder 6"/>
          <p:cNvPicPr>
            <a:picLocks noGrp="1" noChangeAspect="1"/>
          </p:cNvPicPr>
          <p:nvPr>
            <p:ph type="pic" sz="quarter" idx="11"/>
          </p:nvPr>
        </p:nvPicPr>
        <p:blipFill>
          <a:blip r:embed="rId3">
            <a:extLst/>
          </a:blip>
          <a:srcRect l="31" r="31"/>
          <a:stretch>
            <a:fillRect/>
          </a:stretch>
        </p:blipFill>
        <p:spPr>
          <a:prstGeom prst="rect">
            <a:avLst/>
          </a:prstGeom>
        </p:spPr>
      </p:pic>
    </p:spTree>
    <p:extLst>
      <p:ext uri="{BB962C8B-B14F-4D97-AF65-F5344CB8AC3E}">
        <p14:creationId xmlns:p14="http://schemas.microsoft.com/office/powerpoint/2010/main" val="12472169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en-GB" dirty="0"/>
              <a:t>We decide that if the depositor does not provide a checksum with their materials, we will not generate one either. Over time, this will lead to a greater proportion of files for which we have no checksum</a:t>
            </a:r>
          </a:p>
          <a:p>
            <a:pPr marL="342900" indent="-342900">
              <a:buFont typeface="Arial" panose="020B0604020202020204" pitchFamily="34" charset="0"/>
              <a:buChar char="•"/>
            </a:pPr>
            <a:r>
              <a:rPr lang="en-GB" dirty="0"/>
              <a:t>Select “Checksum”</a:t>
            </a:r>
          </a:p>
          <a:p>
            <a:pPr marL="342900" indent="-342900">
              <a:buFont typeface="Arial" panose="020B0604020202020204" pitchFamily="34" charset="0"/>
              <a:buChar char="•"/>
            </a:pPr>
            <a:r>
              <a:rPr lang="en-GB" dirty="0"/>
              <a:t>Set Yes – 5%</a:t>
            </a:r>
          </a:p>
          <a:p>
            <a:pPr marL="342900" indent="-342900">
              <a:buFont typeface="Arial" panose="020B0604020202020204" pitchFamily="34" charset="0"/>
              <a:buChar char="•"/>
            </a:pPr>
            <a:r>
              <a:rPr lang="en-GB" dirty="0"/>
              <a:t>Self_generated – 85%</a:t>
            </a:r>
          </a:p>
          <a:p>
            <a:pPr marL="342900" indent="-342900">
              <a:buFont typeface="Arial" panose="020B0604020202020204" pitchFamily="34" charset="0"/>
              <a:buChar char="•"/>
            </a:pPr>
            <a:r>
              <a:rPr lang="en-GB" dirty="0"/>
              <a:t>No – 10%</a:t>
            </a:r>
          </a:p>
          <a:p>
            <a:pPr marL="342900" indent="-342900">
              <a:buFont typeface="Wingdings" panose="05000000000000000000" pitchFamily="2" charset="2"/>
              <a:buChar char="§"/>
            </a:pPr>
            <a:r>
              <a:rPr lang="en-GB" dirty="0"/>
              <a:t>“Enter policy name” </a:t>
            </a:r>
            <a:r>
              <a:rPr lang="en-GB"/>
              <a:t>– Policy1.4</a:t>
            </a:r>
            <a:endParaRPr lang="en-GB" dirty="0"/>
          </a:p>
          <a:p>
            <a:pPr marL="342900" indent="-342900">
              <a:buFont typeface="Wingdings" panose="05000000000000000000" pitchFamily="2" charset="2"/>
              <a:buChar char="§"/>
            </a:pPr>
            <a:r>
              <a:rPr lang="en-GB" dirty="0"/>
              <a:t>Click “Add policy”</a:t>
            </a:r>
          </a:p>
          <a:p>
            <a:pPr marL="1028700" lvl="1" indent="-342900"/>
            <a:r>
              <a:rPr lang="en-GB" sz="2000" i="1" dirty="0"/>
              <a:t>Decrease score </a:t>
            </a:r>
            <a:r>
              <a:rPr lang="en-GB" sz="2000" i="1"/>
              <a:t>by 0.003 from Workshop 1</a:t>
            </a:r>
            <a:endParaRPr lang="en-GB" sz="2000" i="1" dirty="0"/>
          </a:p>
        </p:txBody>
      </p:sp>
      <p:sp>
        <p:nvSpPr>
          <p:cNvPr id="4" name="Text Placeholder 3"/>
          <p:cNvSpPr>
            <a:spLocks noGrp="1"/>
          </p:cNvSpPr>
          <p:nvPr>
            <p:ph type="body" sz="quarter" idx="14"/>
          </p:nvPr>
        </p:nvSpPr>
        <p:spPr/>
        <p:txBody>
          <a:bodyPr/>
          <a:lstStyle/>
          <a:p>
            <a:r>
              <a:rPr lang="en-GB" sz="2300"/>
              <a:t>Policy 1.4 </a:t>
            </a:r>
            <a:r>
              <a:rPr lang="en-GB" sz="2300" dirty="0"/>
              <a:t>– stop generating checksums on receipt if not provided</a:t>
            </a:r>
          </a:p>
        </p:txBody>
      </p:sp>
      <p:sp>
        <p:nvSpPr>
          <p:cNvPr id="5" name="Text Placeholder 4"/>
          <p:cNvSpPr>
            <a:spLocks noGrp="1"/>
          </p:cNvSpPr>
          <p:nvPr>
            <p:ph type="body" sz="quarter" idx="15"/>
          </p:nvPr>
        </p:nvSpPr>
        <p:spPr/>
        <p:txBody>
          <a:bodyPr/>
          <a:lstStyle/>
          <a:p>
            <a:endParaRPr lang="en-GB" dirty="0"/>
          </a:p>
        </p:txBody>
      </p:sp>
      <p:pic>
        <p:nvPicPr>
          <p:cNvPr id="6" name="Picture Placeholder 5"/>
          <p:cNvPicPr>
            <a:picLocks noGrp="1" noChangeAspect="1"/>
          </p:cNvPicPr>
          <p:nvPr>
            <p:ph type="pic" sz="quarter" idx="11"/>
          </p:nvPr>
        </p:nvPicPr>
        <p:blipFill>
          <a:blip r:embed="rId2">
            <a:extLst/>
          </a:blip>
          <a:srcRect l="35" r="35"/>
          <a:stretch>
            <a:fillRect/>
          </a:stretch>
        </p:blipFill>
        <p:spPr>
          <a:prstGeom prst="rect">
            <a:avLst/>
          </a:prstGeom>
        </p:spPr>
      </p:pic>
    </p:spTree>
    <p:extLst>
      <p:ext uri="{BB962C8B-B14F-4D97-AF65-F5344CB8AC3E}">
        <p14:creationId xmlns:p14="http://schemas.microsoft.com/office/powerpoint/2010/main" val="28146461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en-GB" dirty="0" smtClean="0"/>
              <a:t>If we now click on 3. Report we see a textual report of the scores and can also choose to download various aspects of our work:</a:t>
            </a:r>
          </a:p>
          <a:p>
            <a:pPr marL="342900" indent="-342900">
              <a:buFont typeface="Wingdings" panose="05000000000000000000" pitchFamily="2" charset="2"/>
              <a:buChar char="§"/>
            </a:pPr>
            <a:r>
              <a:rPr lang="en-GB" dirty="0" smtClean="0"/>
              <a:t>The plot – save as an image</a:t>
            </a:r>
          </a:p>
          <a:p>
            <a:pPr marL="342900" indent="-342900">
              <a:buFont typeface="Wingdings" panose="05000000000000000000" pitchFamily="2" charset="2"/>
              <a:buChar char="§"/>
            </a:pPr>
            <a:r>
              <a:rPr lang="en-GB" dirty="0" smtClean="0"/>
              <a:t>The model – a BIF file that we can reload into the model on another occasion (so we can try further policies more easily)</a:t>
            </a:r>
          </a:p>
          <a:p>
            <a:pPr marL="342900" indent="-342900">
              <a:buFont typeface="Wingdings" panose="05000000000000000000" pitchFamily="2" charset="2"/>
              <a:buChar char="§"/>
            </a:pPr>
            <a:r>
              <a:rPr lang="en-GB" dirty="0" smtClean="0"/>
              <a:t>A policy – save details of an individual policy</a:t>
            </a:r>
            <a:endParaRPr lang="en-GB" dirty="0"/>
          </a:p>
        </p:txBody>
      </p:sp>
      <p:sp>
        <p:nvSpPr>
          <p:cNvPr id="4" name="Text Placeholder 3"/>
          <p:cNvSpPr>
            <a:spLocks noGrp="1"/>
          </p:cNvSpPr>
          <p:nvPr>
            <p:ph type="body" sz="quarter" idx="14"/>
          </p:nvPr>
        </p:nvSpPr>
        <p:spPr/>
        <p:txBody>
          <a:bodyPr/>
          <a:lstStyle/>
          <a:p>
            <a:r>
              <a:rPr lang="en-GB" dirty="0" smtClean="0"/>
              <a:t>View report</a:t>
            </a:r>
            <a:endParaRPr lang="en-GB" dirty="0"/>
          </a:p>
        </p:txBody>
      </p:sp>
      <p:sp>
        <p:nvSpPr>
          <p:cNvPr id="5" name="Text Placeholder 4"/>
          <p:cNvSpPr>
            <a:spLocks noGrp="1"/>
          </p:cNvSpPr>
          <p:nvPr>
            <p:ph type="body" sz="quarter" idx="15"/>
          </p:nvPr>
        </p:nvSpPr>
        <p:spPr/>
        <p:txBody>
          <a:bodyPr/>
          <a:lstStyle/>
          <a:p>
            <a:endParaRPr lang="en-GB" dirty="0"/>
          </a:p>
        </p:txBody>
      </p:sp>
      <p:pic>
        <p:nvPicPr>
          <p:cNvPr id="6" name="Picture Placeholder 5"/>
          <p:cNvPicPr>
            <a:picLocks noGrp="1" noChangeAspect="1"/>
          </p:cNvPicPr>
          <p:nvPr>
            <p:ph type="pic" sz="quarter" idx="11"/>
          </p:nvPr>
        </p:nvPicPr>
        <p:blipFill>
          <a:blip r:embed="rId3">
            <a:extLst/>
          </a:blip>
          <a:srcRect l="204" r="204"/>
          <a:stretch>
            <a:fillRect/>
          </a:stretch>
        </p:blipFill>
        <p:spPr>
          <a:prstGeom prst="rect">
            <a:avLst/>
          </a:prstGeom>
        </p:spPr>
      </p:pic>
    </p:spTree>
    <p:extLst>
      <p:ext uri="{BB962C8B-B14F-4D97-AF65-F5344CB8AC3E}">
        <p14:creationId xmlns:p14="http://schemas.microsoft.com/office/powerpoint/2010/main" val="1786750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dirty="0" smtClean="0"/>
              <a:t>Data sources</a:t>
            </a:r>
            <a:endParaRPr lang="en-GB" dirty="0"/>
          </a:p>
        </p:txBody>
      </p:sp>
      <p:sp>
        <p:nvSpPr>
          <p:cNvPr id="3" name="Text Placeholder 2"/>
          <p:cNvSpPr>
            <a:spLocks noGrp="1"/>
          </p:cNvSpPr>
          <p:nvPr>
            <p:ph type="body" sz="quarter" idx="13"/>
          </p:nvPr>
        </p:nvSpPr>
        <p:spPr>
          <a:xfrm>
            <a:off x="209863" y="1084705"/>
            <a:ext cx="10934388" cy="4761459"/>
          </a:xfrm>
        </p:spPr>
        <p:txBody>
          <a:bodyPr/>
          <a:lstStyle/>
          <a:p>
            <a:pPr marL="342900" indent="-342900">
              <a:lnSpc>
                <a:spcPct val="150000"/>
              </a:lnSpc>
              <a:buFontTx/>
              <a:buChar char="-"/>
            </a:pPr>
            <a:r>
              <a:rPr lang="en-GB" dirty="0" smtClean="0"/>
              <a:t>Expert elicitation session, held in April 2020 with 22 participants from 10 different UK institutions involved in digital archiving and/or digital preservation. </a:t>
            </a:r>
          </a:p>
          <a:p>
            <a:pPr marL="342900" indent="-342900">
              <a:lnSpc>
                <a:spcPct val="150000"/>
              </a:lnSpc>
              <a:buFontTx/>
              <a:buChar char="-"/>
            </a:pPr>
            <a:r>
              <a:rPr lang="en-GB" dirty="0" smtClean="0"/>
              <a:t>Data from the 2019 JISC digital skills survey, answered by over 300 UK archive professionals.</a:t>
            </a:r>
          </a:p>
          <a:p>
            <a:pPr marL="342900" indent="-342900">
              <a:lnSpc>
                <a:spcPct val="150000"/>
              </a:lnSpc>
              <a:buFontTx/>
              <a:buChar char="-"/>
            </a:pPr>
            <a:r>
              <a:rPr lang="en-GB" dirty="0" smtClean="0"/>
              <a:t>Data from TNA on file formats by digital object type. </a:t>
            </a:r>
          </a:p>
          <a:p>
            <a:pPr marL="342900" indent="-342900">
              <a:lnSpc>
                <a:spcPct val="150000"/>
              </a:lnSpc>
              <a:buFontTx/>
              <a:buChar char="-"/>
            </a:pPr>
            <a:r>
              <a:rPr lang="en-GB" dirty="0" smtClean="0"/>
              <a:t>Data from cloud data storage providers on access and durability. </a:t>
            </a:r>
          </a:p>
          <a:p>
            <a:pPr marL="342900" indent="-342900">
              <a:lnSpc>
                <a:spcPct val="150000"/>
              </a:lnSpc>
              <a:buFontTx/>
              <a:buChar char="-"/>
            </a:pPr>
            <a:r>
              <a:rPr lang="en-GB" dirty="0" smtClean="0"/>
              <a:t>Data from gov.uk on the long-term flood risk of UK postcodes. </a:t>
            </a:r>
            <a:endParaRPr lang="en-GB" dirty="0"/>
          </a:p>
        </p:txBody>
      </p:sp>
    </p:spTree>
    <p:extLst>
      <p:ext uri="{BB962C8B-B14F-4D97-AF65-F5344CB8AC3E}">
        <p14:creationId xmlns:p14="http://schemas.microsoft.com/office/powerpoint/2010/main" val="1294207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smtClean="0"/>
              <a:t>Advanced modelling</a:t>
            </a:r>
            <a:endParaRPr lang="en-GB"/>
          </a:p>
        </p:txBody>
      </p:sp>
    </p:spTree>
    <p:extLst>
      <p:ext uri="{BB962C8B-B14F-4D97-AF65-F5344CB8AC3E}">
        <p14:creationId xmlns:p14="http://schemas.microsoft.com/office/powerpoint/2010/main" val="15248251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2"/>
          <a:srcRect t="566" b="566"/>
          <a:stretch>
            <a:fillRect/>
          </a:stretch>
        </p:blipFill>
        <p:spPr>
          <a:prstGeom prst="rect">
            <a:avLst/>
          </a:prstGeom>
        </p:spPr>
      </p:pic>
      <p:sp>
        <p:nvSpPr>
          <p:cNvPr id="3" name="Text Placeholder 2"/>
          <p:cNvSpPr>
            <a:spLocks noGrp="1"/>
          </p:cNvSpPr>
          <p:nvPr>
            <p:ph type="body" sz="quarter" idx="13"/>
          </p:nvPr>
        </p:nvSpPr>
        <p:spPr/>
        <p:txBody>
          <a:bodyPr/>
          <a:lstStyle/>
          <a:p>
            <a:pPr marL="342900" indent="-342900">
              <a:buFont typeface="Wingdings" panose="05000000000000000000" pitchFamily="2" charset="2"/>
              <a:buChar char="§"/>
            </a:pPr>
            <a:r>
              <a:rPr lang="en-GB" smtClean="0"/>
              <a:t>This page allows direct access to the underlying probability tables for each node</a:t>
            </a:r>
          </a:p>
          <a:p>
            <a:pPr marL="342900" indent="-342900">
              <a:buFont typeface="Wingdings" panose="05000000000000000000" pitchFamily="2" charset="2"/>
              <a:buChar char="§"/>
            </a:pPr>
            <a:r>
              <a:rPr lang="en-GB" smtClean="0"/>
              <a:t>This gives a greater amount of control over potential model changes</a:t>
            </a:r>
          </a:p>
          <a:p>
            <a:pPr marL="342900" indent="-342900">
              <a:buFont typeface="Wingdings" panose="05000000000000000000" pitchFamily="2" charset="2"/>
              <a:buChar char="§"/>
            </a:pPr>
            <a:r>
              <a:rPr lang="en-GB" smtClean="0"/>
              <a:t>Requires greater understanding of the underlying model to be effective</a:t>
            </a:r>
          </a:p>
          <a:p>
            <a:pPr marL="342900" indent="-342900">
              <a:buFont typeface="Wingdings" panose="05000000000000000000" pitchFamily="2" charset="2"/>
              <a:buChar char="§"/>
            </a:pPr>
            <a:endParaRPr lang="en-GB"/>
          </a:p>
          <a:p>
            <a:r>
              <a:rPr lang="en-GB" smtClean="0"/>
              <a:t>Imagine we know a bit more about our specific storage system, so amend the Bit_preservation values for Integrity=No, Obsolescence=No, Storage_Life=Yes to Bit_Preservation=Yes to 60% and Bit_Preservation=No to 40%</a:t>
            </a:r>
            <a:endParaRPr lang="en-GB"/>
          </a:p>
        </p:txBody>
      </p:sp>
      <p:sp>
        <p:nvSpPr>
          <p:cNvPr id="4" name="Text Placeholder 3"/>
          <p:cNvSpPr>
            <a:spLocks noGrp="1"/>
          </p:cNvSpPr>
          <p:nvPr>
            <p:ph type="body" sz="quarter" idx="14"/>
          </p:nvPr>
        </p:nvSpPr>
        <p:spPr/>
        <p:txBody>
          <a:bodyPr/>
          <a:lstStyle/>
          <a:p>
            <a:r>
              <a:rPr lang="en-GB" smtClean="0"/>
              <a:t>Advanced customisation – probability tables</a:t>
            </a:r>
            <a:endParaRPr lang="en-GB"/>
          </a:p>
        </p:txBody>
      </p:sp>
    </p:spTree>
    <p:extLst>
      <p:ext uri="{BB962C8B-B14F-4D97-AF65-F5344CB8AC3E}">
        <p14:creationId xmlns:p14="http://schemas.microsoft.com/office/powerpoint/2010/main" val="16263918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2"/>
          <a:srcRect t="430" b="430"/>
          <a:stretch>
            <a:fillRect/>
          </a:stretch>
        </p:blipFill>
        <p:spPr>
          <a:prstGeom prst="rect">
            <a:avLst/>
          </a:prstGeom>
        </p:spPr>
      </p:pic>
      <p:sp>
        <p:nvSpPr>
          <p:cNvPr id="3" name="Text Placeholder 2"/>
          <p:cNvSpPr>
            <a:spLocks noGrp="1"/>
          </p:cNvSpPr>
          <p:nvPr>
            <p:ph type="body" sz="quarter" idx="13"/>
          </p:nvPr>
        </p:nvSpPr>
        <p:spPr/>
        <p:txBody>
          <a:bodyPr/>
          <a:lstStyle/>
          <a:p>
            <a:endParaRPr lang="en-GB" smtClean="0"/>
          </a:p>
          <a:p>
            <a:endParaRPr lang="en-GB"/>
          </a:p>
          <a:p>
            <a:r>
              <a:rPr lang="en-GB" smtClean="0"/>
              <a:t>Having updated one or more node probability tables, we can then save as a new model, or a policy.</a:t>
            </a:r>
          </a:p>
          <a:p>
            <a:endParaRPr lang="en-GB"/>
          </a:p>
          <a:p>
            <a:endParaRPr lang="en-GB" smtClean="0"/>
          </a:p>
          <a:p>
            <a:endParaRPr lang="en-GB"/>
          </a:p>
          <a:p>
            <a:r>
              <a:rPr lang="en-GB" smtClean="0"/>
              <a:t>The updated risk score will then be shown on the relevant graph again.</a:t>
            </a:r>
            <a:endParaRPr lang="en-GB"/>
          </a:p>
        </p:txBody>
      </p:sp>
      <p:sp>
        <p:nvSpPr>
          <p:cNvPr id="4" name="Text Placeholder 3"/>
          <p:cNvSpPr>
            <a:spLocks noGrp="1"/>
          </p:cNvSpPr>
          <p:nvPr>
            <p:ph type="body" sz="quarter" idx="14"/>
          </p:nvPr>
        </p:nvSpPr>
        <p:spPr/>
        <p:txBody>
          <a:bodyPr/>
          <a:lstStyle/>
          <a:p>
            <a:r>
              <a:rPr lang="en-GB" smtClean="0"/>
              <a:t>Advanced customisation – graphs</a:t>
            </a:r>
            <a:endParaRPr lang="en-GB"/>
          </a:p>
        </p:txBody>
      </p:sp>
    </p:spTree>
    <p:extLst>
      <p:ext uri="{BB962C8B-B14F-4D97-AF65-F5344CB8AC3E}">
        <p14:creationId xmlns:p14="http://schemas.microsoft.com/office/powerpoint/2010/main" val="2865963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23052"/>
          <a:stretch/>
        </p:blipFill>
        <p:spPr>
          <a:xfrm>
            <a:off x="4987396" y="1340479"/>
            <a:ext cx="3518055" cy="4572000"/>
          </a:xfrm>
          <a:prstGeom prst="rect">
            <a:avLst/>
          </a:prstGeom>
        </p:spPr>
      </p:pic>
      <p:sp>
        <p:nvSpPr>
          <p:cNvPr id="9" name="Right Brace 8"/>
          <p:cNvSpPr/>
          <p:nvPr/>
        </p:nvSpPr>
        <p:spPr>
          <a:xfrm>
            <a:off x="8446136" y="3886193"/>
            <a:ext cx="671512" cy="1443038"/>
          </a:xfrm>
          <a:prstGeom prst="rightBrace">
            <a:avLst>
              <a:gd name="adj1" fmla="val 48758"/>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1" name="TextBox 10"/>
          <p:cNvSpPr txBox="1"/>
          <p:nvPr/>
        </p:nvSpPr>
        <p:spPr>
          <a:xfrm>
            <a:off x="9296243" y="4284546"/>
            <a:ext cx="1614487" cy="646331"/>
          </a:xfrm>
          <a:prstGeom prst="rect">
            <a:avLst/>
          </a:prstGeom>
          <a:noFill/>
        </p:spPr>
        <p:txBody>
          <a:bodyPr wrap="square" rtlCol="0">
            <a:spAutoFit/>
          </a:bodyPr>
          <a:lstStyle/>
          <a:p>
            <a:r>
              <a:rPr lang="en-GB" dirty="0" smtClean="0"/>
              <a:t>Score for renderability</a:t>
            </a:r>
            <a:endParaRPr lang="en-GB" dirty="0"/>
          </a:p>
        </p:txBody>
      </p:sp>
      <p:sp>
        <p:nvSpPr>
          <p:cNvPr id="12" name="Right Brace 11"/>
          <p:cNvSpPr/>
          <p:nvPr/>
        </p:nvSpPr>
        <p:spPr>
          <a:xfrm>
            <a:off x="8446136" y="1647972"/>
            <a:ext cx="671512" cy="2095346"/>
          </a:xfrm>
          <a:prstGeom prst="rightBrace">
            <a:avLst>
              <a:gd name="adj1" fmla="val 48758"/>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3" name="TextBox 12"/>
          <p:cNvSpPr txBox="1"/>
          <p:nvPr/>
        </p:nvSpPr>
        <p:spPr>
          <a:xfrm>
            <a:off x="9296243" y="2233980"/>
            <a:ext cx="1614487" cy="923330"/>
          </a:xfrm>
          <a:prstGeom prst="rect">
            <a:avLst/>
          </a:prstGeom>
          <a:noFill/>
        </p:spPr>
        <p:txBody>
          <a:bodyPr wrap="square" rtlCol="0">
            <a:spAutoFit/>
          </a:bodyPr>
          <a:lstStyle/>
          <a:p>
            <a:r>
              <a:rPr lang="en-GB" dirty="0" smtClean="0"/>
              <a:t>Score for intellectual control</a:t>
            </a:r>
            <a:endParaRPr lang="en-GB" dirty="0"/>
          </a:p>
        </p:txBody>
      </p:sp>
      <p:sp>
        <p:nvSpPr>
          <p:cNvPr id="18" name="TextBox 17"/>
          <p:cNvSpPr txBox="1"/>
          <p:nvPr/>
        </p:nvSpPr>
        <p:spPr>
          <a:xfrm>
            <a:off x="4855362" y="105752"/>
            <a:ext cx="2743194" cy="954107"/>
          </a:xfrm>
          <a:prstGeom prst="rect">
            <a:avLst/>
          </a:prstGeom>
          <a:noFill/>
        </p:spPr>
        <p:txBody>
          <a:bodyPr wrap="square" rtlCol="0">
            <a:spAutoFit/>
          </a:bodyPr>
          <a:lstStyle/>
          <a:p>
            <a:pPr algn="ctr"/>
            <a:r>
              <a:rPr lang="en-GB" sz="2800" b="1" dirty="0" smtClean="0"/>
              <a:t>Intellectual Control score</a:t>
            </a:r>
            <a:endParaRPr lang="en-GB" sz="2800" b="1" dirty="0"/>
          </a:p>
        </p:txBody>
      </p:sp>
      <p:sp>
        <p:nvSpPr>
          <p:cNvPr id="19" name="TextBox 18"/>
          <p:cNvSpPr txBox="1"/>
          <p:nvPr/>
        </p:nvSpPr>
        <p:spPr>
          <a:xfrm>
            <a:off x="1212145" y="153068"/>
            <a:ext cx="2743194" cy="954107"/>
          </a:xfrm>
          <a:prstGeom prst="rect">
            <a:avLst/>
          </a:prstGeom>
          <a:noFill/>
        </p:spPr>
        <p:txBody>
          <a:bodyPr wrap="square" rtlCol="0">
            <a:spAutoFit/>
          </a:bodyPr>
          <a:lstStyle/>
          <a:p>
            <a:pPr algn="ctr"/>
            <a:r>
              <a:rPr lang="en-GB" sz="2800" b="1" dirty="0" smtClean="0"/>
              <a:t>Renderability score</a:t>
            </a:r>
            <a:endParaRPr lang="en-GB" sz="2800" b="1" dirty="0"/>
          </a:p>
        </p:txBody>
      </p:sp>
      <p:sp>
        <p:nvSpPr>
          <p:cNvPr id="20" name="TextBox 19"/>
          <p:cNvSpPr txBox="1"/>
          <p:nvPr/>
        </p:nvSpPr>
        <p:spPr>
          <a:xfrm>
            <a:off x="8241033" y="314363"/>
            <a:ext cx="2743194" cy="523220"/>
          </a:xfrm>
          <a:prstGeom prst="rect">
            <a:avLst/>
          </a:prstGeom>
          <a:noFill/>
        </p:spPr>
        <p:txBody>
          <a:bodyPr wrap="square" rtlCol="0">
            <a:spAutoFit/>
          </a:bodyPr>
          <a:lstStyle/>
          <a:p>
            <a:pPr algn="ctr"/>
            <a:r>
              <a:rPr lang="en-GB" sz="2800" b="1" dirty="0" smtClean="0"/>
              <a:t>Risk score</a:t>
            </a:r>
            <a:endParaRPr lang="en-GB" sz="2800" b="1" dirty="0"/>
          </a:p>
        </p:txBody>
      </p:sp>
      <p:sp>
        <p:nvSpPr>
          <p:cNvPr id="21" name="Plus 20"/>
          <p:cNvSpPr/>
          <p:nvPr/>
        </p:nvSpPr>
        <p:spPr>
          <a:xfrm>
            <a:off x="4105072" y="376205"/>
            <a:ext cx="600556" cy="507831"/>
          </a:xfrm>
          <a:prstGeom prst="mathPlus">
            <a:avLst>
              <a:gd name="adj1" fmla="val 5836"/>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Equal 21"/>
          <p:cNvSpPr/>
          <p:nvPr/>
        </p:nvSpPr>
        <p:spPr>
          <a:xfrm>
            <a:off x="7760278" y="392665"/>
            <a:ext cx="499115" cy="422103"/>
          </a:xfrm>
          <a:prstGeom prst="mathEqual">
            <a:avLst>
              <a:gd name="adj1" fmla="val 6596"/>
              <a:gd name="adj2" fmla="val 25299"/>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4" name="Rectangle 23"/>
          <p:cNvSpPr/>
          <p:nvPr/>
        </p:nvSpPr>
        <p:spPr>
          <a:xfrm>
            <a:off x="942975" y="105752"/>
            <a:ext cx="10160649" cy="1001423"/>
          </a:xfrm>
          <a:prstGeom prst="rect">
            <a:avLst/>
          </a:prstGeom>
          <a:solidFill>
            <a:srgbClr val="FFC000">
              <a:alpha val="25882"/>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25" name="TextBox 24"/>
          <p:cNvSpPr txBox="1"/>
          <p:nvPr/>
        </p:nvSpPr>
        <p:spPr>
          <a:xfrm>
            <a:off x="6513129" y="2464812"/>
            <a:ext cx="821520" cy="461665"/>
          </a:xfrm>
          <a:prstGeom prst="rect">
            <a:avLst/>
          </a:prstGeom>
          <a:noFill/>
        </p:spPr>
        <p:txBody>
          <a:bodyPr wrap="square" rtlCol="0">
            <a:spAutoFit/>
          </a:bodyPr>
          <a:lstStyle/>
          <a:p>
            <a:r>
              <a:rPr lang="en-GB" sz="2400" dirty="0" smtClean="0">
                <a:solidFill>
                  <a:schemeClr val="bg1"/>
                </a:solidFill>
              </a:rPr>
              <a:t>0.33</a:t>
            </a:r>
            <a:endParaRPr lang="en-GB" sz="2400" dirty="0">
              <a:solidFill>
                <a:schemeClr val="bg1"/>
              </a:solidFill>
            </a:endParaRPr>
          </a:p>
        </p:txBody>
      </p:sp>
      <p:sp>
        <p:nvSpPr>
          <p:cNvPr id="26" name="TextBox 25"/>
          <p:cNvSpPr txBox="1"/>
          <p:nvPr/>
        </p:nvSpPr>
        <p:spPr>
          <a:xfrm>
            <a:off x="6482318" y="4469212"/>
            <a:ext cx="1228725" cy="461665"/>
          </a:xfrm>
          <a:prstGeom prst="rect">
            <a:avLst/>
          </a:prstGeom>
          <a:noFill/>
        </p:spPr>
        <p:txBody>
          <a:bodyPr wrap="square" rtlCol="0">
            <a:spAutoFit/>
          </a:bodyPr>
          <a:lstStyle/>
          <a:p>
            <a:r>
              <a:rPr lang="en-GB" sz="2400" dirty="0" smtClean="0">
                <a:solidFill>
                  <a:schemeClr val="bg1"/>
                </a:solidFill>
              </a:rPr>
              <a:t>0.24</a:t>
            </a:r>
            <a:endParaRPr lang="en-GB" sz="2400" dirty="0">
              <a:solidFill>
                <a:schemeClr val="bg1"/>
              </a:solidFill>
            </a:endParaRPr>
          </a:p>
        </p:txBody>
      </p:sp>
      <p:sp>
        <p:nvSpPr>
          <p:cNvPr id="27" name="TextBox 26"/>
          <p:cNvSpPr txBox="1"/>
          <p:nvPr/>
        </p:nvSpPr>
        <p:spPr>
          <a:xfrm>
            <a:off x="665117" y="4526265"/>
            <a:ext cx="3837249" cy="830997"/>
          </a:xfrm>
          <a:prstGeom prst="rect">
            <a:avLst/>
          </a:prstGeom>
          <a:noFill/>
        </p:spPr>
        <p:txBody>
          <a:bodyPr wrap="square" rtlCol="0">
            <a:spAutoFit/>
          </a:bodyPr>
          <a:lstStyle/>
          <a:p>
            <a:r>
              <a:rPr lang="en-GB" sz="2400" dirty="0" smtClean="0">
                <a:solidFill>
                  <a:schemeClr val="tx2"/>
                </a:solidFill>
              </a:rPr>
              <a:t>The overall risk score is…</a:t>
            </a:r>
          </a:p>
          <a:p>
            <a:r>
              <a:rPr lang="en-GB" sz="2400" dirty="0" smtClean="0">
                <a:solidFill>
                  <a:schemeClr val="tx2"/>
                </a:solidFill>
              </a:rPr>
              <a:t>0.33 + 0.24 = </a:t>
            </a:r>
            <a:r>
              <a:rPr lang="en-GB" sz="2400" b="1" dirty="0" smtClean="0">
                <a:solidFill>
                  <a:schemeClr val="tx2"/>
                </a:solidFill>
              </a:rPr>
              <a:t>0.57</a:t>
            </a:r>
            <a:endParaRPr lang="en-GB" sz="2400" b="1" dirty="0">
              <a:solidFill>
                <a:schemeClr val="tx2"/>
              </a:solidFill>
            </a:endParaRPr>
          </a:p>
        </p:txBody>
      </p:sp>
      <p:sp>
        <p:nvSpPr>
          <p:cNvPr id="28" name="TextBox 27"/>
          <p:cNvSpPr txBox="1"/>
          <p:nvPr/>
        </p:nvSpPr>
        <p:spPr>
          <a:xfrm>
            <a:off x="223339" y="1804326"/>
            <a:ext cx="4482289" cy="1938992"/>
          </a:xfrm>
          <a:prstGeom prst="rect">
            <a:avLst/>
          </a:prstGeom>
          <a:noFill/>
        </p:spPr>
        <p:txBody>
          <a:bodyPr wrap="square" rtlCol="0">
            <a:spAutoFit/>
          </a:bodyPr>
          <a:lstStyle/>
          <a:p>
            <a:pPr algn="ctr"/>
            <a:r>
              <a:rPr lang="en-GB" sz="4000" b="1" dirty="0" smtClean="0">
                <a:effectLst>
                  <a:outerShdw blurRad="38100" dist="38100" dir="2700000" algn="tl">
                    <a:srgbClr val="000000">
                      <a:alpha val="43137"/>
                    </a:srgbClr>
                  </a:outerShdw>
                </a:effectLst>
              </a:rPr>
              <a:t>a higher score </a:t>
            </a:r>
          </a:p>
          <a:p>
            <a:pPr algn="ctr"/>
            <a:r>
              <a:rPr lang="en-GB" sz="4000" b="1" dirty="0" smtClean="0">
                <a:effectLst>
                  <a:outerShdw blurRad="38100" dist="38100" dir="2700000" algn="tl">
                    <a:srgbClr val="000000">
                      <a:alpha val="43137"/>
                    </a:srgbClr>
                  </a:outerShdw>
                </a:effectLst>
              </a:rPr>
              <a:t>means </a:t>
            </a:r>
          </a:p>
          <a:p>
            <a:pPr algn="ctr"/>
            <a:r>
              <a:rPr lang="en-GB" sz="4000" b="1" dirty="0" smtClean="0">
                <a:effectLst>
                  <a:outerShdw blurRad="38100" dist="38100" dir="2700000" algn="tl">
                    <a:srgbClr val="000000">
                      <a:alpha val="43137"/>
                    </a:srgbClr>
                  </a:outerShdw>
                </a:effectLst>
              </a:rPr>
              <a:t>lower risk</a:t>
            </a:r>
            <a:endParaRPr lang="en-GB" sz="4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249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animBg="1"/>
      <p:bldP spid="13" grpId="0"/>
      <p:bldP spid="25" grpId="0"/>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686426" y="1814513"/>
            <a:ext cx="5772150" cy="3745706"/>
          </a:xfrm>
        </p:spPr>
        <p:txBody>
          <a:bodyPr/>
          <a:lstStyle/>
          <a:p>
            <a:r>
              <a:rPr lang="en-GB" smtClean="0"/>
              <a:t>‘</a:t>
            </a:r>
            <a:r>
              <a:rPr lang="en-GB" b="1" smtClean="0"/>
              <a:t>Policy1</a:t>
            </a:r>
            <a:r>
              <a:rPr lang="en-GB" smtClean="0"/>
              <a:t>’ </a:t>
            </a:r>
            <a:r>
              <a:rPr lang="en-GB" dirty="0" smtClean="0"/>
              <a:t>has a </a:t>
            </a:r>
            <a:r>
              <a:rPr lang="en-GB" smtClean="0"/>
              <a:t>score of 0.613984517687047 which rounds to </a:t>
            </a:r>
            <a:r>
              <a:rPr lang="en-GB" b="1" smtClean="0"/>
              <a:t>0.61</a:t>
            </a:r>
          </a:p>
          <a:p>
            <a:r>
              <a:rPr lang="en-GB" smtClean="0"/>
              <a:t>‘</a:t>
            </a:r>
            <a:r>
              <a:rPr lang="en-GB" b="1" smtClean="0"/>
              <a:t>Policy2</a:t>
            </a:r>
            <a:r>
              <a:rPr lang="en-GB" smtClean="0"/>
              <a:t>’ </a:t>
            </a:r>
            <a:r>
              <a:rPr lang="en-GB" dirty="0" smtClean="0"/>
              <a:t>has a score </a:t>
            </a:r>
            <a:r>
              <a:rPr lang="en-GB" smtClean="0"/>
              <a:t>of 0.555750321794773 which rounds to </a:t>
            </a:r>
            <a:r>
              <a:rPr lang="en-GB" b="1" smtClean="0"/>
              <a:t>0.56</a:t>
            </a:r>
            <a:endParaRPr lang="en-GB" b="1"/>
          </a:p>
          <a:p>
            <a:pPr>
              <a:lnSpc>
                <a:spcPct val="114000"/>
              </a:lnSpc>
            </a:pPr>
            <a:r>
              <a:rPr lang="en-GB" smtClean="0"/>
              <a:t>Overall ‘Policy1’ is better than ‘Policy2’. </a:t>
            </a:r>
            <a:endParaRPr lang="en-GB" dirty="0"/>
          </a:p>
          <a:p>
            <a:pPr>
              <a:lnSpc>
                <a:spcPct val="114000"/>
              </a:lnSpc>
            </a:pPr>
            <a:endParaRPr lang="en-GB" sz="1000" smtClean="0"/>
          </a:p>
          <a:p>
            <a:pPr>
              <a:lnSpc>
                <a:spcPct val="114000"/>
              </a:lnSpc>
            </a:pPr>
            <a:r>
              <a:rPr lang="en-GB" smtClean="0"/>
              <a:t>‘Policy1’ </a:t>
            </a:r>
            <a:r>
              <a:rPr lang="en-GB"/>
              <a:t>has </a:t>
            </a:r>
            <a:r>
              <a:rPr lang="en-GB" dirty="0" smtClean="0"/>
              <a:t>a higher score for renderability</a:t>
            </a:r>
            <a:r>
              <a:rPr lang="en-GB" smtClean="0"/>
              <a:t>, </a:t>
            </a:r>
            <a:r>
              <a:rPr lang="en-GB"/>
              <a:t>however </a:t>
            </a:r>
            <a:r>
              <a:rPr lang="en-GB" smtClean="0"/>
              <a:t>‘Policy2’ </a:t>
            </a:r>
            <a:r>
              <a:rPr lang="en-GB"/>
              <a:t>has </a:t>
            </a:r>
            <a:r>
              <a:rPr lang="en-GB" dirty="0" smtClean="0"/>
              <a:t>a higher score for intellectual control</a:t>
            </a:r>
            <a:r>
              <a:rPr lang="en-GB" smtClean="0"/>
              <a:t>. </a:t>
            </a:r>
            <a:endParaRPr lang="en-GB" dirty="0"/>
          </a:p>
        </p:txBody>
      </p:sp>
      <p:sp>
        <p:nvSpPr>
          <p:cNvPr id="4" name="Text Placeholder 3"/>
          <p:cNvSpPr>
            <a:spLocks noGrp="1"/>
          </p:cNvSpPr>
          <p:nvPr>
            <p:ph type="body" sz="quarter" idx="14"/>
          </p:nvPr>
        </p:nvSpPr>
        <p:spPr/>
        <p:txBody>
          <a:bodyPr/>
          <a:lstStyle/>
          <a:p>
            <a:r>
              <a:rPr lang="en-GB" dirty="0" smtClean="0"/>
              <a:t>Comparing two policies</a:t>
            </a:r>
            <a:endParaRPr lang="en-GB" dirty="0"/>
          </a:p>
        </p:txBody>
      </p:sp>
      <p:pic>
        <p:nvPicPr>
          <p:cNvPr id="2" name="Picture 1"/>
          <p:cNvPicPr>
            <a:picLocks noChangeAspect="1"/>
          </p:cNvPicPr>
          <p:nvPr/>
        </p:nvPicPr>
        <p:blipFill>
          <a:blip r:embed="rId3"/>
          <a:stretch>
            <a:fillRect/>
          </a:stretch>
        </p:blipFill>
        <p:spPr>
          <a:xfrm>
            <a:off x="333375" y="1283495"/>
            <a:ext cx="5067300" cy="4276725"/>
          </a:xfrm>
          <a:prstGeom prst="rect">
            <a:avLst/>
          </a:prstGeom>
        </p:spPr>
      </p:pic>
    </p:spTree>
    <p:extLst>
      <p:ext uri="{BB962C8B-B14F-4D97-AF65-F5344CB8AC3E}">
        <p14:creationId xmlns:p14="http://schemas.microsoft.com/office/powerpoint/2010/main" val="4016412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86372" y="89670"/>
            <a:ext cx="11304054" cy="725487"/>
          </a:xfrm>
        </p:spPr>
        <p:txBody>
          <a:bodyPr/>
          <a:lstStyle/>
          <a:p>
            <a:r>
              <a:rPr lang="en-GB" dirty="0"/>
              <a:t>Risks mapped to OAIS Functional Entities</a:t>
            </a:r>
          </a:p>
        </p:txBody>
      </p:sp>
      <p:sp>
        <p:nvSpPr>
          <p:cNvPr id="8" name="Rectangle 7"/>
          <p:cNvSpPr/>
          <p:nvPr/>
        </p:nvSpPr>
        <p:spPr>
          <a:xfrm>
            <a:off x="2926299" y="2538940"/>
            <a:ext cx="5422653" cy="646986"/>
          </a:xfrm>
          <a:prstGeom prst="roundRect">
            <a:avLst/>
          </a:prstGeom>
          <a:solidFill>
            <a:schemeClr val="accent1">
              <a:lumMod val="20000"/>
              <a:lumOff val="80000"/>
            </a:schemeClr>
          </a:solidFill>
        </p:spPr>
        <p:txBody>
          <a:bodyPr wrap="square">
            <a:spAutoFit/>
          </a:bodyPr>
          <a:lstStyle/>
          <a:p>
            <a:pPr algn="ctr"/>
            <a:r>
              <a:rPr lang="en-GB" sz="3200" dirty="0" smtClean="0">
                <a:solidFill>
                  <a:srgbClr val="000000"/>
                </a:solidFill>
                <a:latin typeface="Calibri" panose="020F0502020204030204" pitchFamily="34" charset="0"/>
              </a:rPr>
              <a:t>Data Management</a:t>
            </a:r>
            <a:endParaRPr lang="en-GB" dirty="0"/>
          </a:p>
        </p:txBody>
      </p:sp>
      <p:sp>
        <p:nvSpPr>
          <p:cNvPr id="12" name="Rounded Rectangle 11"/>
          <p:cNvSpPr/>
          <p:nvPr/>
        </p:nvSpPr>
        <p:spPr>
          <a:xfrm>
            <a:off x="9234070" y="2289139"/>
            <a:ext cx="2281857" cy="646986"/>
          </a:xfrm>
          <a:prstGeom prst="roundRect">
            <a:avLst/>
          </a:prstGeom>
          <a:solidFill>
            <a:schemeClr val="accent1">
              <a:lumMod val="20000"/>
              <a:lumOff val="80000"/>
            </a:schemeClr>
          </a:solidFill>
        </p:spPr>
        <p:txBody>
          <a:bodyPr wrap="square">
            <a:spAutoFit/>
          </a:bodyPr>
          <a:lstStyle/>
          <a:p>
            <a:pPr algn="ctr"/>
            <a:r>
              <a:rPr lang="en-GB" sz="3200" dirty="0" smtClean="0">
                <a:solidFill>
                  <a:srgbClr val="000000"/>
                </a:solidFill>
                <a:latin typeface="Calibri" panose="020F0502020204030204" pitchFamily="34" charset="0"/>
              </a:rPr>
              <a:t>Access</a:t>
            </a:r>
            <a:endParaRPr lang="en-GB" dirty="0"/>
          </a:p>
        </p:txBody>
      </p:sp>
      <p:sp>
        <p:nvSpPr>
          <p:cNvPr id="13" name="Rounded Rectangle 12"/>
          <p:cNvSpPr/>
          <p:nvPr/>
        </p:nvSpPr>
        <p:spPr>
          <a:xfrm>
            <a:off x="438526" y="2818888"/>
            <a:ext cx="1804351" cy="646986"/>
          </a:xfrm>
          <a:prstGeom prst="roundRect">
            <a:avLst/>
          </a:prstGeom>
          <a:solidFill>
            <a:schemeClr val="accent1">
              <a:lumMod val="20000"/>
              <a:lumOff val="80000"/>
            </a:schemeClr>
          </a:solidFill>
        </p:spPr>
        <p:txBody>
          <a:bodyPr wrap="square">
            <a:spAutoFit/>
          </a:bodyPr>
          <a:lstStyle/>
          <a:p>
            <a:pPr algn="ctr"/>
            <a:r>
              <a:rPr lang="en-GB" sz="3200" dirty="0" smtClean="0">
                <a:solidFill>
                  <a:srgbClr val="000000"/>
                </a:solidFill>
                <a:latin typeface="Calibri" panose="020F0502020204030204" pitchFamily="34" charset="0"/>
              </a:rPr>
              <a:t>Ingest</a:t>
            </a:r>
            <a:endParaRPr lang="en-GB" dirty="0"/>
          </a:p>
        </p:txBody>
      </p:sp>
      <p:sp>
        <p:nvSpPr>
          <p:cNvPr id="14" name="Rounded Rectangle 13"/>
          <p:cNvSpPr/>
          <p:nvPr/>
        </p:nvSpPr>
        <p:spPr>
          <a:xfrm>
            <a:off x="2926299" y="4285447"/>
            <a:ext cx="5384350" cy="646986"/>
          </a:xfrm>
          <a:prstGeom prst="roundRect">
            <a:avLst/>
          </a:prstGeom>
          <a:solidFill>
            <a:schemeClr val="accent1">
              <a:lumMod val="20000"/>
              <a:lumOff val="80000"/>
            </a:schemeClr>
          </a:solidFill>
        </p:spPr>
        <p:txBody>
          <a:bodyPr wrap="square">
            <a:spAutoFit/>
          </a:bodyPr>
          <a:lstStyle/>
          <a:p>
            <a:pPr algn="ctr"/>
            <a:r>
              <a:rPr lang="en-GB" sz="3200" dirty="0" smtClean="0">
                <a:solidFill>
                  <a:srgbClr val="000000"/>
                </a:solidFill>
                <a:latin typeface="Calibri" panose="020F0502020204030204" pitchFamily="34" charset="0"/>
              </a:rPr>
              <a:t>Archival Storage</a:t>
            </a:r>
            <a:endParaRPr lang="en-GB" dirty="0"/>
          </a:p>
        </p:txBody>
      </p:sp>
      <p:sp>
        <p:nvSpPr>
          <p:cNvPr id="16" name="Rounded Rectangle 15"/>
          <p:cNvSpPr/>
          <p:nvPr/>
        </p:nvSpPr>
        <p:spPr>
          <a:xfrm>
            <a:off x="2114286" y="828868"/>
            <a:ext cx="7315464" cy="646986"/>
          </a:xfrm>
          <a:prstGeom prst="roundRect">
            <a:avLst/>
          </a:prstGeom>
          <a:solidFill>
            <a:schemeClr val="accent1">
              <a:lumMod val="20000"/>
              <a:lumOff val="80000"/>
            </a:schemeClr>
          </a:solidFill>
        </p:spPr>
        <p:txBody>
          <a:bodyPr wrap="square">
            <a:spAutoFit/>
          </a:bodyPr>
          <a:lstStyle/>
          <a:p>
            <a:pPr algn="ctr"/>
            <a:r>
              <a:rPr lang="en-GB" sz="3200" dirty="0">
                <a:solidFill>
                  <a:srgbClr val="000000"/>
                </a:solidFill>
                <a:latin typeface="Calibri" panose="020F0502020204030204" pitchFamily="34" charset="0"/>
              </a:rPr>
              <a:t>Preservation </a:t>
            </a:r>
            <a:r>
              <a:rPr lang="en-GB" sz="3200" dirty="0" smtClean="0">
                <a:solidFill>
                  <a:srgbClr val="000000"/>
                </a:solidFill>
                <a:latin typeface="Calibri" panose="020F0502020204030204" pitchFamily="34" charset="0"/>
              </a:rPr>
              <a:t>Planning</a:t>
            </a:r>
            <a:endParaRPr lang="en-GB" dirty="0" smtClean="0"/>
          </a:p>
        </p:txBody>
      </p:sp>
      <p:sp>
        <p:nvSpPr>
          <p:cNvPr id="17" name="Rectangle 16"/>
          <p:cNvSpPr/>
          <p:nvPr/>
        </p:nvSpPr>
        <p:spPr>
          <a:xfrm>
            <a:off x="2879719" y="4941627"/>
            <a:ext cx="1815273"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Bit Preservation</a:t>
            </a:r>
            <a:endParaRPr lang="en-GB" sz="1100" dirty="0"/>
          </a:p>
        </p:txBody>
      </p:sp>
      <p:sp>
        <p:nvSpPr>
          <p:cNvPr id="18" name="Rectangle 17"/>
          <p:cNvSpPr/>
          <p:nvPr/>
        </p:nvSpPr>
        <p:spPr>
          <a:xfrm>
            <a:off x="4569861" y="4948404"/>
            <a:ext cx="1648724"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Integrity</a:t>
            </a:r>
            <a:endParaRPr lang="en-GB" sz="1100" dirty="0"/>
          </a:p>
        </p:txBody>
      </p:sp>
      <p:sp>
        <p:nvSpPr>
          <p:cNvPr id="19" name="Rectangle 18"/>
          <p:cNvSpPr/>
          <p:nvPr/>
        </p:nvSpPr>
        <p:spPr>
          <a:xfrm>
            <a:off x="5637625" y="5358968"/>
            <a:ext cx="2368332" cy="369332"/>
          </a:xfrm>
          <a:prstGeom prst="rect">
            <a:avLst/>
          </a:prstGeom>
          <a:noFill/>
        </p:spPr>
        <p:txBody>
          <a:bodyPr wrap="square">
            <a:spAutoFit/>
          </a:bodyPr>
          <a:lstStyle/>
          <a:p>
            <a:r>
              <a:rPr lang="en-GB" dirty="0" smtClean="0">
                <a:solidFill>
                  <a:srgbClr val="000000"/>
                </a:solidFill>
                <a:latin typeface="Calibri" panose="020F0502020204030204" pitchFamily="34" charset="0"/>
              </a:rPr>
              <a:t>Operating Environment</a:t>
            </a:r>
            <a:endParaRPr lang="en-GB" sz="1100" dirty="0"/>
          </a:p>
        </p:txBody>
      </p:sp>
      <p:sp>
        <p:nvSpPr>
          <p:cNvPr id="20" name="Rectangle 19"/>
          <p:cNvSpPr/>
          <p:nvPr/>
        </p:nvSpPr>
        <p:spPr>
          <a:xfrm>
            <a:off x="3998922" y="5715447"/>
            <a:ext cx="3131857"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Replication and Refreshment</a:t>
            </a:r>
            <a:endParaRPr lang="en-GB" sz="1100" dirty="0"/>
          </a:p>
        </p:txBody>
      </p:sp>
      <p:sp>
        <p:nvSpPr>
          <p:cNvPr id="21" name="Rectangle 20"/>
          <p:cNvSpPr/>
          <p:nvPr/>
        </p:nvSpPr>
        <p:spPr>
          <a:xfrm>
            <a:off x="3470218" y="5333309"/>
            <a:ext cx="1813950"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Storage Life</a:t>
            </a:r>
            <a:endParaRPr lang="en-GB" sz="1100" dirty="0"/>
          </a:p>
        </p:txBody>
      </p:sp>
      <p:sp>
        <p:nvSpPr>
          <p:cNvPr id="22" name="Rectangle 21"/>
          <p:cNvSpPr/>
          <p:nvPr/>
        </p:nvSpPr>
        <p:spPr>
          <a:xfrm>
            <a:off x="6218585" y="4941627"/>
            <a:ext cx="1813950"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Storage Medium</a:t>
            </a:r>
            <a:endParaRPr lang="en-GB" sz="1100" dirty="0"/>
          </a:p>
        </p:txBody>
      </p:sp>
      <p:sp>
        <p:nvSpPr>
          <p:cNvPr id="23" name="Rectangle 22"/>
          <p:cNvSpPr/>
          <p:nvPr/>
        </p:nvSpPr>
        <p:spPr>
          <a:xfrm>
            <a:off x="428927" y="3454196"/>
            <a:ext cx="1813950"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Checksum</a:t>
            </a:r>
            <a:endParaRPr lang="en-GB" sz="1100" dirty="0"/>
          </a:p>
        </p:txBody>
      </p:sp>
      <p:sp>
        <p:nvSpPr>
          <p:cNvPr id="24" name="Rectangle 23"/>
          <p:cNvSpPr/>
          <p:nvPr/>
        </p:nvSpPr>
        <p:spPr>
          <a:xfrm>
            <a:off x="9234070" y="2931066"/>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Intellectual Control</a:t>
            </a:r>
            <a:endParaRPr lang="en-GB" sz="1100" dirty="0"/>
          </a:p>
        </p:txBody>
      </p:sp>
      <p:sp>
        <p:nvSpPr>
          <p:cNvPr id="25" name="Rectangle 24"/>
          <p:cNvSpPr/>
          <p:nvPr/>
        </p:nvSpPr>
        <p:spPr>
          <a:xfrm>
            <a:off x="9200013" y="3704886"/>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Renderability</a:t>
            </a:r>
            <a:endParaRPr lang="en-GB" sz="1100" dirty="0"/>
          </a:p>
        </p:txBody>
      </p:sp>
      <p:sp>
        <p:nvSpPr>
          <p:cNvPr id="26" name="Rectangle 25"/>
          <p:cNvSpPr/>
          <p:nvPr/>
        </p:nvSpPr>
        <p:spPr>
          <a:xfrm>
            <a:off x="9231733" y="4091796"/>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Conditions of Use</a:t>
            </a:r>
            <a:endParaRPr lang="en-GB" sz="1100" dirty="0"/>
          </a:p>
        </p:txBody>
      </p:sp>
      <p:sp>
        <p:nvSpPr>
          <p:cNvPr id="27" name="Rectangle 26"/>
          <p:cNvSpPr/>
          <p:nvPr/>
        </p:nvSpPr>
        <p:spPr>
          <a:xfrm>
            <a:off x="9226072" y="3317976"/>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Identity</a:t>
            </a:r>
            <a:endParaRPr lang="en-GB" sz="1100" dirty="0"/>
          </a:p>
        </p:txBody>
      </p:sp>
      <p:sp>
        <p:nvSpPr>
          <p:cNvPr id="32" name="Rectangle 31"/>
          <p:cNvSpPr/>
          <p:nvPr/>
        </p:nvSpPr>
        <p:spPr>
          <a:xfrm>
            <a:off x="6036791" y="3169869"/>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Digital Object</a:t>
            </a:r>
            <a:endParaRPr lang="en-GB" sz="1100" dirty="0"/>
          </a:p>
        </p:txBody>
      </p:sp>
      <p:sp>
        <p:nvSpPr>
          <p:cNvPr id="33" name="Rectangle 32"/>
          <p:cNvSpPr/>
          <p:nvPr/>
        </p:nvSpPr>
        <p:spPr>
          <a:xfrm>
            <a:off x="3042024" y="3187447"/>
            <a:ext cx="2670339"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Information Management</a:t>
            </a:r>
            <a:endParaRPr lang="en-GB" sz="1100" dirty="0"/>
          </a:p>
        </p:txBody>
      </p:sp>
      <p:sp>
        <p:nvSpPr>
          <p:cNvPr id="34" name="Rectangle 33"/>
          <p:cNvSpPr/>
          <p:nvPr/>
        </p:nvSpPr>
        <p:spPr>
          <a:xfrm>
            <a:off x="3073745" y="3574357"/>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Content Metadata</a:t>
            </a:r>
            <a:endParaRPr lang="en-GB" sz="1100" dirty="0"/>
          </a:p>
        </p:txBody>
      </p:sp>
      <p:sp>
        <p:nvSpPr>
          <p:cNvPr id="35" name="Rectangle 34"/>
          <p:cNvSpPr/>
          <p:nvPr/>
        </p:nvSpPr>
        <p:spPr>
          <a:xfrm>
            <a:off x="6028793" y="3556779"/>
            <a:ext cx="2281856"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Technical Metadata</a:t>
            </a:r>
            <a:endParaRPr lang="en-GB" sz="1100" dirty="0"/>
          </a:p>
        </p:txBody>
      </p:sp>
      <p:sp>
        <p:nvSpPr>
          <p:cNvPr id="36" name="Rectangle 35"/>
          <p:cNvSpPr/>
          <p:nvPr/>
        </p:nvSpPr>
        <p:spPr>
          <a:xfrm>
            <a:off x="4634369" y="1478050"/>
            <a:ext cx="2266494"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System Security</a:t>
            </a:r>
            <a:endParaRPr lang="en-GB" sz="1100" dirty="0"/>
          </a:p>
        </p:txBody>
      </p:sp>
      <p:sp>
        <p:nvSpPr>
          <p:cNvPr id="37" name="Rectangle 36"/>
          <p:cNvSpPr/>
          <p:nvPr/>
        </p:nvSpPr>
        <p:spPr>
          <a:xfrm>
            <a:off x="2114286" y="1482226"/>
            <a:ext cx="2520083"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Technical Skills</a:t>
            </a:r>
            <a:endParaRPr lang="en-GB" sz="1100" dirty="0"/>
          </a:p>
        </p:txBody>
      </p:sp>
      <p:sp>
        <p:nvSpPr>
          <p:cNvPr id="38" name="Rectangle 37"/>
          <p:cNvSpPr/>
          <p:nvPr/>
        </p:nvSpPr>
        <p:spPr>
          <a:xfrm>
            <a:off x="7157112" y="1478050"/>
            <a:ext cx="2272638"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Tools to Render</a:t>
            </a:r>
            <a:endParaRPr lang="en-GB" sz="1100" dirty="0"/>
          </a:p>
        </p:txBody>
      </p:sp>
      <p:sp>
        <p:nvSpPr>
          <p:cNvPr id="39" name="Rectangle 38"/>
          <p:cNvSpPr/>
          <p:nvPr/>
        </p:nvSpPr>
        <p:spPr>
          <a:xfrm>
            <a:off x="4634369" y="1921239"/>
            <a:ext cx="2266494"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File Format</a:t>
            </a:r>
            <a:endParaRPr lang="en-GB" sz="1100" dirty="0"/>
          </a:p>
        </p:txBody>
      </p:sp>
      <p:sp>
        <p:nvSpPr>
          <p:cNvPr id="44" name="Rectangle 43"/>
          <p:cNvSpPr/>
          <p:nvPr/>
        </p:nvSpPr>
        <p:spPr>
          <a:xfrm>
            <a:off x="2114286" y="1883504"/>
            <a:ext cx="2520083"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Obsolescence</a:t>
            </a:r>
            <a:endParaRPr lang="en-GB" sz="1100" dirty="0"/>
          </a:p>
        </p:txBody>
      </p:sp>
      <p:sp>
        <p:nvSpPr>
          <p:cNvPr id="45" name="Rectangle 44"/>
          <p:cNvSpPr/>
          <p:nvPr/>
        </p:nvSpPr>
        <p:spPr>
          <a:xfrm>
            <a:off x="6900863" y="1873883"/>
            <a:ext cx="2528885" cy="369332"/>
          </a:xfrm>
          <a:prstGeom prst="rect">
            <a:avLst/>
          </a:prstGeom>
          <a:noFill/>
        </p:spPr>
        <p:txBody>
          <a:bodyPr wrap="square">
            <a:spAutoFit/>
          </a:bodyPr>
          <a:lstStyle/>
          <a:p>
            <a:pPr algn="ctr"/>
            <a:r>
              <a:rPr lang="en-GB" dirty="0" smtClean="0">
                <a:solidFill>
                  <a:srgbClr val="000000"/>
                </a:solidFill>
                <a:latin typeface="Calibri" panose="020F0502020204030204" pitchFamily="34" charset="0"/>
              </a:rPr>
              <a:t>Physical Disaster</a:t>
            </a:r>
            <a:endParaRPr lang="en-GB" sz="1100" dirty="0"/>
          </a:p>
        </p:txBody>
      </p:sp>
    </p:spTree>
    <p:extLst>
      <p:ext uri="{BB962C8B-B14F-4D97-AF65-F5344CB8AC3E}">
        <p14:creationId xmlns:p14="http://schemas.microsoft.com/office/powerpoint/2010/main" val="2798672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a:t>Live Demo</a:t>
            </a:r>
          </a:p>
          <a:p>
            <a:endParaRPr lang="en-GB" dirty="0"/>
          </a:p>
        </p:txBody>
      </p:sp>
      <p:sp>
        <p:nvSpPr>
          <p:cNvPr id="3" name="Text Placeholder 2"/>
          <p:cNvSpPr>
            <a:spLocks noGrp="1"/>
          </p:cNvSpPr>
          <p:nvPr>
            <p:ph type="body" sz="quarter" idx="14"/>
          </p:nvPr>
        </p:nvSpPr>
        <p:spPr/>
        <p:txBody>
          <a:bodyPr/>
          <a:lstStyle/>
          <a:p>
            <a:r>
              <a:rPr lang="en-GB" sz="1600" dirty="0">
                <a:hlinkClick r:id="rId3"/>
              </a:rPr>
              <a:t>https://nationalarchives.shinyapps.io/DiAGRAM-dev</a:t>
            </a:r>
            <a:r>
              <a:rPr lang="en-GB" sz="1600" dirty="0" smtClean="0">
                <a:hlinkClick r:id="rId3"/>
              </a:rPr>
              <a:t>/</a:t>
            </a:r>
            <a:r>
              <a:rPr lang="en-GB" sz="1600" dirty="0" smtClean="0"/>
              <a:t> </a:t>
            </a:r>
            <a:endParaRPr lang="en-GB" sz="1600" dirty="0"/>
          </a:p>
        </p:txBody>
      </p:sp>
      <p:pic>
        <p:nvPicPr>
          <p:cNvPr id="9" name="Picture Placeholder 8"/>
          <p:cNvPicPr>
            <a:picLocks noGrp="1" noChangeAspect="1"/>
          </p:cNvPicPr>
          <p:nvPr>
            <p:ph type="pic" sz="quarter" idx="17"/>
          </p:nvPr>
        </p:nvPicPr>
        <p:blipFill rotWithShape="1">
          <a:blip r:embed="rId4"/>
          <a:srcRect l="-748" t="1" r="13304" b="-9771"/>
          <a:stretch/>
        </p:blipFill>
        <p:spPr>
          <a:xfrm>
            <a:off x="296883" y="2978615"/>
            <a:ext cx="1389413" cy="667110"/>
          </a:xfrm>
          <a:prstGeom prst="rect">
            <a:avLst/>
          </a:prstGeom>
        </p:spPr>
      </p:pic>
      <p:pic>
        <p:nvPicPr>
          <p:cNvPr id="8" name="Picture Placeholder 7"/>
          <p:cNvPicPr>
            <a:picLocks noGrp="1" noChangeAspect="1"/>
          </p:cNvPicPr>
          <p:nvPr>
            <p:ph type="pic" sz="quarter" idx="18"/>
          </p:nvPr>
        </p:nvPicPr>
        <p:blipFill rotWithShape="1">
          <a:blip r:embed="rId5"/>
          <a:srcRect l="-532" r="-2531"/>
          <a:stretch/>
        </p:blipFill>
        <p:spPr>
          <a:xfrm>
            <a:off x="320634" y="1948229"/>
            <a:ext cx="1365661" cy="878284"/>
          </a:xfrm>
          <a:prstGeom prst="rect">
            <a:avLst/>
          </a:prstGeom>
        </p:spPr>
      </p:pic>
    </p:spTree>
    <p:extLst>
      <p:ext uri="{BB962C8B-B14F-4D97-AF65-F5344CB8AC3E}">
        <p14:creationId xmlns:p14="http://schemas.microsoft.com/office/powerpoint/2010/main" val="4242974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1"/>
          </p:nvPr>
        </p:nvPicPr>
        <p:blipFill>
          <a:blip r:embed="rId3"/>
          <a:srcRect t="4887" b="4887"/>
          <a:stretch>
            <a:fillRect/>
          </a:stretch>
        </p:blipFill>
        <p:spPr>
          <a:prstGeom prst="rect">
            <a:avLst/>
          </a:prstGeom>
        </p:spPr>
      </p:pic>
      <p:sp>
        <p:nvSpPr>
          <p:cNvPr id="3" name="Text Placeholder 2"/>
          <p:cNvSpPr>
            <a:spLocks noGrp="1"/>
          </p:cNvSpPr>
          <p:nvPr>
            <p:ph type="body" sz="quarter" idx="15"/>
          </p:nvPr>
        </p:nvSpPr>
        <p:spPr/>
        <p:txBody>
          <a:bodyPr/>
          <a:lstStyle/>
          <a:p>
            <a:r>
              <a:rPr lang="en-GB" dirty="0" smtClean="0"/>
              <a:t>DiAGRAM home page</a:t>
            </a:r>
            <a:endParaRPr lang="en-GB" dirty="0"/>
          </a:p>
        </p:txBody>
      </p:sp>
    </p:spTree>
    <p:extLst>
      <p:ext uri="{BB962C8B-B14F-4D97-AF65-F5344CB8AC3E}">
        <p14:creationId xmlns:p14="http://schemas.microsoft.com/office/powerpoint/2010/main" val="3018465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1"/>
          </p:nvPr>
        </p:nvPicPr>
        <p:blipFill>
          <a:blip r:embed="rId3"/>
          <a:srcRect t="4953" b="4953"/>
          <a:stretch>
            <a:fillRect/>
          </a:stretch>
        </p:blipFill>
        <p:spPr>
          <a:prstGeom prst="rect">
            <a:avLst/>
          </a:prstGeom>
        </p:spPr>
      </p:pic>
      <p:sp>
        <p:nvSpPr>
          <p:cNvPr id="3" name="Text Placeholder 2"/>
          <p:cNvSpPr>
            <a:spLocks noGrp="1"/>
          </p:cNvSpPr>
          <p:nvPr>
            <p:ph type="body" sz="quarter" idx="15"/>
          </p:nvPr>
        </p:nvSpPr>
        <p:spPr/>
        <p:txBody>
          <a:bodyPr/>
          <a:lstStyle/>
          <a:p>
            <a:r>
              <a:rPr lang="en-GB" dirty="0" smtClean="0"/>
              <a:t>Definitions page, showing details of the Bit_Preservation node</a:t>
            </a:r>
            <a:endParaRPr lang="en-GB" dirty="0"/>
          </a:p>
        </p:txBody>
      </p:sp>
    </p:spTree>
    <p:extLst>
      <p:ext uri="{BB962C8B-B14F-4D97-AF65-F5344CB8AC3E}">
        <p14:creationId xmlns:p14="http://schemas.microsoft.com/office/powerpoint/2010/main" val="2819884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nt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NA font">
      <a:majorFont>
        <a:latin typeface="Roboto Mono"/>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ster2.potx" id="{7AE01037-490B-45C8-B386-36755DCCAD65}" vid="{794B7051-9D9F-4085-B5E2-98960D51655C}"/>
    </a:ext>
  </a:extLst>
</a:theme>
</file>

<file path=ppt/theme/theme2.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ster2.potx" id="{7AE01037-490B-45C8-B386-36755DCCAD65}" vid="{78019836-B27F-4245-B8D3-2721C5AF9292}"/>
    </a:ext>
  </a:extLst>
</a:theme>
</file>

<file path=ppt/theme/theme3.xml><?xml version="1.0" encoding="utf-8"?>
<a:theme xmlns:a="http://schemas.openxmlformats.org/drawingml/2006/main" name="Section title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ster2.potx" id="{7AE01037-490B-45C8-B386-36755DCCAD65}" vid="{42592D94-8EDD-4891-ACDA-C2B472F1AB3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7063776f-8020-42c0-9e03-83cd8894d9f9">AEZDNQYP44EC-1543758199-618</_dlc_DocId>
    <_dlc_DocIdUrl xmlns="7063776f-8020-42c0-9e03-83cd8894d9f9">
      <Url>https://nationalarchivesuk.sharepoint.com/sites/DA_Proj/_layouts/15/DocIdRedir.aspx?ID=AEZDNQYP44EC-1543758199-618</Url>
      <Description>AEZDNQYP44EC-1543758199-618</Description>
    </_dlc_DocIdUrl>
    <SharedWithUsers xmlns="7063776f-8020-42c0-9e03-83cd8894d9f9">
      <UserInfo>
        <DisplayName>Underdown, David</DisplayName>
        <AccountId>524</AccountId>
        <AccountType/>
      </UserInfo>
    </SharedWithUsers>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CAEDB2E850FD5F47BE72C4B999753C77" ma:contentTypeVersion="102" ma:contentTypeDescription="Create a new document." ma:contentTypeScope="" ma:versionID="251c5e0423f1284f6c349fde5e859182">
  <xsd:schema xmlns:xsd="http://www.w3.org/2001/XMLSchema" xmlns:xs="http://www.w3.org/2001/XMLSchema" xmlns:p="http://schemas.microsoft.com/office/2006/metadata/properties" xmlns:ns2="7063776f-8020-42c0-9e03-83cd8894d9f9" xmlns:ns3="10456068-2e56-449c-8ef1-e985e0f3e873" targetNamespace="http://schemas.microsoft.com/office/2006/metadata/properties" ma:root="true" ma:fieldsID="e2bdc5fb837e3c93b4ac3a9cb106443d" ns2:_="" ns3:_="">
    <xsd:import namespace="7063776f-8020-42c0-9e03-83cd8894d9f9"/>
    <xsd:import namespace="10456068-2e56-449c-8ef1-e985e0f3e873"/>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63776f-8020-42c0-9e03-83cd8894d9f9"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0456068-2e56-449c-8ef1-e985e0f3e873"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0BDD15-3B6E-4C84-BE62-338F3D69D45D}">
  <ds:schemaRefs>
    <ds:schemaRef ds:uri="http://schemas.microsoft.com/sharepoint/events"/>
  </ds:schemaRefs>
</ds:datastoreItem>
</file>

<file path=customXml/itemProps2.xml><?xml version="1.0" encoding="utf-8"?>
<ds:datastoreItem xmlns:ds="http://schemas.openxmlformats.org/officeDocument/2006/customXml" ds:itemID="{76E286DD-0A86-42CF-98E6-62B4FCACFAF8}">
  <ds:schemaRefs>
    <ds:schemaRef ds:uri="http://schemas.microsoft.com/sharepoint/v3/contenttype/forms"/>
  </ds:schemaRefs>
</ds:datastoreItem>
</file>

<file path=customXml/itemProps3.xml><?xml version="1.0" encoding="utf-8"?>
<ds:datastoreItem xmlns:ds="http://schemas.openxmlformats.org/officeDocument/2006/customXml" ds:itemID="{0E46AE6F-F0CC-4FE6-A037-165505969E24}">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7063776f-8020-42c0-9e03-83cd8894d9f9"/>
    <ds:schemaRef ds:uri="10456068-2e56-449c-8ef1-e985e0f3e873"/>
    <ds:schemaRef ds:uri="http://purl.org/dc/terms/"/>
    <ds:schemaRef ds:uri="http://www.w3.org/XML/1998/namespace"/>
    <ds:schemaRef ds:uri="http://purl.org/dc/dcmitype/"/>
  </ds:schemaRefs>
</ds:datastoreItem>
</file>

<file path=customXml/itemProps4.xml><?xml version="1.0" encoding="utf-8"?>
<ds:datastoreItem xmlns:ds="http://schemas.openxmlformats.org/officeDocument/2006/customXml" ds:itemID="{FB5F018B-CB4C-44A4-8A55-5208E04798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63776f-8020-42c0-9e03-83cd8894d9f9"/>
    <ds:schemaRef ds:uri="10456068-2e56-449c-8ef1-e985e0f3e8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Plain template</Template>
  <TotalTime>725</TotalTime>
  <Words>2137</Words>
  <Application>Microsoft Office PowerPoint</Application>
  <PresentationFormat>Widescreen</PresentationFormat>
  <Paragraphs>221</Paragraphs>
  <Slides>32</Slides>
  <Notes>15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32</vt:i4>
      </vt:variant>
    </vt:vector>
  </HeadingPairs>
  <TitlesOfParts>
    <vt:vector size="40" baseType="lpstr">
      <vt:lpstr>Arial</vt:lpstr>
      <vt:lpstr>Calibri</vt:lpstr>
      <vt:lpstr>Open Sans</vt:lpstr>
      <vt:lpstr>Roboto Mono</vt:lpstr>
      <vt:lpstr>Wingdings</vt:lpstr>
      <vt:lpstr>Content slides</vt:lpstr>
      <vt:lpstr>Title slide</vt:lpstr>
      <vt:lpstr>Section title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Merwood, Hannah</cp:lastModifiedBy>
  <cp:revision>50</cp:revision>
  <dcterms:created xsi:type="dcterms:W3CDTF">2020-06-12T12:45:16Z</dcterms:created>
  <dcterms:modified xsi:type="dcterms:W3CDTF">2020-06-16T07:58:47Z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0x010100CAEDB2E850FD5F47BE72C4B999753C77</vt:lpwstr>
  </property>
  <property fmtid="{D5CDD505-2E9C-101B-9397-08002B2CF9AE}" pid="3" name="_dlc_DocIdItemGuid">
    <vt:lpwstr>421c508f-1f9d-471f-9600-21f7ce8ad8fc</vt:lpwstr>
  </property>
</Properties>
</file>