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5"/>
    <p:sldMasterId id="2147483673" r:id="rId6"/>
    <p:sldMasterId id="2147483676" r:id="rId7"/>
  </p:sldMasterIdLst>
  <p:notesMasterIdLst>
    <p:notesMasterId r:id="rId15"/>
  </p:notesMasterIdLst>
  <p:handoutMasterIdLst>
    <p:handoutMasterId r:id="rId16"/>
  </p:handoutMasterIdLst>
  <p:sldIdLst>
    <p:sldId id="265" r:id="rId8"/>
    <p:sldId id="274" r:id="rId9"/>
    <p:sldId id="287" r:id="rId10"/>
    <p:sldId id="277" r:id="rId11"/>
    <p:sldId id="288" r:id="rId12"/>
    <p:sldId id="289" r:id="rId13"/>
    <p:sldId id="290" r:id="rId14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Roboto Mono" pitchFamily="2" charset="0"/>
      <p:regular r:id="rId21"/>
      <p:bold r:id="rId22"/>
      <p:italic r:id="rId23"/>
      <p:boldItalic r:id="rId24"/>
    </p:embeddedFont>
    <p:embeddedFont>
      <p:font typeface="Open Sans" panose="020B0606030504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4D3"/>
    <a:srgbClr val="DDE5D5"/>
    <a:srgbClr val="FBE2BC"/>
    <a:srgbClr val="F6F8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A6D34C-19A3-BB6D-9013-1A53170DE1ED}" v="137" dt="2020-05-28T09:09:23.6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73676" autoAdjust="0"/>
  </p:normalViewPr>
  <p:slideViewPr>
    <p:cSldViewPr snapToGrid="0">
      <p:cViewPr varScale="1">
        <p:scale>
          <a:sx n="85" d="100"/>
          <a:sy n="85" d="100"/>
        </p:scale>
        <p:origin x="15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40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3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en, Alex" userId="S::alex.green@nationalarchives.gov.uk::5d54173b-23dd-49d2-8c6a-f3f44b863ecf" providerId="AD" clId="Web-{28A6D34C-19A3-BB6D-9013-1A53170DE1ED}"/>
    <pc:docChg chg="addSld modSld">
      <pc:chgData name="Green, Alex" userId="S::alex.green@nationalarchives.gov.uk::5d54173b-23dd-49d2-8c6a-f3f44b863ecf" providerId="AD" clId="Web-{28A6D34C-19A3-BB6D-9013-1A53170DE1ED}" dt="2020-05-28T09:09:23.672" v="132" actId="1076"/>
      <pc:docMkLst>
        <pc:docMk/>
      </pc:docMkLst>
      <pc:sldChg chg="addSp delSp modSp addAnim delAnim">
        <pc:chgData name="Green, Alex" userId="S::alex.green@nationalarchives.gov.uk::5d54173b-23dd-49d2-8c6a-f3f44b863ecf" providerId="AD" clId="Web-{28A6D34C-19A3-BB6D-9013-1A53170DE1ED}" dt="2020-05-28T09:09:23.672" v="132" actId="1076"/>
        <pc:sldMkLst>
          <pc:docMk/>
          <pc:sldMk cId="2613469637" sldId="274"/>
        </pc:sldMkLst>
        <pc:spChg chg="mod">
          <ac:chgData name="Green, Alex" userId="S::alex.green@nationalarchives.gov.uk::5d54173b-23dd-49d2-8c6a-f3f44b863ecf" providerId="AD" clId="Web-{28A6D34C-19A3-BB6D-9013-1A53170DE1ED}" dt="2020-05-28T06:42:30.496" v="20" actId="20577"/>
          <ac:spMkLst>
            <pc:docMk/>
            <pc:sldMk cId="2613469637" sldId="274"/>
            <ac:spMk id="2" creationId="{00000000-0000-0000-0000-000000000000}"/>
          </ac:spMkLst>
        </pc:spChg>
        <pc:spChg chg="mod">
          <ac:chgData name="Green, Alex" userId="S::alex.green@nationalarchives.gov.uk::5d54173b-23dd-49d2-8c6a-f3f44b863ecf" providerId="AD" clId="Web-{28A6D34C-19A3-BB6D-9013-1A53170DE1ED}" dt="2020-05-28T09:06:21.533" v="110" actId="14100"/>
          <ac:spMkLst>
            <pc:docMk/>
            <pc:sldMk cId="2613469637" sldId="274"/>
            <ac:spMk id="3" creationId="{00000000-0000-0000-0000-000000000000}"/>
          </ac:spMkLst>
        </pc:spChg>
        <pc:spChg chg="add del mod">
          <ac:chgData name="Green, Alex" userId="S::alex.green@nationalarchives.gov.uk::5d54173b-23dd-49d2-8c6a-f3f44b863ecf" providerId="AD" clId="Web-{28A6D34C-19A3-BB6D-9013-1A53170DE1ED}" dt="2020-05-28T09:08:56.766" v="125"/>
          <ac:spMkLst>
            <pc:docMk/>
            <pc:sldMk cId="2613469637" sldId="274"/>
            <ac:spMk id="4" creationId="{5824CD49-3156-4BA1-B24F-9C4CE5BF0310}"/>
          </ac:spMkLst>
        </pc:spChg>
        <pc:spChg chg="add mod">
          <ac:chgData name="Green, Alex" userId="S::alex.green@nationalarchives.gov.uk::5d54173b-23dd-49d2-8c6a-f3f44b863ecf" providerId="AD" clId="Web-{28A6D34C-19A3-BB6D-9013-1A53170DE1ED}" dt="2020-05-28T09:09:23.672" v="132" actId="1076"/>
          <ac:spMkLst>
            <pc:docMk/>
            <pc:sldMk cId="2613469637" sldId="274"/>
            <ac:spMk id="9" creationId="{73E63D6D-76E3-441C-A06D-3E96327ABF5C}"/>
          </ac:spMkLst>
        </pc:spChg>
        <pc:picChg chg="add del mod">
          <ac:chgData name="Green, Alex" userId="S::alex.green@nationalarchives.gov.uk::5d54173b-23dd-49d2-8c6a-f3f44b863ecf" providerId="AD" clId="Web-{28A6D34C-19A3-BB6D-9013-1A53170DE1ED}" dt="2020-05-28T09:07:42.626" v="114"/>
          <ac:picMkLst>
            <pc:docMk/>
            <pc:sldMk cId="2613469637" sldId="274"/>
            <ac:picMk id="6" creationId="{47600563-EBE5-4FDF-BEA4-655096566BF5}"/>
          </ac:picMkLst>
        </pc:picChg>
        <pc:picChg chg="add del mod">
          <ac:chgData name="Green, Alex" userId="S::alex.green@nationalarchives.gov.uk::5d54173b-23dd-49d2-8c6a-f3f44b863ecf" providerId="AD" clId="Web-{28A6D34C-19A3-BB6D-9013-1A53170DE1ED}" dt="2020-05-28T09:08:27.501" v="117"/>
          <ac:picMkLst>
            <pc:docMk/>
            <pc:sldMk cId="2613469637" sldId="274"/>
            <ac:picMk id="7" creationId="{D6E47B49-069D-4168-B55A-EA97A28D2251}"/>
          </ac:picMkLst>
        </pc:picChg>
        <pc:picChg chg="add mod">
          <ac:chgData name="Green, Alex" userId="S::alex.green@nationalarchives.gov.uk::5d54173b-23dd-49d2-8c6a-f3f44b863ecf" providerId="AD" clId="Web-{28A6D34C-19A3-BB6D-9013-1A53170DE1ED}" dt="2020-05-28T09:08:50.625" v="120" actId="1076"/>
          <ac:picMkLst>
            <pc:docMk/>
            <pc:sldMk cId="2613469637" sldId="274"/>
            <ac:picMk id="8" creationId="{064724E0-1818-42AE-AB14-5D10AB718871}"/>
          </ac:picMkLst>
        </pc:picChg>
      </pc:sldChg>
      <pc:sldChg chg="add replId">
        <pc:chgData name="Green, Alex" userId="S::alex.green@nationalarchives.gov.uk::5d54173b-23dd-49d2-8c6a-f3f44b863ecf" providerId="AD" clId="Web-{28A6D34C-19A3-BB6D-9013-1A53170DE1ED}" dt="2020-05-28T06:41:28.621" v="0"/>
        <pc:sldMkLst>
          <pc:docMk/>
          <pc:sldMk cId="2100254937" sldId="28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FC317-2C9E-4E54-AD1A-E71C8F523342}" type="datetimeFigureOut">
              <a:rPr lang="en-GB" smtClean="0"/>
              <a:t>15/06/2020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C9107-B74B-4AF8-B32F-4C8F342FB5F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55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0A0B3-D67A-4350-BD5B-4A0A02C7E8C6}" type="datetimeFigureOut">
              <a:rPr lang="en-GB" smtClean="0"/>
              <a:t>15/06/2020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46113-99EE-47ED-8069-50833CEF5E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987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46113-99EE-47ED-8069-50833CEF5E5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444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46113-99EE-47ED-8069-50833CEF5E5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935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46113-99EE-47ED-8069-50833CEF5E5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691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46113-99EE-47ED-8069-50833CEF5E5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7678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46113-99EE-47ED-8069-50833CEF5E5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721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46113-99EE-47ED-8069-50833CEF5E5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760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46113-99EE-47ED-8069-50833CEF5E5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36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907732" y="1982736"/>
            <a:ext cx="6816543" cy="27437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GB"/>
              <a:t>Insert your presentation title here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7664080" y="5003243"/>
            <a:ext cx="4248473" cy="345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US"/>
              <a:t>Insert your name here</a:t>
            </a:r>
            <a:endParaRPr lang="en-GB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7664081" y="5435291"/>
            <a:ext cx="4248472" cy="345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US"/>
              <a:t>Date: 1 January 2019</a:t>
            </a:r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8888413" y="793932"/>
            <a:ext cx="3114000" cy="4068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4259644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36" userDrawn="1">
          <p15:clr>
            <a:srgbClr val="FBAE40"/>
          </p15:clr>
        </p15:guide>
        <p15:guide id="2" pos="7106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  <p15:guide id="4" orient="horz" pos="731" userDrawn="1">
          <p15:clr>
            <a:srgbClr val="FBAE40"/>
          </p15:clr>
        </p15:guide>
        <p15:guide id="5" orient="horz" pos="1049" userDrawn="1">
          <p15:clr>
            <a:srgbClr val="FBAE40"/>
          </p15:clr>
        </p15:guide>
        <p15:guide id="6" orient="horz" pos="1366" userDrawn="1">
          <p15:clr>
            <a:srgbClr val="FBAE40"/>
          </p15:clr>
        </p15:guide>
        <p15:guide id="7" orient="horz" pos="1661" userDrawn="1">
          <p15:clr>
            <a:srgbClr val="FBAE40"/>
          </p15:clr>
        </p15:guide>
        <p15:guide id="8" orient="horz" pos="2001" userDrawn="1">
          <p15:clr>
            <a:srgbClr val="FBAE40"/>
          </p15:clr>
        </p15:guide>
        <p15:guide id="9" orient="horz" pos="2319" userDrawn="1">
          <p15:clr>
            <a:srgbClr val="FBAE40"/>
          </p15:clr>
        </p15:guide>
        <p15:guide id="10" orient="horz" pos="2954" userDrawn="1">
          <p15:clr>
            <a:srgbClr val="FBAE40"/>
          </p15:clr>
        </p15:guide>
        <p15:guide id="11" orient="horz" pos="3271" userDrawn="1">
          <p15:clr>
            <a:srgbClr val="FBAE40"/>
          </p15:clr>
        </p15:guide>
        <p15:guide id="12" orient="horz" pos="3589" userDrawn="1">
          <p15:clr>
            <a:srgbClr val="FBAE40"/>
          </p15:clr>
        </p15:guide>
        <p15:guide id="13" orient="horz" pos="3906" userDrawn="1">
          <p15:clr>
            <a:srgbClr val="FBAE40"/>
          </p15:clr>
        </p15:guide>
        <p15:guide id="14" orient="horz" pos="422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892742" y="2342500"/>
            <a:ext cx="6816543" cy="1075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GB"/>
              <a:t>INSERT PRESENTATION SECTION TITLE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1892741" y="3709102"/>
            <a:ext cx="6816543" cy="1075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GB"/>
              <a:t>Insert subheading or leave blank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8888413" y="793932"/>
            <a:ext cx="3114000" cy="41078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Optional picture</a:t>
            </a:r>
          </a:p>
        </p:txBody>
      </p:sp>
    </p:spTree>
    <p:extLst>
      <p:ext uri="{BB962C8B-B14F-4D97-AF65-F5344CB8AC3E}">
        <p14:creationId xmlns:p14="http://schemas.microsoft.com/office/powerpoint/2010/main" val="467994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+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892742" y="2342500"/>
            <a:ext cx="6816543" cy="1075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GB"/>
              <a:t>PRESENTATION SECTION TITLE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1892741" y="3709102"/>
            <a:ext cx="6816543" cy="1075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GB"/>
              <a:t>Subhead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8888413" y="793932"/>
            <a:ext cx="3114000" cy="41078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Optional image</a:t>
            </a:r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459303" y="2978615"/>
            <a:ext cx="1061840" cy="8782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Insert partner logos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459303" y="1948229"/>
            <a:ext cx="1061840" cy="8782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Insert partner</a:t>
            </a:r>
            <a:br>
              <a:rPr lang="en-GB"/>
            </a:br>
            <a:r>
              <a:rPr lang="en-GB"/>
              <a:t>Logos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472386" y="4009001"/>
            <a:ext cx="1061840" cy="8782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Insert partner logos</a:t>
            </a:r>
          </a:p>
        </p:txBody>
      </p:sp>
    </p:spTree>
    <p:extLst>
      <p:ext uri="{BB962C8B-B14F-4D97-AF65-F5344CB8AC3E}">
        <p14:creationId xmlns:p14="http://schemas.microsoft.com/office/powerpoint/2010/main" val="209574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+ partner log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907732" y="1982736"/>
            <a:ext cx="6816543" cy="27437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GB"/>
              <a:t>Insert your presentation title here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7664080" y="5003243"/>
            <a:ext cx="4248473" cy="345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US"/>
              <a:t>Insert your name here</a:t>
            </a:r>
            <a:endParaRPr lang="en-GB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7664081" y="5435291"/>
            <a:ext cx="4248472" cy="345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US"/>
              <a:t>Date: 1 January 2019</a:t>
            </a:r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8888413" y="793932"/>
            <a:ext cx="3114000" cy="4068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459303" y="2978615"/>
            <a:ext cx="1061840" cy="8782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Insert partner logos</a:t>
            </a: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459303" y="1948229"/>
            <a:ext cx="1061840" cy="8782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Insert partner</a:t>
            </a:r>
            <a:br>
              <a:rPr lang="en-GB"/>
            </a:br>
            <a:r>
              <a:rPr lang="en-GB"/>
              <a:t>Logos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472386" y="4009001"/>
            <a:ext cx="1061840" cy="8782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Insert partner logos</a:t>
            </a:r>
          </a:p>
        </p:txBody>
      </p:sp>
    </p:spTree>
    <p:extLst>
      <p:ext uri="{BB962C8B-B14F-4D97-AF65-F5344CB8AC3E}">
        <p14:creationId xmlns:p14="http://schemas.microsoft.com/office/powerpoint/2010/main" val="2740681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36">
          <p15:clr>
            <a:srgbClr val="FBAE40"/>
          </p15:clr>
        </p15:guide>
        <p15:guide id="2" pos="7106">
          <p15:clr>
            <a:srgbClr val="FBAE40"/>
          </p15:clr>
        </p15:guide>
        <p15:guide id="3" orient="horz" pos="414">
          <p15:clr>
            <a:srgbClr val="FBAE40"/>
          </p15:clr>
        </p15:guide>
        <p15:guide id="4" orient="horz" pos="731">
          <p15:clr>
            <a:srgbClr val="FBAE40"/>
          </p15:clr>
        </p15:guide>
        <p15:guide id="5" orient="horz" pos="1049">
          <p15:clr>
            <a:srgbClr val="FBAE40"/>
          </p15:clr>
        </p15:guide>
        <p15:guide id="6" orient="horz" pos="1366">
          <p15:clr>
            <a:srgbClr val="FBAE40"/>
          </p15:clr>
        </p15:guide>
        <p15:guide id="7" orient="horz" pos="1661">
          <p15:clr>
            <a:srgbClr val="FBAE40"/>
          </p15:clr>
        </p15:guide>
        <p15:guide id="8" orient="horz" pos="2001">
          <p15:clr>
            <a:srgbClr val="FBAE40"/>
          </p15:clr>
        </p15:guide>
        <p15:guide id="9" orient="horz" pos="2319">
          <p15:clr>
            <a:srgbClr val="FBAE40"/>
          </p15:clr>
        </p15:guide>
        <p15:guide id="10" orient="horz" pos="2954">
          <p15:clr>
            <a:srgbClr val="FBAE40"/>
          </p15:clr>
        </p15:guide>
        <p15:guide id="11" orient="horz" pos="3271">
          <p15:clr>
            <a:srgbClr val="FBAE40"/>
          </p15:clr>
        </p15:guide>
        <p15:guide id="12" orient="horz" pos="3589">
          <p15:clr>
            <a:srgbClr val="FBAE40"/>
          </p15:clr>
        </p15:guide>
        <p15:guide id="13" orient="horz" pos="3906">
          <p15:clr>
            <a:srgbClr val="FBAE40"/>
          </p15:clr>
        </p15:guide>
        <p15:guide id="14" orient="horz" pos="422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9862" y="359218"/>
            <a:ext cx="9342437" cy="7254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GB"/>
              <a:t>Insert heading or delete text box. 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209862" y="1395465"/>
            <a:ext cx="11827239" cy="4450699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000"/>
            </a:lvl1pPr>
          </a:lstStyle>
          <a:p>
            <a:pPr lvl="0"/>
            <a:r>
              <a:rPr lang="en-GB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copy here. If you wish to add images, please insert the ‘Copy + image’ slide using the drop-down on the New Slide tab.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536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36">
          <p15:clr>
            <a:srgbClr val="FBAE40"/>
          </p15:clr>
        </p15:guide>
        <p15:guide id="2" pos="7106">
          <p15:clr>
            <a:srgbClr val="FBAE40"/>
          </p15:clr>
        </p15:guide>
        <p15:guide id="3" orient="horz" pos="414">
          <p15:clr>
            <a:srgbClr val="FBAE40"/>
          </p15:clr>
        </p15:guide>
        <p15:guide id="4" orient="horz" pos="731">
          <p15:clr>
            <a:srgbClr val="FBAE40"/>
          </p15:clr>
        </p15:guide>
        <p15:guide id="5" orient="horz" pos="1049">
          <p15:clr>
            <a:srgbClr val="FBAE40"/>
          </p15:clr>
        </p15:guide>
        <p15:guide id="6" orient="horz" pos="1366">
          <p15:clr>
            <a:srgbClr val="FBAE40"/>
          </p15:clr>
        </p15:guide>
        <p15:guide id="7" orient="horz" pos="1684">
          <p15:clr>
            <a:srgbClr val="FBAE40"/>
          </p15:clr>
        </p15:guide>
        <p15:guide id="8" orient="horz" pos="2001">
          <p15:clr>
            <a:srgbClr val="FBAE40"/>
          </p15:clr>
        </p15:guide>
        <p15:guide id="9" orient="horz" pos="2319">
          <p15:clr>
            <a:srgbClr val="FBAE40"/>
          </p15:clr>
        </p15:guide>
        <p15:guide id="10" orient="horz" pos="2954">
          <p15:clr>
            <a:srgbClr val="FBAE40"/>
          </p15:clr>
        </p15:guide>
        <p15:guide id="11" orient="horz" pos="3271">
          <p15:clr>
            <a:srgbClr val="FBAE40"/>
          </p15:clr>
        </p15:guide>
        <p15:guide id="12" orient="horz" pos="3589">
          <p15:clr>
            <a:srgbClr val="FBAE40"/>
          </p15:clr>
        </p15:guide>
        <p15:guide id="13" orient="horz" pos="3906">
          <p15:clr>
            <a:srgbClr val="FBAE40"/>
          </p15:clr>
        </p15:guide>
        <p15:guide id="14" orient="horz" pos="422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+ 2 imag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08800" y="3463152"/>
            <a:ext cx="3068634" cy="2030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208800" y="1256746"/>
            <a:ext cx="3068634" cy="1726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Picture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3657601" y="1251291"/>
            <a:ext cx="8364510" cy="46444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copy here. </a:t>
            </a:r>
            <a:endParaRPr lang="en-GB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208800" y="360000"/>
            <a:ext cx="11813311" cy="4734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GB"/>
              <a:t>Insert heading here or delete text box.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08800" y="3079285"/>
            <a:ext cx="3068633" cy="2726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>
                <a:latin typeface="Roboto Mono" pitchFamily="2" charset="0"/>
                <a:ea typeface="Roboto Mono" pitchFamily="2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image caption here</a:t>
            </a:r>
            <a:endParaRPr lang="en-GB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08800" y="5605182"/>
            <a:ext cx="3068634" cy="368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>
                <a:latin typeface="Roboto Mono" pitchFamily="2" charset="0"/>
                <a:ea typeface="Roboto Mono" pitchFamily="2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image caption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76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+ 1 large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208800" y="1117644"/>
            <a:ext cx="5247620" cy="48555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Picture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656779" y="1117644"/>
            <a:ext cx="6350342" cy="48555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copy here. </a:t>
            </a:r>
            <a:endParaRPr lang="en-GB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208800" y="359704"/>
            <a:ext cx="11798321" cy="4734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>
                <a:latin typeface="Roboto Mono" pitchFamily="2" charset="0"/>
                <a:ea typeface="Roboto Mono" pitchFamily="2" charset="0"/>
              </a:defRPr>
            </a:lvl1pPr>
          </a:lstStyle>
          <a:p>
            <a:pPr lvl="0"/>
            <a:r>
              <a:rPr lang="en-GB"/>
              <a:t>Insert heading here or delete text box.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08800" y="5371217"/>
            <a:ext cx="5247620" cy="601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>
                <a:latin typeface="Roboto Mono" pitchFamily="2" charset="0"/>
                <a:ea typeface="Roboto Mono" pitchFamily="2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image caption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83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711201" y="377536"/>
            <a:ext cx="5045018" cy="44792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Picture 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11201" y="5041024"/>
            <a:ext cx="5045018" cy="3963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>
                <a:latin typeface="Roboto Mono" pitchFamily="2" charset="0"/>
                <a:ea typeface="Roboto Mono" pitchFamily="2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image caption here</a:t>
            </a:r>
            <a:endParaRPr lang="en-GB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6198422" y="5047489"/>
            <a:ext cx="4114811" cy="3833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>
                <a:latin typeface="Roboto Mono" pitchFamily="2" charset="0"/>
                <a:ea typeface="Roboto Mono" pitchFamily="2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image caption here</a:t>
            </a:r>
            <a:endParaRPr lang="en-GB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6198422" y="377536"/>
            <a:ext cx="5045018" cy="44792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Picture </a:t>
            </a:r>
          </a:p>
        </p:txBody>
      </p:sp>
    </p:spTree>
    <p:extLst>
      <p:ext uri="{BB962C8B-B14F-4D97-AF65-F5344CB8AC3E}">
        <p14:creationId xmlns:p14="http://schemas.microsoft.com/office/powerpoint/2010/main" val="4126577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86292" y="5347261"/>
            <a:ext cx="5045018" cy="3963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>
                <a:latin typeface="Roboto Mono" pitchFamily="2" charset="0"/>
                <a:ea typeface="Roboto Mono" pitchFamily="2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image caption here</a:t>
            </a:r>
            <a:endParaRPr lang="en-GB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838658" y="5328075"/>
            <a:ext cx="4459585" cy="4155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>
                <a:latin typeface="Roboto Mono" pitchFamily="2" charset="0"/>
                <a:ea typeface="Roboto Mono" pitchFamily="2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image caption here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9"/>
          </p:nvPr>
        </p:nvSpPr>
        <p:spPr>
          <a:xfrm>
            <a:off x="486292" y="377536"/>
            <a:ext cx="5209970" cy="4584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Chart Placeholder 2"/>
          <p:cNvSpPr>
            <a:spLocks noGrp="1"/>
          </p:cNvSpPr>
          <p:nvPr>
            <p:ph type="chart" sz="quarter" idx="20"/>
          </p:nvPr>
        </p:nvSpPr>
        <p:spPr>
          <a:xfrm>
            <a:off x="5838658" y="377537"/>
            <a:ext cx="5209970" cy="458420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7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270361" y="357766"/>
            <a:ext cx="10057862" cy="53384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Picture 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70361" y="5696262"/>
            <a:ext cx="10057862" cy="254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>
                <a:latin typeface="Roboto Mono" pitchFamily="2" charset="0"/>
                <a:ea typeface="Roboto Mono" pitchFamily="2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Insert image caption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0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224358" y="180090"/>
            <a:ext cx="10163175" cy="578643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420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"/>
            <a:ext cx="12192000" cy="685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4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Roboto Mono" pitchFamily="2" charset="0"/>
          <a:ea typeface="Roboto Mono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582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pos="5700" userDrawn="1">
          <p15:clr>
            <a:srgbClr val="F26B43"/>
          </p15:clr>
        </p15:guide>
        <p15:guide id="6" pos="5246" userDrawn="1">
          <p15:clr>
            <a:srgbClr val="F26B43"/>
          </p15:clr>
        </p15:guide>
        <p15:guide id="7" pos="4770" userDrawn="1">
          <p15:clr>
            <a:srgbClr val="F26B43"/>
          </p15:clr>
        </p15:guide>
        <p15:guide id="8" pos="3364" userDrawn="1">
          <p15:clr>
            <a:srgbClr val="F26B43"/>
          </p15:clr>
        </p15:guide>
        <p15:guide id="9" pos="2910" userDrawn="1">
          <p15:clr>
            <a:srgbClr val="F26B43"/>
          </p15:clr>
        </p15:guide>
        <p15:guide id="10" pos="2434" userDrawn="1">
          <p15:clr>
            <a:srgbClr val="F26B43"/>
          </p15:clr>
        </p15:guide>
        <p15:guide id="11" pos="1958" userDrawn="1">
          <p15:clr>
            <a:srgbClr val="F26B43"/>
          </p15:clr>
        </p15:guide>
        <p15:guide id="12" pos="1504" userDrawn="1">
          <p15:clr>
            <a:srgbClr val="F26B43"/>
          </p15:clr>
        </p15:guide>
        <p15:guide id="13" pos="1028" userDrawn="1">
          <p15:clr>
            <a:srgbClr val="F26B43"/>
          </p15:clr>
        </p15:guide>
        <p15:guide id="14" pos="574" userDrawn="1">
          <p15:clr>
            <a:srgbClr val="F26B43"/>
          </p15:clr>
        </p15:guide>
        <p15:guide id="15" pos="98" userDrawn="1">
          <p15:clr>
            <a:srgbClr val="F26B43"/>
          </p15:clr>
        </p15:guide>
        <p15:guide id="16" pos="4294" userDrawn="1">
          <p15:clr>
            <a:srgbClr val="F26B43"/>
          </p15:clr>
        </p15:guide>
        <p15:guide id="17" pos="6176" userDrawn="1">
          <p15:clr>
            <a:srgbClr val="F26B43"/>
          </p15:clr>
        </p15:guide>
        <p15:guide id="18" pos="6652" userDrawn="1">
          <p15:clr>
            <a:srgbClr val="F26B43"/>
          </p15:clr>
        </p15:guide>
        <p15:guide id="19" orient="horz" pos="414" userDrawn="1">
          <p15:clr>
            <a:srgbClr val="F26B43"/>
          </p15:clr>
        </p15:guide>
        <p15:guide id="20" orient="horz" pos="731" userDrawn="1">
          <p15:clr>
            <a:srgbClr val="F26B43"/>
          </p15:clr>
        </p15:guide>
        <p15:guide id="21" orient="horz" pos="1049" userDrawn="1">
          <p15:clr>
            <a:srgbClr val="F26B43"/>
          </p15:clr>
        </p15:guide>
        <p15:guide id="22" orient="horz" pos="1366" userDrawn="1">
          <p15:clr>
            <a:srgbClr val="F26B43"/>
          </p15:clr>
        </p15:guide>
        <p15:guide id="23" orient="horz" pos="1661" userDrawn="1">
          <p15:clr>
            <a:srgbClr val="F26B43"/>
          </p15:clr>
        </p15:guide>
        <p15:guide id="24" orient="horz" pos="2001" userDrawn="1">
          <p15:clr>
            <a:srgbClr val="F26B43"/>
          </p15:clr>
        </p15:guide>
        <p15:guide id="25" orient="horz" pos="2319" userDrawn="1">
          <p15:clr>
            <a:srgbClr val="F26B43"/>
          </p15:clr>
        </p15:guide>
        <p15:guide id="26" orient="horz" pos="2636" userDrawn="1">
          <p15:clr>
            <a:srgbClr val="F26B43"/>
          </p15:clr>
        </p15:guide>
        <p15:guide id="27" orient="horz" pos="2954" userDrawn="1">
          <p15:clr>
            <a:srgbClr val="F26B43"/>
          </p15:clr>
        </p15:guide>
        <p15:guide id="28" orient="horz" pos="3271" userDrawn="1">
          <p15:clr>
            <a:srgbClr val="F26B43"/>
          </p15:clr>
        </p15:guide>
        <p15:guide id="29" orient="horz" pos="3589" userDrawn="1">
          <p15:clr>
            <a:srgbClr val="F26B43"/>
          </p15:clr>
        </p15:guide>
        <p15:guide id="30" orient="horz" pos="3906" userDrawn="1">
          <p15:clr>
            <a:srgbClr val="F26B43"/>
          </p15:clr>
        </p15:guide>
        <p15:guide id="31" orient="horz" pos="422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"/>
            <a:ext cx="12192000" cy="685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0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9" r:id="rId2"/>
    <p:sldLayoutId id="2147483671" r:id="rId3"/>
    <p:sldLayoutId id="2147483672" r:id="rId4"/>
    <p:sldLayoutId id="2147483681" r:id="rId5"/>
    <p:sldLayoutId id="2147483675" r:id="rId6"/>
    <p:sldLayoutId id="2147483680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Roboto Mono" pitchFamily="2" charset="0"/>
          <a:ea typeface="Roboto Mono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">
          <p15:clr>
            <a:srgbClr val="F26B43"/>
          </p15:clr>
        </p15:guide>
        <p15:guide id="2" pos="3840">
          <p15:clr>
            <a:srgbClr val="F26B43"/>
          </p15:clr>
        </p15:guide>
        <p15:guide id="3" pos="7582">
          <p15:clr>
            <a:srgbClr val="F26B43"/>
          </p15:clr>
        </p15:guide>
        <p15:guide id="4" pos="7106">
          <p15:clr>
            <a:srgbClr val="F26B43"/>
          </p15:clr>
        </p15:guide>
        <p15:guide id="5" pos="5700">
          <p15:clr>
            <a:srgbClr val="F26B43"/>
          </p15:clr>
        </p15:guide>
        <p15:guide id="6" pos="5246">
          <p15:clr>
            <a:srgbClr val="F26B43"/>
          </p15:clr>
        </p15:guide>
        <p15:guide id="7" pos="4770">
          <p15:clr>
            <a:srgbClr val="F26B43"/>
          </p15:clr>
        </p15:guide>
        <p15:guide id="8" pos="3364">
          <p15:clr>
            <a:srgbClr val="F26B43"/>
          </p15:clr>
        </p15:guide>
        <p15:guide id="9" pos="2910">
          <p15:clr>
            <a:srgbClr val="F26B43"/>
          </p15:clr>
        </p15:guide>
        <p15:guide id="10" pos="2434">
          <p15:clr>
            <a:srgbClr val="F26B43"/>
          </p15:clr>
        </p15:guide>
        <p15:guide id="11" pos="1958">
          <p15:clr>
            <a:srgbClr val="F26B43"/>
          </p15:clr>
        </p15:guide>
        <p15:guide id="12" pos="1504">
          <p15:clr>
            <a:srgbClr val="F26B43"/>
          </p15:clr>
        </p15:guide>
        <p15:guide id="13" pos="1028">
          <p15:clr>
            <a:srgbClr val="F26B43"/>
          </p15:clr>
        </p15:guide>
        <p15:guide id="14" pos="574">
          <p15:clr>
            <a:srgbClr val="F26B43"/>
          </p15:clr>
        </p15:guide>
        <p15:guide id="15" pos="98">
          <p15:clr>
            <a:srgbClr val="F26B43"/>
          </p15:clr>
        </p15:guide>
        <p15:guide id="16" pos="4294">
          <p15:clr>
            <a:srgbClr val="F26B43"/>
          </p15:clr>
        </p15:guide>
        <p15:guide id="17" pos="6176">
          <p15:clr>
            <a:srgbClr val="F26B43"/>
          </p15:clr>
        </p15:guide>
        <p15:guide id="18" pos="6652">
          <p15:clr>
            <a:srgbClr val="F26B43"/>
          </p15:clr>
        </p15:guide>
        <p15:guide id="19" orient="horz" pos="414">
          <p15:clr>
            <a:srgbClr val="F26B43"/>
          </p15:clr>
        </p15:guide>
        <p15:guide id="20" orient="horz" pos="731">
          <p15:clr>
            <a:srgbClr val="F26B43"/>
          </p15:clr>
        </p15:guide>
        <p15:guide id="21" orient="horz" pos="1049">
          <p15:clr>
            <a:srgbClr val="F26B43"/>
          </p15:clr>
        </p15:guide>
        <p15:guide id="22" orient="horz" pos="1366">
          <p15:clr>
            <a:srgbClr val="F26B43"/>
          </p15:clr>
        </p15:guide>
        <p15:guide id="23" orient="horz" pos="1684" userDrawn="1">
          <p15:clr>
            <a:srgbClr val="F26B43"/>
          </p15:clr>
        </p15:guide>
        <p15:guide id="24" orient="horz" pos="2001">
          <p15:clr>
            <a:srgbClr val="F26B43"/>
          </p15:clr>
        </p15:guide>
        <p15:guide id="25" orient="horz" pos="2319">
          <p15:clr>
            <a:srgbClr val="F26B43"/>
          </p15:clr>
        </p15:guide>
        <p15:guide id="26" orient="horz" pos="2636">
          <p15:clr>
            <a:srgbClr val="F26B43"/>
          </p15:clr>
        </p15:guide>
        <p15:guide id="27" orient="horz" pos="2954">
          <p15:clr>
            <a:srgbClr val="F26B43"/>
          </p15:clr>
        </p15:guide>
        <p15:guide id="28" orient="horz" pos="3271">
          <p15:clr>
            <a:srgbClr val="F26B43"/>
          </p15:clr>
        </p15:guide>
        <p15:guide id="29" orient="horz" pos="3589">
          <p15:clr>
            <a:srgbClr val="F26B43"/>
          </p15:clr>
        </p15:guide>
        <p15:guide id="30" orient="horz" pos="3906">
          <p15:clr>
            <a:srgbClr val="F26B43"/>
          </p15:clr>
        </p15:guide>
        <p15:guide id="31" orient="horz" pos="422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74"/>
            <a:ext cx="12192001" cy="685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63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unsplash.com/s/photos/warning?utm_source=unsplash&amp;utm_medium=referral&amp;utm_content=creditCopyText" TargetMode="External"/><Relationship Id="rId4" Type="http://schemas.openxmlformats.org/officeDocument/2006/relationships/hyperlink" Target="https://unsplash.com/@tme18?utm_source=unsplash&amp;utm_medium=referral&amp;utm_content=creditCopyTex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dirty="0"/>
              <a:t>Quantifying Digital Preservation Risk</a:t>
            </a:r>
            <a:r>
              <a:rPr lang="en-GB" dirty="0"/>
              <a:t>: introducing a new tool for decision making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Alex </a:t>
            </a:r>
            <a:r>
              <a:rPr lang="en-GB" dirty="0" smtClean="0"/>
              <a:t>Green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16th May 2020</a:t>
            </a:r>
            <a:endParaRPr lang="en-GB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186" y="5610972"/>
            <a:ext cx="2500640" cy="955703"/>
          </a:xfrm>
          <a:ln>
            <a:noFill/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52" y="5633348"/>
            <a:ext cx="1424637" cy="945009"/>
          </a:xfrm>
          <a:prstGeom prst="rect">
            <a:avLst/>
          </a:prstGeom>
        </p:spPr>
      </p:pic>
      <p:pic>
        <p:nvPicPr>
          <p:cNvPr id="23" name="Picture Placeholder 22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5" t="7527" r="26285"/>
          <a:stretch/>
        </p:blipFill>
        <p:spPr>
          <a:xfrm>
            <a:off x="8640043" y="800100"/>
            <a:ext cx="3362370" cy="4061832"/>
          </a:xfrm>
        </p:spPr>
      </p:pic>
    </p:spTree>
    <p:extLst>
      <p:ext uri="{BB962C8B-B14F-4D97-AF65-F5344CB8AC3E}">
        <p14:creationId xmlns:p14="http://schemas.microsoft.com/office/powerpoint/2010/main" val="248446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09862" y="359218"/>
            <a:ext cx="9342437" cy="837404"/>
          </a:xfrm>
        </p:spPr>
        <p:txBody>
          <a:bodyPr anchor="t"/>
          <a:lstStyle/>
          <a:p>
            <a:r>
              <a:rPr lang="en-GB" dirty="0" smtClean="0">
                <a:latin typeface="Roboto Mono"/>
                <a:ea typeface="Roboto Mono"/>
              </a:rPr>
              <a:t>Why do we need a risk model for digital preservation?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09862" y="1292773"/>
            <a:ext cx="11561461" cy="4819269"/>
          </a:xfrm>
        </p:spPr>
        <p:txBody>
          <a:bodyPr anchor="t"/>
          <a:lstStyle/>
          <a:p>
            <a:endParaRPr lang="en-GB" dirty="0" smtClean="0">
              <a:ea typeface="+mn-lt"/>
              <a:cs typeface="+mn-lt"/>
            </a:endParaRPr>
          </a:p>
          <a:p>
            <a:r>
              <a:rPr lang="en-GB" dirty="0" smtClean="0">
                <a:ea typeface="+mn-lt"/>
                <a:cs typeface="+mn-lt"/>
              </a:rPr>
              <a:t>Our </a:t>
            </a:r>
            <a:r>
              <a:rPr lang="en-GB" dirty="0">
                <a:ea typeface="+mn-lt"/>
                <a:cs typeface="+mn-lt"/>
              </a:rPr>
              <a:t>digital heritage is rich, complex and fragile. </a:t>
            </a:r>
            <a:r>
              <a:rPr lang="en-GB" dirty="0" smtClean="0">
                <a:ea typeface="+mn-lt"/>
                <a:cs typeface="+mn-lt"/>
              </a:rPr>
              <a:t>It's </a:t>
            </a:r>
            <a:r>
              <a:rPr lang="en-GB" dirty="0">
                <a:ea typeface="+mn-lt"/>
                <a:cs typeface="+mn-lt"/>
              </a:rPr>
              <a:t>under threat from:</a:t>
            </a:r>
          </a:p>
          <a:p>
            <a:endParaRPr lang="en-GB" dirty="0">
              <a:ea typeface="Open Sans"/>
              <a:cs typeface="Open Sans"/>
            </a:endParaRPr>
          </a:p>
          <a:p>
            <a:r>
              <a:rPr lang="en-GB" dirty="0"/>
              <a:t>- Rapidly </a:t>
            </a:r>
            <a:r>
              <a:rPr lang="en-GB" dirty="0">
                <a:ea typeface="+mn-lt"/>
                <a:cs typeface="+mn-lt"/>
              </a:rPr>
              <a:t>evolving technology</a:t>
            </a:r>
            <a:endParaRPr lang="en-GB" dirty="0">
              <a:ea typeface="Open Sans"/>
              <a:cs typeface="Open Sans"/>
            </a:endParaRPr>
          </a:p>
          <a:p>
            <a:endParaRPr lang="en-GB" dirty="0">
              <a:ea typeface="+mn-lt"/>
              <a:cs typeface="+mn-lt"/>
            </a:endParaRPr>
          </a:p>
          <a:p>
            <a:pPr fontAlgn="base"/>
            <a:r>
              <a:rPr lang="en-GB" dirty="0">
                <a:ea typeface="+mn-lt"/>
                <a:cs typeface="+mn-lt"/>
              </a:rPr>
              <a:t>- Outdated policies and standards</a:t>
            </a:r>
          </a:p>
          <a:p>
            <a:endParaRPr lang="en-GB" dirty="0">
              <a:ea typeface="+mn-lt"/>
              <a:cs typeface="+mn-lt"/>
            </a:endParaRPr>
          </a:p>
          <a:p>
            <a:r>
              <a:rPr lang="en-GB" dirty="0">
                <a:ea typeface="+mn-lt"/>
                <a:cs typeface="+mn-lt"/>
              </a:rPr>
              <a:t>- A skills gap across the archives sector</a:t>
            </a:r>
            <a:endParaRPr lang="en-GB" dirty="0"/>
          </a:p>
        </p:txBody>
      </p:sp>
      <p:pic>
        <p:nvPicPr>
          <p:cNvPr id="8" name="Picture 8" descr="A close up of a black background&#10;&#10;Description generated with high confidence">
            <a:extLst>
              <a:ext uri="{FF2B5EF4-FFF2-40B4-BE49-F238E27FC236}">
                <a16:creationId xmlns:a16="http://schemas.microsoft.com/office/drawing/2014/main" id="{064724E0-1818-42AE-AB14-5D10AB718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3189" y="2110498"/>
            <a:ext cx="5151120" cy="34366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E63D6D-76E3-441C-A06D-3E96327ABF5C}"/>
              </a:ext>
            </a:extLst>
          </p:cNvPr>
          <p:cNvSpPr txBox="1"/>
          <p:nvPr/>
        </p:nvSpPr>
        <p:spPr>
          <a:xfrm>
            <a:off x="6347460" y="5643269"/>
            <a:ext cx="274320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111111"/>
                </a:solidFill>
                <a:latin typeface="-apple-system"/>
              </a:rPr>
              <a:t>Photo by </a:t>
            </a:r>
            <a:r>
              <a:rPr lang="en-US" sz="1000" dirty="0">
                <a:solidFill>
                  <a:srgbClr val="767676"/>
                </a:solidFill>
                <a:latin typeface="-apple-system"/>
                <a:hlinkClick r:id="rId4"/>
              </a:rPr>
              <a:t>Marvin </a:t>
            </a:r>
            <a:r>
              <a:rPr lang="en-US" sz="1000" dirty="0" err="1">
                <a:solidFill>
                  <a:srgbClr val="767676"/>
                </a:solidFill>
                <a:latin typeface="-apple-system"/>
                <a:hlinkClick r:id="rId4"/>
              </a:rPr>
              <a:t>Esteve</a:t>
            </a:r>
            <a:r>
              <a:rPr lang="en-US" sz="1000" dirty="0">
                <a:solidFill>
                  <a:srgbClr val="111111"/>
                </a:solidFill>
                <a:latin typeface="-apple-system"/>
              </a:rPr>
              <a:t> on </a:t>
            </a:r>
            <a:r>
              <a:rPr lang="en-US" sz="1000" dirty="0" err="1">
                <a:solidFill>
                  <a:srgbClr val="767676"/>
                </a:solidFill>
                <a:latin typeface="-apple-system"/>
                <a:hlinkClick r:id="rId5"/>
              </a:rPr>
              <a:t>Unsplash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134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What </a:t>
            </a:r>
            <a:r>
              <a:rPr lang="en-GB" dirty="0" smtClean="0"/>
              <a:t>will DiAGRAM do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09862" y="1292773"/>
            <a:ext cx="11172841" cy="4819269"/>
          </a:xfrm>
        </p:spPr>
        <p:txBody>
          <a:bodyPr/>
          <a:lstStyle/>
          <a:p>
            <a:r>
              <a:rPr lang="en-GB" dirty="0"/>
              <a:t>Creating a new risk management framework for digital archivists on digital preservation risks. </a:t>
            </a:r>
            <a:endParaRPr lang="en-GB" dirty="0" smtClean="0"/>
          </a:p>
          <a:p>
            <a:pPr algn="ctr"/>
            <a:r>
              <a:rPr lang="en-GB" dirty="0" smtClean="0"/>
              <a:t>DiAGRAM </a:t>
            </a:r>
            <a:r>
              <a:rPr lang="en-GB" dirty="0"/>
              <a:t>is The </a:t>
            </a:r>
            <a:r>
              <a:rPr lang="en-GB" b="1" dirty="0" smtClean="0"/>
              <a:t>Di</a:t>
            </a:r>
            <a:r>
              <a:rPr lang="en-GB" dirty="0" smtClean="0"/>
              <a:t>gital</a:t>
            </a:r>
            <a:r>
              <a:rPr lang="en-GB" dirty="0"/>
              <a:t> </a:t>
            </a:r>
            <a:r>
              <a:rPr lang="en-GB" b="1" dirty="0"/>
              <a:t>A</a:t>
            </a:r>
            <a:r>
              <a:rPr lang="en-GB" dirty="0"/>
              <a:t>rchiving </a:t>
            </a:r>
            <a:r>
              <a:rPr lang="en-GB" b="1" dirty="0"/>
              <a:t>G</a:t>
            </a:r>
            <a:r>
              <a:rPr lang="en-GB" dirty="0"/>
              <a:t>raphical </a:t>
            </a:r>
            <a:r>
              <a:rPr lang="en-GB" b="1" dirty="0"/>
              <a:t>R</a:t>
            </a:r>
            <a:r>
              <a:rPr lang="en-GB" dirty="0"/>
              <a:t>isk </a:t>
            </a:r>
            <a:r>
              <a:rPr lang="en-GB" b="1" dirty="0"/>
              <a:t>A</a:t>
            </a:r>
            <a:r>
              <a:rPr lang="en-GB" dirty="0"/>
              <a:t>ssessment </a:t>
            </a:r>
            <a:r>
              <a:rPr lang="en-GB" b="1" dirty="0"/>
              <a:t>M</a:t>
            </a:r>
            <a:r>
              <a:rPr lang="en-GB" dirty="0"/>
              <a:t>odel</a:t>
            </a:r>
          </a:p>
          <a:p>
            <a:endParaRPr lang="en-GB" dirty="0"/>
          </a:p>
          <a:p>
            <a:r>
              <a:rPr lang="en-GB" dirty="0" smtClean="0"/>
              <a:t>DiAGRAM </a:t>
            </a:r>
            <a:r>
              <a:rPr lang="en-GB" dirty="0"/>
              <a:t>will:</a:t>
            </a:r>
          </a:p>
          <a:p>
            <a:pPr marL="342900" indent="-342900" fontAlgn="base">
              <a:buFontTx/>
              <a:buChar char="-"/>
            </a:pPr>
            <a:r>
              <a:rPr lang="en-GB" dirty="0"/>
              <a:t>Improve users' </a:t>
            </a:r>
            <a:r>
              <a:rPr lang="en-GB" b="1" dirty="0"/>
              <a:t>understanding</a:t>
            </a:r>
            <a:r>
              <a:rPr lang="en-GB" dirty="0"/>
              <a:t> of the complex digital archiving risk landscape and of the interplay between risk factors.</a:t>
            </a:r>
          </a:p>
          <a:p>
            <a:pPr marL="342900" indent="-342900" fontAlgn="base">
              <a:buFontTx/>
              <a:buChar char="-"/>
            </a:pPr>
            <a:r>
              <a:rPr lang="en-GB" dirty="0"/>
              <a:t>Empower archivists to </a:t>
            </a:r>
            <a:r>
              <a:rPr lang="en-GB" b="1" dirty="0"/>
              <a:t>compare and </a:t>
            </a:r>
            <a:r>
              <a:rPr lang="en-GB" b="1" dirty="0" smtClean="0"/>
              <a:t>prioritise </a:t>
            </a:r>
            <a:r>
              <a:rPr lang="en-GB" dirty="0"/>
              <a:t>very different types of threats to the digital archive: from software obsolescence to natural disaster.</a:t>
            </a:r>
          </a:p>
          <a:p>
            <a:pPr marL="342900" indent="-342900" fontAlgn="base">
              <a:buFontTx/>
              <a:buChar char="-"/>
            </a:pPr>
            <a:r>
              <a:rPr lang="en-GB" dirty="0"/>
              <a:t>Aid in </a:t>
            </a:r>
            <a:r>
              <a:rPr lang="en-GB" b="1" dirty="0"/>
              <a:t>quantifying</a:t>
            </a:r>
            <a:r>
              <a:rPr lang="en-GB" dirty="0"/>
              <a:t> the impact of risk events and risk management strategies on archival outcomes to support decision making, communication with stakeholders and </a:t>
            </a:r>
            <a:r>
              <a:rPr lang="en-GB" dirty="0" smtClean="0"/>
              <a:t>developing </a:t>
            </a:r>
            <a:r>
              <a:rPr lang="en-GB" dirty="0"/>
              <a:t>business cases for targeted action.</a:t>
            </a:r>
          </a:p>
        </p:txBody>
      </p:sp>
    </p:spTree>
    <p:extLst>
      <p:ext uri="{BB962C8B-B14F-4D97-AF65-F5344CB8AC3E}">
        <p14:creationId xmlns:p14="http://schemas.microsoft.com/office/powerpoint/2010/main" val="210025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/>
              <a:t>Who is involved?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75" y="2005815"/>
            <a:ext cx="4474044" cy="17099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7862" y="1084705"/>
            <a:ext cx="1143525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Joint project between the National Archives and the Applied Statistics &amp; Risk Unit, University of Warwick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UK archive partners:</a:t>
            </a:r>
          </a:p>
          <a:p>
            <a:pPr>
              <a:lnSpc>
                <a:spcPct val="150000"/>
              </a:lnSpc>
            </a:pPr>
            <a:r>
              <a:rPr lang="en-GB" dirty="0"/>
              <a:t>- Dorset History Centre</a:t>
            </a:r>
          </a:p>
          <a:p>
            <a:pPr>
              <a:lnSpc>
                <a:spcPct val="150000"/>
              </a:lnSpc>
            </a:pPr>
            <a:r>
              <a:rPr lang="en-GB" dirty="0"/>
              <a:t>- Gloucestershire Archives</a:t>
            </a:r>
          </a:p>
          <a:p>
            <a:pPr>
              <a:lnSpc>
                <a:spcPct val="150000"/>
              </a:lnSpc>
            </a:pPr>
            <a:r>
              <a:rPr lang="en-GB" dirty="0"/>
              <a:t>- TfL Corporate Archives</a:t>
            </a:r>
          </a:p>
          <a:p>
            <a:pPr>
              <a:lnSpc>
                <a:spcPct val="150000"/>
              </a:lnSpc>
            </a:pPr>
            <a:r>
              <a:rPr lang="en-GB" dirty="0"/>
              <a:t>- </a:t>
            </a:r>
            <a:r>
              <a:rPr lang="en-GB" dirty="0" smtClean="0"/>
              <a:t>Special Collections, University </a:t>
            </a:r>
            <a:r>
              <a:rPr lang="en-GB" dirty="0"/>
              <a:t>of Leeds</a:t>
            </a:r>
          </a:p>
          <a:p>
            <a:pPr>
              <a:lnSpc>
                <a:spcPct val="150000"/>
              </a:lnSpc>
            </a:pPr>
            <a:r>
              <a:rPr lang="en-GB" dirty="0"/>
              <a:t>- Design Archives, University of Brighton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The Digital Preservation Coalition for dissemination events </a:t>
            </a:r>
            <a:r>
              <a:rPr lang="en-GB"/>
              <a:t>and </a:t>
            </a:r>
            <a:r>
              <a:rPr lang="en-GB" smtClean="0"/>
              <a:t>project evaluation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287242" y="3715723"/>
            <a:ext cx="404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This project is receiving funding from the National Lottery Heritage Fund</a:t>
            </a:r>
          </a:p>
        </p:txBody>
      </p:sp>
    </p:spTree>
    <p:extLst>
      <p:ext uri="{BB962C8B-B14F-4D97-AF65-F5344CB8AC3E}">
        <p14:creationId xmlns:p14="http://schemas.microsoft.com/office/powerpoint/2010/main" val="198343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3448" y="898130"/>
            <a:ext cx="10494698" cy="1054306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GB" dirty="0"/>
              <a:t>DiAGRAM </a:t>
            </a:r>
            <a:r>
              <a:rPr lang="en-GB" dirty="0" smtClean="0"/>
              <a:t>is an </a:t>
            </a:r>
            <a:r>
              <a:rPr lang="en-GB" dirty="0"/>
              <a:t>interactive tool for UK</a:t>
            </a:r>
            <a:r>
              <a:rPr lang="en-GB" b="1" dirty="0"/>
              <a:t> digital archivists </a:t>
            </a:r>
            <a:r>
              <a:rPr lang="en-GB" dirty="0"/>
              <a:t>and enable them to better understand their own risks and explore different scenarios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12547" y="207946"/>
            <a:ext cx="11798321" cy="473401"/>
          </a:xfrm>
        </p:spPr>
        <p:txBody>
          <a:bodyPr/>
          <a:lstStyle/>
          <a:p>
            <a:r>
              <a:rPr lang="en-GB" smtClean="0"/>
              <a:t>What is DiAGRAM?</a:t>
            </a:r>
            <a:endParaRPr lang="en-GB"/>
          </a:p>
        </p:txBody>
      </p:sp>
      <p:sp>
        <p:nvSpPr>
          <p:cNvPr id="2" name="Oval Callout 1"/>
          <p:cNvSpPr/>
          <p:nvPr/>
        </p:nvSpPr>
        <p:spPr>
          <a:xfrm>
            <a:off x="7695423" y="2730881"/>
            <a:ext cx="3969153" cy="1911233"/>
          </a:xfrm>
          <a:prstGeom prst="wedgeEllipseCallout">
            <a:avLst>
              <a:gd name="adj1" fmla="val 49586"/>
              <a:gd name="adj2" fmla="val -68272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“If we improve our system security, how much will this decrease our risk?”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423473" y="2632192"/>
            <a:ext cx="3877065" cy="2126926"/>
          </a:xfrm>
          <a:prstGeom prst="wedgeEllipseCallout">
            <a:avLst>
              <a:gd name="adj1" fmla="val -53844"/>
              <a:gd name="adj2" fmla="val 57850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“What is the impact if </a:t>
            </a:r>
            <a:r>
              <a:rPr lang="en-GB" sz="2000" dirty="0" smtClean="0"/>
              <a:t>we do not know the custodial history for half of our records?”</a:t>
            </a:r>
            <a:endParaRPr lang="en-GB" sz="2000" dirty="0"/>
          </a:p>
        </p:txBody>
      </p:sp>
      <p:sp>
        <p:nvSpPr>
          <p:cNvPr id="9" name="Oval Callout 8"/>
          <p:cNvSpPr/>
          <p:nvPr/>
        </p:nvSpPr>
        <p:spPr>
          <a:xfrm>
            <a:off x="3818358" y="3686498"/>
            <a:ext cx="4397270" cy="1978007"/>
          </a:xfrm>
          <a:prstGeom prst="wedgeEllipseCallout">
            <a:avLst>
              <a:gd name="adj1" fmla="val 54174"/>
              <a:gd name="adj2" fmla="val 51573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“Should we prioritise diversifying our storage media or tackling poor content metadata?”</a:t>
            </a:r>
          </a:p>
        </p:txBody>
      </p:sp>
      <p:sp>
        <p:nvSpPr>
          <p:cNvPr id="5" name="Rectangle 4"/>
          <p:cNvSpPr/>
          <p:nvPr/>
        </p:nvSpPr>
        <p:spPr>
          <a:xfrm>
            <a:off x="223448" y="1894180"/>
            <a:ext cx="5711820" cy="443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4000"/>
              </a:lnSpc>
            </a:pPr>
            <a:r>
              <a:rPr lang="en-GB" sz="2000" dirty="0" smtClean="0"/>
              <a:t>Note: the model is a prototype – it will change!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1548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9" y="2705326"/>
            <a:ext cx="5715000" cy="3308188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9882" y="163340"/>
            <a:ext cx="9342437" cy="725487"/>
          </a:xfrm>
        </p:spPr>
        <p:txBody>
          <a:bodyPr/>
          <a:lstStyle/>
          <a:p>
            <a:r>
              <a:rPr lang="en-GB" smtClean="0"/>
              <a:t>How to use the tool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4715" y="1351152"/>
            <a:ext cx="5096063" cy="1354174"/>
          </a:xfrm>
        </p:spPr>
        <p:txBody>
          <a:bodyPr/>
          <a:lstStyle/>
          <a:p>
            <a:pPr algn="r">
              <a:lnSpc>
                <a:spcPct val="150000"/>
              </a:lnSpc>
            </a:pPr>
            <a:r>
              <a:rPr lang="en-GB"/>
              <a:t>Customise the model to reflect the situation at your institution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6926023" y="4254091"/>
            <a:ext cx="4540071" cy="200114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/>
              <a:t>Create different </a:t>
            </a:r>
            <a:r>
              <a:rPr lang="en-GB" smtClean="0"/>
              <a:t>policies/scenarios and </a:t>
            </a:r>
            <a:r>
              <a:rPr lang="en-GB"/>
              <a:t>compare their scores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630" y="800174"/>
            <a:ext cx="6492798" cy="281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97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Aims for today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09862" y="1292773"/>
            <a:ext cx="11172841" cy="4819269"/>
          </a:xfrm>
        </p:spPr>
        <p:txBody>
          <a:bodyPr/>
          <a:lstStyle/>
          <a:p>
            <a:pPr marL="342900" indent="-342900">
              <a:buFont typeface="Open Sans" panose="020B0606030504020204" pitchFamily="34" charset="0"/>
              <a:buChar char="–"/>
            </a:pPr>
            <a:endParaRPr lang="en-GB" dirty="0"/>
          </a:p>
          <a:p>
            <a:pPr marL="342900" indent="-342900">
              <a:buFont typeface="Open Sans" panose="020B0606030504020204" pitchFamily="34" charset="0"/>
              <a:buChar char="–"/>
            </a:pPr>
            <a:r>
              <a:rPr lang="en-GB" dirty="0" smtClean="0"/>
              <a:t>Learn about the how the model was created so you know what it is based on and what it can tell you</a:t>
            </a:r>
          </a:p>
          <a:p>
            <a:pPr marL="342900" indent="-342900">
              <a:buFont typeface="Open Sans" panose="020B0606030504020204" pitchFamily="34" charset="0"/>
              <a:buChar char="–"/>
            </a:pPr>
            <a:endParaRPr lang="en-GB" dirty="0" smtClean="0"/>
          </a:p>
          <a:p>
            <a:pPr marL="342900" indent="-342900">
              <a:buFont typeface="Open Sans" panose="020B0606030504020204" pitchFamily="34" charset="0"/>
              <a:buChar char="–"/>
            </a:pPr>
            <a:r>
              <a:rPr lang="en-GB" dirty="0" smtClean="0"/>
              <a:t>Try it out for yourselves with data about your own archive (if you have it)</a:t>
            </a:r>
          </a:p>
          <a:p>
            <a:pPr marL="342900" indent="-342900">
              <a:buFont typeface="Open Sans" panose="020B0606030504020204" pitchFamily="34" charset="0"/>
              <a:buChar char="–"/>
            </a:pPr>
            <a:endParaRPr lang="en-GB" dirty="0" smtClean="0"/>
          </a:p>
          <a:p>
            <a:pPr marL="342900" indent="-342900">
              <a:buFont typeface="Open Sans" panose="020B0606030504020204" pitchFamily="34" charset="0"/>
              <a:buChar char="–"/>
            </a:pPr>
            <a:r>
              <a:rPr lang="en-GB" dirty="0" smtClean="0"/>
              <a:t>Ask questions to learn more (and alert us to where we need more explanation or more detail when we describe the model in future)</a:t>
            </a:r>
          </a:p>
          <a:p>
            <a:pPr marL="342900" indent="-342900">
              <a:buFont typeface="Open Sans" panose="020B0606030504020204" pitchFamily="34" charset="0"/>
              <a:buChar char="–"/>
            </a:pPr>
            <a:endParaRPr lang="en-GB" dirty="0" smtClean="0"/>
          </a:p>
          <a:p>
            <a:pPr marL="342900" indent="-342900">
              <a:buFont typeface="Open Sans" panose="020B0606030504020204" pitchFamily="34" charset="0"/>
              <a:buChar char="–"/>
            </a:pPr>
            <a:r>
              <a:rPr lang="en-GB" b="1" dirty="0" smtClean="0"/>
              <a:t>Give us feedback to improve the model</a:t>
            </a:r>
            <a:r>
              <a:rPr lang="en-GB" dirty="0" smtClean="0"/>
              <a:t>: this is a prototype and almost anything can change or be considered for a future version</a:t>
            </a:r>
            <a:r>
              <a:rPr lang="en-GB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5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2.potx" id="{7AE01037-490B-45C8-B386-36755DCCAD65}" vid="{78019836-B27F-4245-B8D3-2721C5AF9292}"/>
    </a:ext>
  </a:extLst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NA font">
      <a:majorFont>
        <a:latin typeface="Roboto Mon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2.potx" id="{7AE01037-490B-45C8-B386-36755DCCAD65}" vid="{794B7051-9D9F-4085-B5E2-98960D51655C}"/>
    </a:ext>
  </a:extLst>
</a:theme>
</file>

<file path=ppt/theme/theme3.xml><?xml version="1.0" encoding="utf-8"?>
<a:theme xmlns:a="http://schemas.openxmlformats.org/drawingml/2006/main" name="Section title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2.potx" id="{7AE01037-490B-45C8-B386-36755DCCAD65}" vid="{42592D94-8EDD-4891-ACDA-C2B472F1AB33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EDB2E850FD5F47BE72C4B999753C77" ma:contentTypeVersion="97" ma:contentTypeDescription="Create a new document." ma:contentTypeScope="" ma:versionID="ddc686dff3e9422b58eedcaedcaef132">
  <xsd:schema xmlns:xsd="http://www.w3.org/2001/XMLSchema" xmlns:xs="http://www.w3.org/2001/XMLSchema" xmlns:p="http://schemas.microsoft.com/office/2006/metadata/properties" xmlns:ns2="7063776f-8020-42c0-9e03-83cd8894d9f9" xmlns:ns3="10456068-2e56-449c-8ef1-e985e0f3e873" targetNamespace="http://schemas.microsoft.com/office/2006/metadata/properties" ma:root="true" ma:fieldsID="e2bdc5fb837e3c93b4ac3a9cb106443d" ns2:_="" ns3:_="">
    <xsd:import namespace="7063776f-8020-42c0-9e03-83cd8894d9f9"/>
    <xsd:import namespace="10456068-2e56-449c-8ef1-e985e0f3e87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63776f-8020-42c0-9e03-83cd8894d9f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456068-2e56-449c-8ef1-e985e0f3e8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063776f-8020-42c0-9e03-83cd8894d9f9">AEZDNQYP44EC-1543758199-592</_dlc_DocId>
    <_dlc_DocIdUrl xmlns="7063776f-8020-42c0-9e03-83cd8894d9f9">
      <Url>https://nationalarchivesuk.sharepoint.com/sites/DA_Proj/_layouts/15/DocIdRedir.aspx?ID=AEZDNQYP44EC-1543758199-592</Url>
      <Description>AEZDNQYP44EC-1543758199-592</Description>
    </_dlc_DocIdUrl>
    <SharedWithUsers xmlns="7063776f-8020-42c0-9e03-83cd8894d9f9">
      <UserInfo>
        <DisplayName>Green, Alex</DisplayName>
        <AccountId>205</AccountId>
        <AccountType/>
      </UserInfo>
    </SharedWithUsers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EB7DA1-F5DD-4819-9763-163D62E04287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4D9658F-2900-4A12-B90D-6A210495E8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63776f-8020-42c0-9e03-83cd8894d9f9"/>
    <ds:schemaRef ds:uri="10456068-2e56-449c-8ef1-e985e0f3e8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C029FF-44D2-4668-A279-5BD65CE878BA}">
  <ds:schemaRefs>
    <ds:schemaRef ds:uri="7063776f-8020-42c0-9e03-83cd8894d9f9"/>
    <ds:schemaRef ds:uri="10456068-2e56-449c-8ef1-e985e0f3e873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CF1CC06A-F482-48CE-9C12-8D32BB623E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corporate or co-brand template</Template>
  <TotalTime>2164</TotalTime>
  <Words>461</Words>
  <Application>Microsoft Office PowerPoint</Application>
  <PresentationFormat>Widescreen</PresentationFormat>
  <Paragraphs>58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Calibri</vt:lpstr>
      <vt:lpstr>Wingdings</vt:lpstr>
      <vt:lpstr>Roboto Mono</vt:lpstr>
      <vt:lpstr>-apple-system</vt:lpstr>
      <vt:lpstr>Arial</vt:lpstr>
      <vt:lpstr>Open Sans</vt:lpstr>
      <vt:lpstr>Title slide</vt:lpstr>
      <vt:lpstr>Content slides</vt:lpstr>
      <vt:lpstr>Section title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National Archives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Merwood, Hannah</dc:creator>
  <cp:lastModifiedBy>Alex Green</cp:lastModifiedBy>
  <cp:revision>107</cp:revision>
  <dcterms:created xsi:type="dcterms:W3CDTF">2020-05-21T10:51:42Z</dcterms:created>
  <dcterms:modified xsi:type="dcterms:W3CDTF">2020-06-15T20:03:07Z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0x010100CAEDB2E850FD5F47BE72C4B999753C77</vt:lpwstr>
  </property>
  <property fmtid="{D5CDD505-2E9C-101B-9397-08002B2CF9AE}" pid="3" name="_dlc_DocIdItemGuid">
    <vt:lpwstr>de7d816d-2d23-4e14-b6e2-18fcf7707159</vt:lpwstr>
  </property>
</Properties>
</file>