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WenQuanYi Micro Hei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372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7BA7746A-B6CF-4E14-BADE-ED9A5B809A27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DA14BFFC-A00A-44A3-BD50-D05024A1118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7B1925F-E509-4993-AC81-ECE22C4BBB67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0C7873F-E39C-4C45-B17C-5F52D74B3B0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A4C8DB06-D9FE-4EAA-A2B5-3B232BBD79C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105C0558-0900-4B81-B3C8-A993374936B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B6FC0A49-6A25-42AB-B900-F3C03FF067D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07A8E2-70FB-44C3-8BDE-239EFAE6726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681BEF-3E05-4C26-945A-72EC0C0EF289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18433" name="Rectangle 1">
            <a:extLst>
              <a:ext uri="{FF2B5EF4-FFF2-40B4-BE49-F238E27FC236}">
                <a16:creationId xmlns:a16="http://schemas.microsoft.com/office/drawing/2014/main" id="{EB2DE32B-72DD-4187-B415-21AA268544D9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B1F28242-6AAE-4B20-8CDA-6AFEFC2E0EC6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1A302FF-8F19-4788-B9C2-FC628B5BA1B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92CE73-00DB-40DF-BF7C-B4AE57DF4EFD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27649" name="Rectangle 1">
            <a:extLst>
              <a:ext uri="{FF2B5EF4-FFF2-40B4-BE49-F238E27FC236}">
                <a16:creationId xmlns:a16="http://schemas.microsoft.com/office/drawing/2014/main" id="{827C42ED-BBB5-4D39-85E0-E3C42CE15AF0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C73BAFF8-ABE4-45E3-B9EC-F137B09C775E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8FEA313-0EED-49CB-84BB-CEB07381057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0992FE-10A5-4EBF-A6EC-B7F5762D664E}" type="slidenum">
              <a:rPr lang="en-GB" altLang="en-US"/>
              <a:pPr/>
              <a:t>11</a:t>
            </a:fld>
            <a:endParaRPr lang="en-GB" altLang="en-US"/>
          </a:p>
        </p:txBody>
      </p:sp>
      <p:sp>
        <p:nvSpPr>
          <p:cNvPr id="28673" name="Rectangle 1">
            <a:extLst>
              <a:ext uri="{FF2B5EF4-FFF2-40B4-BE49-F238E27FC236}">
                <a16:creationId xmlns:a16="http://schemas.microsoft.com/office/drawing/2014/main" id="{19F3815C-9E38-4D68-80AA-288CDB62EC8D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BF2BD783-12DA-4235-BC1A-6DBCDCD9D3E4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3512F1-FCCD-4818-BDDA-92A853AD48F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D6CE23-C61B-42D3-8E30-C45275E3A87B}" type="slidenum">
              <a:rPr lang="en-GB" altLang="en-US"/>
              <a:pPr/>
              <a:t>12</a:t>
            </a:fld>
            <a:endParaRPr lang="en-GB" altLang="en-US"/>
          </a:p>
        </p:txBody>
      </p:sp>
      <p:sp>
        <p:nvSpPr>
          <p:cNvPr id="29697" name="Rectangle 1">
            <a:extLst>
              <a:ext uri="{FF2B5EF4-FFF2-40B4-BE49-F238E27FC236}">
                <a16:creationId xmlns:a16="http://schemas.microsoft.com/office/drawing/2014/main" id="{6D798920-A558-46BC-B7B2-95115B7A3ECA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0DF514DF-8444-4030-A795-4C95D1741D9A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5ACED7E-AA3F-4C30-B83A-FE7ED40EE93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4A21E2-C2B7-4A81-B589-5E45E5643EDD}" type="slidenum">
              <a:rPr lang="en-GB" altLang="en-US"/>
              <a:pPr/>
              <a:t>13</a:t>
            </a:fld>
            <a:endParaRPr lang="en-GB" altLang="en-US"/>
          </a:p>
        </p:txBody>
      </p:sp>
      <p:sp>
        <p:nvSpPr>
          <p:cNvPr id="30721" name="Rectangle 1">
            <a:extLst>
              <a:ext uri="{FF2B5EF4-FFF2-40B4-BE49-F238E27FC236}">
                <a16:creationId xmlns:a16="http://schemas.microsoft.com/office/drawing/2014/main" id="{5493C0A7-EE41-42F7-A877-590810C36F22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F646171E-4402-47CE-8F71-1B2439FFFE8A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DCEED8-3513-4996-8942-EAB594AD151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FEF6665-7C92-4A15-9591-98A554E22B19}" type="slidenum">
              <a:rPr lang="en-GB" altLang="en-US"/>
              <a:pPr/>
              <a:t>14</a:t>
            </a:fld>
            <a:endParaRPr lang="en-GB" altLang="en-US"/>
          </a:p>
        </p:txBody>
      </p:sp>
      <p:sp>
        <p:nvSpPr>
          <p:cNvPr id="31745" name="Rectangle 1">
            <a:extLst>
              <a:ext uri="{FF2B5EF4-FFF2-40B4-BE49-F238E27FC236}">
                <a16:creationId xmlns:a16="http://schemas.microsoft.com/office/drawing/2014/main" id="{6C91FB1C-596A-4A9E-B675-AE4E61A6BFBC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CF471D49-22D1-454F-8DA7-E2E59F3C079C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976E0D6-225D-4029-AC6A-09D8D2A5EE1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626CC1-4E8E-41A8-A45C-DB1CB752EF33}" type="slidenum">
              <a:rPr lang="en-GB" altLang="en-US"/>
              <a:pPr/>
              <a:t>15</a:t>
            </a:fld>
            <a:endParaRPr lang="en-GB" altLang="en-US"/>
          </a:p>
        </p:txBody>
      </p:sp>
      <p:sp>
        <p:nvSpPr>
          <p:cNvPr id="32769" name="Rectangle 1">
            <a:extLst>
              <a:ext uri="{FF2B5EF4-FFF2-40B4-BE49-F238E27FC236}">
                <a16:creationId xmlns:a16="http://schemas.microsoft.com/office/drawing/2014/main" id="{58A7E9B9-DFB4-4AA4-A216-9A4030129843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AD42C1A7-7B65-4029-95DD-4E5DEDA3509D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6FDCFC-7BDE-4ED5-8FC1-44D3AD931C5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24B8FC-0907-409E-9B5E-AFA8814954E5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19457" name="Rectangle 1">
            <a:extLst>
              <a:ext uri="{FF2B5EF4-FFF2-40B4-BE49-F238E27FC236}">
                <a16:creationId xmlns:a16="http://schemas.microsoft.com/office/drawing/2014/main" id="{5E125C64-C02D-4091-BAAD-E48409EDE903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A3A3D3DE-4CEE-4F8E-92FC-92887BF69454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BDAB9D-1BDD-4143-BC00-91503A49EC7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37F59A-8B8F-4777-BFCF-C5F1B1E68BCE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20481" name="Rectangle 1">
            <a:extLst>
              <a:ext uri="{FF2B5EF4-FFF2-40B4-BE49-F238E27FC236}">
                <a16:creationId xmlns:a16="http://schemas.microsoft.com/office/drawing/2014/main" id="{A69AC24E-5BA6-4AC0-A600-B0FCF0D722D3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6C7B5496-7C24-443A-9206-E5C55E3BBE51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2A39B2-68A2-4A23-99B4-C084A779841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15C7B0-E45D-48B8-B9E3-505F0010052E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0E29BE36-5F9B-47C1-98CB-725DC85D55F6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80C5B737-4FAB-49FB-8497-89140B1E223F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28A720E-87FA-4CF9-82C4-3F03D3C8158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5A162F-CE82-4B0F-BF39-BCA6E5455967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22529" name="Rectangle 1">
            <a:extLst>
              <a:ext uri="{FF2B5EF4-FFF2-40B4-BE49-F238E27FC236}">
                <a16:creationId xmlns:a16="http://schemas.microsoft.com/office/drawing/2014/main" id="{66997848-49D4-4265-97B9-D6753FE0E7C7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58892AB6-1A0A-4257-A54B-84E4E45363D4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8BFBCC8-D25B-4EBB-B4E1-2AD6F0D4A26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4A5065-70C8-40E9-B912-B445338BBF9A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23553" name="Rectangle 1">
            <a:extLst>
              <a:ext uri="{FF2B5EF4-FFF2-40B4-BE49-F238E27FC236}">
                <a16:creationId xmlns:a16="http://schemas.microsoft.com/office/drawing/2014/main" id="{9108FAC6-D5C1-471D-B531-83A089CEAA27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993A9B42-1FEB-4299-8B1A-284242EDF901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8057198-DA46-43D0-A486-3A3C9A39323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AAB6658-7F51-43B9-9955-B9CDA7EEEA18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24577" name="Rectangle 1">
            <a:extLst>
              <a:ext uri="{FF2B5EF4-FFF2-40B4-BE49-F238E27FC236}">
                <a16:creationId xmlns:a16="http://schemas.microsoft.com/office/drawing/2014/main" id="{2034D1EE-7CD8-4D53-9328-9157A374F045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BF2C6829-89AD-4061-9F98-68904B52813E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E87705E-C999-4FB6-A373-222119B3CA9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62A384-E8AA-4344-A235-37CE389DE7BA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25601" name="Rectangle 1">
            <a:extLst>
              <a:ext uri="{FF2B5EF4-FFF2-40B4-BE49-F238E27FC236}">
                <a16:creationId xmlns:a16="http://schemas.microsoft.com/office/drawing/2014/main" id="{E4E37677-5B62-4849-B990-7146438D8C5D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AEE406AC-02E7-4207-99A1-00E18051463B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355353-2970-41AB-9EA4-F38B951676C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F9D54E0-2F6E-4A4F-AFF9-674BB5E2D661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26625" name="Rectangle 1">
            <a:extLst>
              <a:ext uri="{FF2B5EF4-FFF2-40B4-BE49-F238E27FC236}">
                <a16:creationId xmlns:a16="http://schemas.microsoft.com/office/drawing/2014/main" id="{C43B5B71-ED93-4898-886D-710D483B9499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715FFD85-4CE1-4B29-9ED3-B67DD00E5DAC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66EC-47D3-497A-8114-ED8550EEB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33A54-80CB-4BEB-9564-B1F8CF5CF0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3B287-8678-4184-97A0-4557F0D13F9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7002E-B555-4813-949C-9B32CBC865D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67AB6-A12C-4B21-BE64-667E88A5957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5AF22E99-760B-4170-B01F-995810A1AAD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0222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AC970-7A01-496F-906E-B1349846C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9A34FB-AF3F-4196-A173-922515FAA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38DA0-1FE4-4659-A7DD-1C2BC5C3B39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61633-1654-4375-9665-C1DCED5B38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9864C-127D-4E84-88D1-0876526968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64DB4DAA-E2CA-49E4-B8D6-7678887ABB3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957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AACF3B-A0EA-4042-83D8-6E0D21F7D0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559675" y="0"/>
            <a:ext cx="2519363" cy="66944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383ED5-9003-4121-AD22-C24506737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7275" cy="66944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989C0-CA5C-4540-8BFE-4007686FB64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D4078-76C0-4163-89F8-D877E08F19D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420D1-E635-4162-A7F5-1910E45A95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C39FA4B3-060E-449D-A42E-7748FCA7170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1881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96B05-64A0-41DA-8E38-0D3AE21EB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79038" cy="1239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F2D8D-36C9-4937-A4A6-070EDC517866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8783638" y="7002463"/>
            <a:ext cx="1077912" cy="231775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1919B-BB7F-4909-8569-980CD4ED3C9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519363" y="7016750"/>
            <a:ext cx="4678362" cy="219075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07061-EE01-400D-AA19-A9683455605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343775" y="7002463"/>
            <a:ext cx="1374775" cy="231775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A1BEB7F3-AD04-4AC7-A7C7-A3510398E8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177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EE200-8F3C-46C6-8D21-74885F0DD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D2E8E-373A-469A-81DF-6F8A6A7CF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4A49-E9A1-44AA-B2D4-E4EA0ED3B37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3EF1F-A23E-4EC8-9940-54680F1A1FB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926E5-4067-4C5C-90B2-08915EABFE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71E5F6A5-5F99-4C07-8EBC-CD7E14EA3F8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382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65CF2-563D-44AF-85A1-4CDAFD1AB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2413F-A6DC-4275-A8CB-7230E8799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91B1B-9CD5-41A3-80E4-3DF0B522EBA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58B25-29E6-4B8D-9327-5A608BD7DA9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48AAF-CA14-4CA3-938A-878F5B5EF2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01A54982-BD94-4EB8-B65C-BADBB8D47EA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458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D5FD7-B6C0-4E82-A9F7-D35C1315D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5D0B4-6B10-4ADF-BDC3-3790D46CD9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47775"/>
            <a:ext cx="4962525" cy="544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EF8AD6-7F11-495E-AA35-820A266EC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247775"/>
            <a:ext cx="4964113" cy="5446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B501FD-092E-4907-AAA3-FE268920E2C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21155-C5B5-47A6-9A10-70864BF57BB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14E3F-49F8-4E9A-83BF-71D78392B54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C178DBAA-9871-4524-A05D-195D4BE2AD1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888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A81BF-1C92-43E7-A976-26AA6F6E4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8E00CB-9EB6-4019-A43E-A3AFEF8F0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DE438B-760E-4A34-AE87-6E6AA3DD7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19C1A8-1E85-400E-8BAD-AD1D0893A5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C42004-3775-4ACD-A59F-F9BC101C17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17E4CD-1CAC-4E49-B1E5-DAD77C9FE86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6CF7FE-EA6D-4AFE-B200-931911756D2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2F59B1-EA18-4893-AD69-998E5EF83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5F1361F6-EB02-4C82-B28B-8B86B749AFD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2962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F2DD9-DED4-4DB7-BC3F-65415D838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F82AB1-05EF-44AB-962A-E17A1CCCD71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4C99C-80D1-4E24-B7AC-AB02B3D7E9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8D017D-C2A0-40DC-8D18-BB244BFE20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9F2D2EA9-E424-4087-94FD-8987F49E524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5911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491BCC-2AB0-48B2-A291-7C82AACE47C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B69B42-7102-4003-B828-EF5653DA33C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5D672-0304-4EB0-A445-8F5D8C32E5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17766D59-EE77-4EE0-B3D0-ACB9B6130AB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025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3FE8-E7C7-458C-A525-764CAAF9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3760E-2917-4720-B0C9-3FF796E96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1A5A79-6160-4360-8201-893EBD452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E4D06-A242-4863-A88F-ACA02E2DCF0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AC968F-39A1-4F6E-B97E-670DB238568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DAEFC8-7051-4915-882E-8B10CA7CE2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D03A7ECC-C244-4F38-BA54-554F09CBD6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536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EAF4-8A05-4F1F-BAD7-55EB17F7B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682240-761C-468E-BC03-244BEEA10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EF274-7F45-4BF1-BD9F-F3059DCC8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96822-5FE2-4B41-8ACA-1A27E20670E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9848C-2C52-4CC6-A408-453C665ED0D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55E10-7AF6-4029-87AE-636B5D0673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C6BC37E1-D987-4281-9562-540A03326D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982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2969A9E7-7E91-4492-AFCB-FB6344F2A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8575" y="0"/>
            <a:ext cx="10109200" cy="6696075"/>
          </a:xfrm>
          <a:prstGeom prst="rect">
            <a:avLst/>
          </a:prstGeom>
          <a:solidFill>
            <a:srgbClr val="640772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CEDCAA1B-9811-429D-B459-E31C6306EE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079038" cy="12398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FBE01DC-7F82-432B-92B3-971EB625A4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47775"/>
            <a:ext cx="10079038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200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D1094C5-C673-4EFC-911B-6C72A30B01EE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8783638" y="7002463"/>
            <a:ext cx="107791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r>
              <a:rPr lang="en-GB" altLang="en-US"/>
              <a:t>  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08121B8-5038-4AE6-89D3-E1695E5F199A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519363" y="7016750"/>
            <a:ext cx="467836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D994461-D76C-42FE-85C9-704E65B021C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343775" y="7002463"/>
            <a:ext cx="13747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r>
              <a:rPr lang="en-GB" altLang="en-US"/>
              <a:t>Slide </a:t>
            </a:r>
            <a:fld id="{A3716945-A081-4D4D-8774-8ABC75903A4A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A5EF65BC-35B4-4C7F-87A4-3532D9A16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811963"/>
            <a:ext cx="2260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AD300FA0-2B57-43FA-A5C1-AAA16F1FB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7280275"/>
            <a:ext cx="1703387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8292AA48-D67C-452D-B247-86C625FA3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7251700"/>
            <a:ext cx="54610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WenQuanYi Micro 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914FA152-8935-4B6E-999C-EA79F07F08F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B96A5226-3811-4AB1-8CF9-389F0A8BC119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E3044AD-68A3-4B2D-A60B-8B6F9EFCE4A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1DE2972-BD9D-4508-A5DB-16FD5C3F7C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B344757D-4818-402A-80C0-E0CE5DE99562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3073" name="Rectangle 1">
            <a:extLst>
              <a:ext uri="{FF2B5EF4-FFF2-40B4-BE49-F238E27FC236}">
                <a16:creationId xmlns:a16="http://schemas.microsoft.com/office/drawing/2014/main" id="{28119AFD-B7B8-4A91-8763-27F6638149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4763"/>
            <a:ext cx="10080625" cy="1250951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Sensitive Data in Government Records: Technical Considerations  </a:t>
            </a: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03CCB281-4B39-45C3-98C2-998640E2CA19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247775"/>
            <a:ext cx="10080625" cy="5448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2004" rIns="0" bIns="0" anchor="ctr"/>
          <a:lstStyle/>
          <a:p>
            <a:pPr marL="0" indent="0" algn="ctr"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Tim Gollins</a:t>
            </a:r>
          </a:p>
          <a:p>
            <a:pPr marL="0" indent="0" algn="ctr"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 sz="2400"/>
              <a:t>Head of Preservation &amp; information Management</a:t>
            </a:r>
          </a:p>
          <a:p>
            <a:pPr marL="0" indent="0" algn="ctr"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 sz="2400"/>
              <a:t>The National Records of Scotland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4D05D-1501-4788-B3B5-B4F2C5A6341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D9CB1236-5B24-41BF-9523-8DD66253A647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F86B5-E627-4639-95F2-4F9F0C18D38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4F01F-1343-4CBD-B8F3-24FB8CF1C6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CFDAB8C1-A0AE-4DE9-AB52-74E2FDBEEE20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12289" name="Rectangle 1">
            <a:extLst>
              <a:ext uri="{FF2B5EF4-FFF2-40B4-BE49-F238E27FC236}">
                <a16:creationId xmlns:a16="http://schemas.microsoft.com/office/drawing/2014/main" id="{7A0D7783-A3BA-4524-A462-321D79A20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4763"/>
            <a:ext cx="10080625" cy="1250951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Paper vs Digital (1) </a:t>
            </a:r>
            <a:br>
              <a:rPr lang="en-GB" altLang="en-US"/>
            </a:br>
            <a:r>
              <a:rPr lang="en-GB" altLang="en-US"/>
              <a:t>Sensitivity Review (Paper)</a:t>
            </a: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45EFB364-6D7C-4A74-977B-8B72FC7F79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Perceived as Tractable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Volume is low (relatively)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Ergonomics are good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Implicit Trust in manual review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Little or no analysis of effectiveness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UK FCO reviewers are retired ambassadors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They have huge domain knowledge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The material they review is their legacy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They want to see it used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B1FC8-3B75-459B-8A85-7D267D77459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C3586ED8-CC76-4FB2-8CA6-BEBCA4D877DF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11299-DF61-4D9C-8E20-06FEDDDD33E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0E837-A59C-41A9-963A-F9EDE2E7B9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7703975B-B6FF-4850-A1C2-A12ECB29777D}" type="slidenum">
              <a:rPr lang="en-GB" altLang="en-US"/>
              <a:pPr/>
              <a:t>11</a:t>
            </a:fld>
            <a:endParaRPr lang="en-GB" altLang="en-US"/>
          </a:p>
        </p:txBody>
      </p:sp>
      <p:sp>
        <p:nvSpPr>
          <p:cNvPr id="13313" name="Rectangle 1">
            <a:extLst>
              <a:ext uri="{FF2B5EF4-FFF2-40B4-BE49-F238E27FC236}">
                <a16:creationId xmlns:a16="http://schemas.microsoft.com/office/drawing/2014/main" id="{A7E394C8-D2CC-4BFD-A84B-262F631F88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0638"/>
            <a:ext cx="10052050" cy="1250950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Paper vs Digital (2) </a:t>
            </a:r>
            <a:br>
              <a:rPr lang="en-GB" altLang="en-US"/>
            </a:br>
            <a:r>
              <a:rPr lang="en-GB" altLang="en-US"/>
              <a:t>Sensitivity Review (Digital)</a:t>
            </a: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7013C5C2-00D7-4860-8E0A-D4FC4F3019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Not yet tractable (we need tools)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Volume is high (relatively)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Ergonomics very poor (by comparison)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Mistakes more exposed (can we trust machines?)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Many Sensitivities at once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Different Timescales of decay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Risk is not Binary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The Access Context Matters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Even Humans get it wrong (or disagree)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8A926-B0E5-450D-9EC8-F8C0331A900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2nd June 2017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A8612C2-35BE-45C5-A27E-8558C8559D4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11169AFD-83C2-4244-8901-A8FC32DD9BCD}" type="slidenum">
              <a:rPr lang="en-GB" altLang="en-US"/>
              <a:pPr/>
              <a:t>12</a:t>
            </a:fld>
            <a:endParaRPr lang="en-GB" altLang="en-US"/>
          </a:p>
        </p:txBody>
      </p:sp>
      <p:sp>
        <p:nvSpPr>
          <p:cNvPr id="14337" name="Rectangle 1">
            <a:extLst>
              <a:ext uri="{FF2B5EF4-FFF2-40B4-BE49-F238E27FC236}">
                <a16:creationId xmlns:a16="http://schemas.microsoft.com/office/drawing/2014/main" id="{B27B61AA-A195-4A3A-8A1D-510AA83603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4763"/>
            <a:ext cx="10080625" cy="1250951"/>
          </a:xfrm>
          <a:ln/>
        </p:spPr>
        <p:txBody>
          <a:bodyPr tIns="39116"/>
          <a:lstStyle/>
          <a:p>
            <a:pPr marL="215900" indent="-215900">
              <a:buSzPct val="45000"/>
              <a:buFont typeface="Wingdings" panose="05000000000000000000" pitchFamily="2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Technically Assisted Review (TAR):</a:t>
            </a:r>
            <a:br>
              <a:rPr lang="en-GB" altLang="en-US"/>
            </a:br>
            <a:r>
              <a:rPr lang="en-GB" altLang="en-US"/>
              <a:t>Is It Real?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04D7782D-D971-4BEF-AA24-4D0B8E879E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Yes - In e-Discovery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For reviewing for responsiveness to the “Matter”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For reviewing for some aspects of “Legal Privilege”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Significant academic research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Significant commercial investment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Economic driver - Money to be made!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B3615123-8DEB-4C82-9E85-ABFA777CC6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36207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TAR, What is it?</a:t>
            </a:r>
            <a:br>
              <a:rPr lang="en-GB" altLang="en-US"/>
            </a:br>
            <a:r>
              <a:rPr lang="en-GB" altLang="en-US"/>
              <a:t>Breaking it down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7A6AEAF9-D208-4291-B94A-D1C4660FF3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62075"/>
            <a:ext cx="10080625" cy="53340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>
                <a:solidFill>
                  <a:srgbClr val="FFF200"/>
                </a:solidFill>
              </a:rPr>
              <a:t>T</a:t>
            </a:r>
            <a:r>
              <a:rPr lang="en-GB" altLang="en-US"/>
              <a:t>echnically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Tools and Techniques developed by Information Retrieval (IR) community (often use Machine Learning)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System learns from examples what “good” looks like (Lots of different approaches)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>
                <a:solidFill>
                  <a:srgbClr val="FFF200"/>
                </a:solidFill>
              </a:rPr>
              <a:t>A</a:t>
            </a:r>
            <a:r>
              <a:rPr lang="en-GB" altLang="en-US"/>
              <a:t>ssisted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HELPS humans be more efficient - does not replace.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>
                <a:solidFill>
                  <a:srgbClr val="FFF200"/>
                </a:solidFill>
              </a:rPr>
              <a:t>R</a:t>
            </a:r>
            <a:r>
              <a:rPr lang="en-GB" altLang="en-US"/>
              <a:t>eview 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conceptually “looks” at everything.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A73A6-9D88-4C1F-BDAA-E31C34FA94D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2nd June 2017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314C049-613B-4447-AE7E-FF87831C9E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31BA1531-61CE-4B27-B617-4250FD21B53C}" type="slidenum">
              <a:rPr lang="en-GB" altLang="en-US"/>
              <a:pPr/>
              <a:t>14</a:t>
            </a:fld>
            <a:endParaRPr lang="en-GB" altLang="en-US"/>
          </a:p>
        </p:txBody>
      </p:sp>
      <p:sp>
        <p:nvSpPr>
          <p:cNvPr id="16385" name="Rectangle 1">
            <a:extLst>
              <a:ext uri="{FF2B5EF4-FFF2-40B4-BE49-F238E27FC236}">
                <a16:creationId xmlns:a16="http://schemas.microsoft.com/office/drawing/2014/main" id="{86CB0A9D-117E-49A3-8EC2-4119D69C3A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 marL="215900" indent="-215900">
              <a:buSzPct val="45000"/>
              <a:buFont typeface="Wingdings" panose="05000000000000000000" pitchFamily="2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TAR, what is it good for?</a:t>
            </a: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F272DD21-963C-4A1E-9124-90757E7FA6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The specific task matters, e-discovery is NOT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e-Archiving selection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e-Archiving appraisal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e-Archiving sensitivity review!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Not all dogs can herd sheep or sniff for truffles!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Proceed with caution, think about the task!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E-discovery can do some things well (Personal Data?)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Need TAR </a:t>
            </a:r>
            <a:r>
              <a:rPr lang="en-GB" altLang="en-US" u="sng"/>
              <a:t>specialised</a:t>
            </a:r>
            <a:r>
              <a:rPr lang="en-GB" altLang="en-US"/>
              <a:t> for Sensitivity Review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BBDADA34-0886-47FA-AA77-A740122F711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5AAFF0C5-E41E-4F63-A719-98ED4EAFB682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56B6BEC6-4B79-4D41-91A8-86866788E30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EEF2C89-CA83-4D8C-892D-195DF947BA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633F11A0-39CF-4D80-B8CE-0948AB1D3BCB}" type="slidenum">
              <a:rPr lang="en-GB" altLang="en-US"/>
              <a:pPr/>
              <a:t>15</a:t>
            </a:fld>
            <a:endParaRPr lang="en-GB" altLang="en-US"/>
          </a:p>
        </p:txBody>
      </p:sp>
      <p:sp>
        <p:nvSpPr>
          <p:cNvPr id="17409" name="Text Box 1">
            <a:extLst>
              <a:ext uri="{FF2B5EF4-FFF2-40B4-BE49-F238E27FC236}">
                <a16:creationId xmlns:a16="http://schemas.microsoft.com/office/drawing/2014/main" id="{1A647D7B-94BC-492D-8FD0-463CFA748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5400"/>
            <a:ext cx="10052050" cy="667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2672" rIns="0" bIns="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WenQuanYi Micro Hei" charset="0"/>
              </a:defRPr>
            </a:lvl9pPr>
          </a:lstStyle>
          <a:p>
            <a:pPr algn="ctr"/>
            <a:r>
              <a:rPr lang="en-GB" altLang="en-US" sz="4800" b="1">
                <a:solidFill>
                  <a:srgbClr val="FFFFFF"/>
                </a:solidFill>
              </a:rPr>
              <a:t>Questions?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2230E-A228-454B-894E-E70C3612B43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1835885D-6470-448E-B500-E24CB617AFA5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2C884-1DC5-4D6E-A574-48BCCC88A6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1757A-B4D1-44C4-A069-1D3BBB321B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4F05AE94-8B51-4F08-AFC3-3CA1F24AC11A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4097" name="Rectangle 1">
            <a:extLst>
              <a:ext uri="{FF2B5EF4-FFF2-40B4-BE49-F238E27FC236}">
                <a16:creationId xmlns:a16="http://schemas.microsoft.com/office/drawing/2014/main" id="{A9DB6A0E-E4F6-410D-8A39-81367A8DE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Topics</a:t>
            </a:r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68E8F2D9-2A3F-4478-8BD2-19A693526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The Dilemma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Archives vs Operational Use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Archival Process. 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What is Sensitivity? (UK Perspective)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Digital Vs Paper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Technically Assisted Review (TAR).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Questions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C26053AD-510E-429A-8421-26CD4787B83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05A252AC-9C13-4F04-96D0-A66C535B116F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E66A788-D550-457F-84C9-0CC75D539BA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0761226-A1D5-44EF-80F9-98E4593DD67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BDF16357-1FFF-4CE2-A5DB-84E90E4C354E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5121" name="Rectangle 1">
            <a:extLst>
              <a:ext uri="{FF2B5EF4-FFF2-40B4-BE49-F238E27FC236}">
                <a16:creationId xmlns:a16="http://schemas.microsoft.com/office/drawing/2014/main" id="{AF1CFA64-0F57-4B5D-BBBB-A38871FBB9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A Dilemma </a:t>
            </a:r>
          </a:p>
        </p:txBody>
      </p:sp>
      <p:grpSp>
        <p:nvGrpSpPr>
          <p:cNvPr id="5122" name="Group 2">
            <a:extLst>
              <a:ext uri="{FF2B5EF4-FFF2-40B4-BE49-F238E27FC236}">
                <a16:creationId xmlns:a16="http://schemas.microsoft.com/office/drawing/2014/main" id="{25B2AC8F-E279-4983-9DD7-90E8D649529D}"/>
              </a:ext>
            </a:extLst>
          </p:cNvPr>
          <p:cNvGrpSpPr>
            <a:grpSpLocks/>
          </p:cNvGrpSpPr>
          <p:nvPr/>
        </p:nvGrpSpPr>
        <p:grpSpPr bwMode="auto">
          <a:xfrm>
            <a:off x="706438" y="1920875"/>
            <a:ext cx="8664575" cy="3979863"/>
            <a:chOff x="445" y="1210"/>
            <a:chExt cx="5458" cy="2507"/>
          </a:xfrm>
        </p:grpSpPr>
        <p:pic>
          <p:nvPicPr>
            <p:cNvPr id="5123" name="Picture 3">
              <a:extLst>
                <a:ext uri="{FF2B5EF4-FFF2-40B4-BE49-F238E27FC236}">
                  <a16:creationId xmlns:a16="http://schemas.microsoft.com/office/drawing/2014/main" id="{DA9CFC60-C365-4E85-A0A4-3B27145F1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8" y="1210"/>
              <a:ext cx="2399" cy="2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4" name="Picture 4">
              <a:extLst>
                <a:ext uri="{FF2B5EF4-FFF2-40B4-BE49-F238E27FC236}">
                  <a16:creationId xmlns:a16="http://schemas.microsoft.com/office/drawing/2014/main" id="{0C0E1C9C-F4FB-4113-8F00-DFF5AF78BA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" y="2343"/>
              <a:ext cx="702" cy="1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5" name="AutoShape 5">
              <a:extLst>
                <a:ext uri="{FF2B5EF4-FFF2-40B4-BE49-F238E27FC236}">
                  <a16:creationId xmlns:a16="http://schemas.microsoft.com/office/drawing/2014/main" id="{6CC8D57B-306E-4639-9BBA-3911D548B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" y="1344"/>
              <a:ext cx="1088" cy="906"/>
            </a:xfrm>
            <a:custGeom>
              <a:avLst/>
              <a:gdLst>
                <a:gd name="G0" fmla="*/ 4801 -20833 1"/>
                <a:gd name="G1" fmla="*/ G0 1 34464"/>
                <a:gd name="G2" fmla="*/ 4000 62500 1"/>
                <a:gd name="G3" fmla="*/ G2 1 34464"/>
                <a:gd name="G4" fmla="*/ 4801 1 2"/>
                <a:gd name="G5" fmla="+- G4 G1 0"/>
                <a:gd name="G6" fmla="+- G5 0 0"/>
                <a:gd name="G7" fmla="*/ 4000 1 2"/>
                <a:gd name="G8" fmla="+- G7 G3 0"/>
                <a:gd name="G9" fmla="+- G8 0 0"/>
                <a:gd name="G10" fmla="*/ G1 4000 1"/>
                <a:gd name="G11" fmla="*/ G10 1 1"/>
                <a:gd name="G12" fmla="*/ G3 4801 1"/>
                <a:gd name="G13" fmla="*/ G12 1 1"/>
                <a:gd name="G14" fmla="at2 G11 G13"/>
                <a:gd name="G15" fmla="*/ 52096 G14 1"/>
                <a:gd name="G16" fmla="*/ 1 48365 11520"/>
                <a:gd name="G17" fmla="*/ G15 1 G16"/>
                <a:gd name="G18" fmla="+- G17 4640 0"/>
                <a:gd name="G19" fmla="+- G18 0 0"/>
                <a:gd name="G20" fmla="+- G17 0 4640"/>
                <a:gd name="G21" fmla="*/ 4801 1 2"/>
                <a:gd name="G22" fmla="*/ 1 48365 11520"/>
                <a:gd name="G23" fmla="*/ G22 G19 1"/>
                <a:gd name="G24" fmla="*/ G23 1 52096"/>
                <a:gd name="G25" fmla="cos G21 G24"/>
                <a:gd name="G26" fmla="*/ 4000 1 2"/>
                <a:gd name="G27" fmla="*/ 1 48365 11520"/>
                <a:gd name="G28" fmla="*/ G27 G19 1"/>
                <a:gd name="G29" fmla="*/ G28 1 52096"/>
                <a:gd name="G30" fmla="sin G26 G29"/>
                <a:gd name="G31" fmla="+- G4 G25 0"/>
                <a:gd name="G32" fmla="+- G31 0 0"/>
                <a:gd name="G33" fmla="+- G7 G30 0"/>
                <a:gd name="G34" fmla="+- G33 0 0"/>
                <a:gd name="G35" fmla="*/ 1 48365 11520"/>
                <a:gd name="G36" fmla="*/ G35 G20 1"/>
                <a:gd name="G37" fmla="*/ G36 1 52096"/>
                <a:gd name="G38" fmla="cos G21 G37"/>
                <a:gd name="G39" fmla="*/ 1 48365 11520"/>
                <a:gd name="G40" fmla="*/ G39 G20 1"/>
                <a:gd name="G41" fmla="*/ G40 1 52096"/>
                <a:gd name="G42" fmla="sin G26 G41"/>
                <a:gd name="G43" fmla="+- G4 G38 0"/>
                <a:gd name="G44" fmla="+- G43 0 0"/>
                <a:gd name="G45" fmla="+- G7 G42 0"/>
                <a:gd name="G46" fmla="+- G45 0 0"/>
                <a:gd name="G47" fmla="at2 G25 G30"/>
                <a:gd name="G48" fmla="*/ 52096 G47 1"/>
                <a:gd name="G49" fmla="*/ 1 48365 11520"/>
                <a:gd name="G50" fmla="*/ G48 1 G49"/>
                <a:gd name="G51" fmla="at2 G38 G42"/>
                <a:gd name="G52" fmla="*/ 52096 G51 1"/>
                <a:gd name="G53" fmla="*/ 1 48365 11520"/>
                <a:gd name="G54" fmla="*/ G52 1 G53"/>
                <a:gd name="G55" fmla="+- G54 0 G50"/>
                <a:gd name="G56" fmla="+- G55 38656 0"/>
                <a:gd name="G57" fmla="+- G56 0 0"/>
                <a:gd name="G58" fmla="?: G55 G55 G57"/>
                <a:gd name="G59" fmla="*/ 1 48365 11520"/>
                <a:gd name="G60" fmla="*/ G59 13024 1"/>
                <a:gd name="G61" fmla="*/ G60 1 52096"/>
                <a:gd name="G62" fmla="cos G21 G61"/>
                <a:gd name="G63" fmla="*/ 1 48365 11520"/>
                <a:gd name="G64" fmla="*/ G63 13024 1"/>
                <a:gd name="G65" fmla="*/ G64 1 52096"/>
                <a:gd name="G66" fmla="sin G26 G65"/>
                <a:gd name="G67" fmla="+- G4 0 G62"/>
                <a:gd name="G68" fmla="+- G4 G62 0"/>
                <a:gd name="G69" fmla="+- G68 0 0"/>
                <a:gd name="G70" fmla="+- G7 0 G66"/>
                <a:gd name="G71" fmla="+- G7 G66 0"/>
                <a:gd name="G72" fmla="+- G71 0 0"/>
                <a:gd name="G73" fmla="+- 4000 0 0"/>
                <a:gd name="G74" fmla="+- 4801 0 0"/>
                <a:gd name="G75" fmla="*/ G50 1 60000"/>
                <a:gd name="G76" fmla="*/ G58 1 6000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-501" y="9254"/>
                  </a:moveTo>
                  <a:lnTo>
                    <a:pt x="4801" y="2000"/>
                  </a:lnTo>
                  <a:lnTo>
                    <a:pt x="2401" y="2000"/>
                  </a:lnTo>
                  <a:close/>
                </a:path>
              </a:pathLst>
            </a:custGeom>
            <a:noFill/>
            <a:ln w="2556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1pPr>
              <a:lvl2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2pPr>
              <a:lvl3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3pPr>
              <a:lvl4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4pPr>
              <a:lvl5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325"/>
                </a:spcBef>
              </a:pPr>
              <a:r>
                <a:rPr lang="en-GB" altLang="en-US" sz="1600">
                  <a:solidFill>
                    <a:srgbClr val="FFFFFF"/>
                  </a:solidFill>
                </a:rPr>
                <a:t>I have a right to be forgotten!</a:t>
              </a:r>
            </a:p>
          </p:txBody>
        </p:sp>
        <p:pic>
          <p:nvPicPr>
            <p:cNvPr id="5126" name="Picture 6">
              <a:extLst>
                <a:ext uri="{FF2B5EF4-FFF2-40B4-BE49-F238E27FC236}">
                  <a16:creationId xmlns:a16="http://schemas.microsoft.com/office/drawing/2014/main" id="{88471C26-ACAB-480F-92D7-889C0F677A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4" y="2251"/>
              <a:ext cx="662" cy="1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7" name="AutoShape 7">
              <a:extLst>
                <a:ext uri="{FF2B5EF4-FFF2-40B4-BE49-F238E27FC236}">
                  <a16:creationId xmlns:a16="http://schemas.microsoft.com/office/drawing/2014/main" id="{390B1250-3AF1-49C4-A50E-87B6CD2DA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" y="1434"/>
              <a:ext cx="1007" cy="815"/>
            </a:xfrm>
            <a:custGeom>
              <a:avLst/>
              <a:gdLst>
                <a:gd name="G0" fmla="*/ 4447 -20833 1"/>
                <a:gd name="G1" fmla="*/ G0 1 34464"/>
                <a:gd name="G2" fmla="*/ 3600 62500 1"/>
                <a:gd name="G3" fmla="*/ G2 1 34464"/>
                <a:gd name="G4" fmla="*/ 4447 1 2"/>
                <a:gd name="G5" fmla="+- G4 G1 0"/>
                <a:gd name="G6" fmla="+- G5 0 0"/>
                <a:gd name="G7" fmla="*/ 3600 1 2"/>
                <a:gd name="G8" fmla="+- G7 G3 0"/>
                <a:gd name="G9" fmla="+- G8 0 0"/>
                <a:gd name="G10" fmla="*/ G1 3600 1"/>
                <a:gd name="G11" fmla="*/ G10 1 4447"/>
                <a:gd name="G12" fmla="abs G3"/>
                <a:gd name="G13" fmla="abs G11"/>
                <a:gd name="G14" fmla="+- G12 0 G13"/>
                <a:gd name="G15" fmla="?: G1 7 2"/>
                <a:gd name="G16" fmla="?: G1 10 5"/>
                <a:gd name="G17" fmla="*/ 4447 G15 1"/>
                <a:gd name="G18" fmla="*/ G17 1 12"/>
                <a:gd name="G19" fmla="*/ 4447 G16 1"/>
                <a:gd name="G20" fmla="*/ G19 1 12"/>
                <a:gd name="G21" fmla="?: G3 7 2"/>
                <a:gd name="G22" fmla="?: G3 10 5"/>
                <a:gd name="G23" fmla="*/ 3600 G21 1"/>
                <a:gd name="G24" fmla="*/ G23 1 12"/>
                <a:gd name="G25" fmla="*/ 3600 G22 1"/>
                <a:gd name="G26" fmla="*/ G25 1 12"/>
                <a:gd name="G27" fmla="?: G1 0 G6"/>
                <a:gd name="G28" fmla="?: G14 0 G27"/>
                <a:gd name="G29" fmla="?: G3 G18 G6"/>
                <a:gd name="G30" fmla="?: G14 G29 G18"/>
                <a:gd name="G31" fmla="?: G1 G6 4447"/>
                <a:gd name="G32" fmla="?: G14 4447 G31"/>
                <a:gd name="G33" fmla="?: G3 G6 G18"/>
                <a:gd name="G34" fmla="?: G14 G33 G18"/>
                <a:gd name="G35" fmla="?: G1 G24 G9"/>
                <a:gd name="G36" fmla="?: G14 G24 G35"/>
                <a:gd name="G37" fmla="?: G3 0 G9"/>
                <a:gd name="G38" fmla="?: G14 G37 0"/>
                <a:gd name="G39" fmla="?: G1 G9 G24"/>
                <a:gd name="G40" fmla="?: G14 G24 G39"/>
                <a:gd name="G41" fmla="?: G3 G9 3600"/>
                <a:gd name="G42" fmla="?: G14 G41 3600"/>
                <a:gd name="G43" fmla="min 4447 3600"/>
                <a:gd name="G44" fmla="*/ G43 16667 1"/>
                <a:gd name="G45" fmla="*/ G44 1 34464"/>
                <a:gd name="G46" fmla="+- 4447 0 G45"/>
                <a:gd name="G47" fmla="+- 3600 0 G45"/>
                <a:gd name="G48" fmla="*/ G45 29289 1"/>
                <a:gd name="G49" fmla="*/ G48 1 34464"/>
                <a:gd name="G50" fmla="+- 4447 0 G49"/>
                <a:gd name="G51" fmla="+- 3600 0 G49"/>
                <a:gd name="G52" fmla="+- 3600 0 0"/>
                <a:gd name="G53" fmla="+- 4447 0 0"/>
                <a:gd name="G54" fmla="+- 180 0 0"/>
                <a:gd name="G55" fmla="+- 90 0 0"/>
                <a:gd name="G56" fmla="+- 270 0 0"/>
                <a:gd name="G57" fmla="+- 90 0 0"/>
                <a:gd name="G58" fmla="+- 0 0 0"/>
                <a:gd name="G59" fmla="+- 90 0 0"/>
                <a:gd name="G60" fmla="+- 90 0 0"/>
                <a:gd name="G61" fmla="+- 90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1741"/>
                  </a:moveTo>
                  <a:lnTo>
                    <a:pt x="1741" y="1741"/>
                  </a:lnTo>
                  <a:lnTo>
                    <a:pt x="180" y="90"/>
                  </a:lnTo>
                  <a:lnTo>
                    <a:pt x="741" y="0"/>
                  </a:lnTo>
                  <a:lnTo>
                    <a:pt x="1853" y="0"/>
                  </a:lnTo>
                  <a:lnTo>
                    <a:pt x="2706" y="0"/>
                  </a:lnTo>
                  <a:lnTo>
                    <a:pt x="1741" y="1741"/>
                  </a:lnTo>
                  <a:lnTo>
                    <a:pt x="270" y="90"/>
                  </a:lnTo>
                  <a:lnTo>
                    <a:pt x="4447" y="2100"/>
                  </a:lnTo>
                  <a:lnTo>
                    <a:pt x="4447" y="3000"/>
                  </a:lnTo>
                  <a:lnTo>
                    <a:pt x="4447" y="1859"/>
                  </a:lnTo>
                  <a:lnTo>
                    <a:pt x="1741" y="1741"/>
                  </a:lnTo>
                  <a:lnTo>
                    <a:pt x="0" y="90"/>
                  </a:lnTo>
                  <a:lnTo>
                    <a:pt x="1853" y="3600"/>
                  </a:lnTo>
                  <a:lnTo>
                    <a:pt x="-464" y="8329"/>
                  </a:lnTo>
                  <a:lnTo>
                    <a:pt x="741" y="3600"/>
                  </a:lnTo>
                  <a:lnTo>
                    <a:pt x="1741" y="3600"/>
                  </a:lnTo>
                  <a:lnTo>
                    <a:pt x="1741" y="1741"/>
                  </a:lnTo>
                  <a:close/>
                </a:path>
              </a:pathLst>
            </a:custGeom>
            <a:noFill/>
            <a:ln w="2556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1pPr>
              <a:lvl2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2pPr>
              <a:lvl3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3pPr>
              <a:lvl4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4pPr>
              <a:lvl5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cs typeface="WenQuanYi Micro Hei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325"/>
                </a:spcBef>
              </a:pPr>
              <a:r>
                <a:rPr lang="en-GB" altLang="en-US" sz="1600">
                  <a:solidFill>
                    <a:srgbClr val="FFFFFF"/>
                  </a:solidFill>
                </a:rPr>
                <a:t>I have a duty to remember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17AA0-8027-4E94-B751-386ED81DD0D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28598CCD-BECA-4A84-960D-55973532DBB5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008C3-8CA7-4725-A297-A9C67A8E679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39113-1D26-4E54-9F7C-D1FF8E8B98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C77CF20C-955D-43B9-922A-DA19C6AC6D9E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6145" name="Rectangle 1">
            <a:extLst>
              <a:ext uri="{FF2B5EF4-FFF2-40B4-BE49-F238E27FC236}">
                <a16:creationId xmlns:a16="http://schemas.microsoft.com/office/drawing/2014/main" id="{F435E6E5-E624-4593-9CF2-E00CC0CFA9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Archives vs Operational Use</a:t>
            </a:r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B27C9782-5899-43CB-ACAA-3D072FFA59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Today I am discussing Archival or Permanent Preservation contexts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Focus is on </a:t>
            </a:r>
            <a:r>
              <a:rPr lang="en-GB" altLang="en-US" u="sng"/>
              <a:t>Identification</a:t>
            </a:r>
            <a:r>
              <a:rPr lang="en-GB" altLang="en-US"/>
              <a:t> of sensitive information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To facilitate subsequent Control &amp; Management 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 u="sng"/>
              <a:t>Not</a:t>
            </a:r>
            <a:r>
              <a:rPr lang="en-GB" altLang="en-US"/>
              <a:t> Government Operational Contexts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Cabinet Office guidance and regulation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National Cyber Security Centre (NCSC) Guidance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ICO guidance and regulation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Local Information Governance policy and procedures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2971AC7A-CC57-4EC1-8A33-4B8DC3036A2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35B32634-6306-4A5A-8044-0420923DEBFC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E892C72-0B38-4626-8710-DB77BEE9EF1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B9190B76-BE72-4B3E-9B44-0DC0B224B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D6C652B9-FC0A-43A7-86A7-3083626BE52D}" type="slidenum">
              <a:rPr lang="en-GB" altLang="en-US"/>
              <a:pPr/>
              <a:t>5</a:t>
            </a:fld>
            <a:endParaRPr lang="en-GB" altLang="en-US"/>
          </a:p>
        </p:txBody>
      </p:sp>
      <p:grpSp>
        <p:nvGrpSpPr>
          <p:cNvPr id="7169" name="Group 1">
            <a:extLst>
              <a:ext uri="{FF2B5EF4-FFF2-40B4-BE49-F238E27FC236}">
                <a16:creationId xmlns:a16="http://schemas.microsoft.com/office/drawing/2014/main" id="{D67763BE-859D-4F60-AEB7-B043E193DAD2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4313238"/>
            <a:ext cx="9286875" cy="2397125"/>
            <a:chOff x="249" y="2717"/>
            <a:chExt cx="5850" cy="1510"/>
          </a:xfrm>
        </p:grpSpPr>
        <p:grpSp>
          <p:nvGrpSpPr>
            <p:cNvPr id="7170" name="Group 2">
              <a:extLst>
                <a:ext uri="{FF2B5EF4-FFF2-40B4-BE49-F238E27FC236}">
                  <a16:creationId xmlns:a16="http://schemas.microsoft.com/office/drawing/2014/main" id="{20674314-F172-4D63-A207-B9A50AA515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2" y="2739"/>
              <a:ext cx="804" cy="1488"/>
              <a:chOff x="2772" y="2739"/>
              <a:chExt cx="804" cy="1488"/>
            </a:xfrm>
          </p:grpSpPr>
          <p:sp>
            <p:nvSpPr>
              <p:cNvPr id="7171" name="Line 3">
                <a:extLst>
                  <a:ext uri="{FF2B5EF4-FFF2-40B4-BE49-F238E27FC236}">
                    <a16:creationId xmlns:a16="http://schemas.microsoft.com/office/drawing/2014/main" id="{F2795E0A-0D7B-43BB-9E4A-BDE3FDACDD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1" y="2739"/>
                <a:ext cx="21" cy="1488"/>
              </a:xfrm>
              <a:prstGeom prst="line">
                <a:avLst/>
              </a:prstGeom>
              <a:noFill/>
              <a:ln w="36000" cap="sq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2" name="AutoShape 4">
                <a:extLst>
                  <a:ext uri="{FF2B5EF4-FFF2-40B4-BE49-F238E27FC236}">
                    <a16:creationId xmlns:a16="http://schemas.microsoft.com/office/drawing/2014/main" id="{B7627813-99D7-4FBA-B9DF-2B22AEF51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3299"/>
                <a:ext cx="804" cy="525"/>
              </a:xfrm>
              <a:prstGeom prst="rightArrow">
                <a:avLst>
                  <a:gd name="adj1" fmla="val 35648"/>
                  <a:gd name="adj2" fmla="val 55365"/>
                </a:avLst>
              </a:prstGeom>
              <a:solidFill>
                <a:srgbClr val="CFE7F5"/>
              </a:solidFill>
              <a:ln w="9360" cap="sq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62640" rIns="90000" bIns="45000" anchor="ctr"/>
              <a:lstStyle>
                <a:lvl1pPr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1pPr>
                <a:lvl2pPr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2pPr>
                <a:lvl3pPr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3pPr>
                <a:lvl4pPr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4pPr>
                <a:lvl5pPr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buClrTx/>
                  <a:buFontTx/>
                  <a:buNone/>
                </a:pPr>
                <a:r>
                  <a:rPr lang="en-US" altLang="en-US" sz="2000"/>
                  <a:t> </a:t>
                </a:r>
                <a:r>
                  <a:rPr lang="en-US" altLang="en-US" sz="2200"/>
                  <a:t>Transfer</a:t>
                </a:r>
              </a:p>
            </p:txBody>
          </p:sp>
        </p:grpSp>
        <p:grpSp>
          <p:nvGrpSpPr>
            <p:cNvPr id="7173" name="Group 5">
              <a:extLst>
                <a:ext uri="{FF2B5EF4-FFF2-40B4-BE49-F238E27FC236}">
                  <a16:creationId xmlns:a16="http://schemas.microsoft.com/office/drawing/2014/main" id="{B387FB29-95BF-40D7-A03F-A3080FE21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2717"/>
              <a:ext cx="2522" cy="1302"/>
              <a:chOff x="3578" y="2717"/>
              <a:chExt cx="2522" cy="1302"/>
            </a:xfrm>
          </p:grpSpPr>
          <p:grpSp>
            <p:nvGrpSpPr>
              <p:cNvPr id="7174" name="Group 6">
                <a:extLst>
                  <a:ext uri="{FF2B5EF4-FFF2-40B4-BE49-F238E27FC236}">
                    <a16:creationId xmlns:a16="http://schemas.microsoft.com/office/drawing/2014/main" id="{7A8EE858-DE34-4ECE-9B40-FF578A5CF2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8" y="3119"/>
                <a:ext cx="2522" cy="900"/>
                <a:chOff x="3578" y="3119"/>
                <a:chExt cx="2522" cy="900"/>
              </a:xfrm>
            </p:grpSpPr>
            <p:sp>
              <p:nvSpPr>
                <p:cNvPr id="7175" name="Rectangle 7">
                  <a:extLst>
                    <a:ext uri="{FF2B5EF4-FFF2-40B4-BE49-F238E27FC236}">
                      <a16:creationId xmlns:a16="http://schemas.microsoft.com/office/drawing/2014/main" id="{C7F1C8E8-25C2-4B60-929E-C972910F79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8" y="3119"/>
                  <a:ext cx="1052" cy="900"/>
                </a:xfrm>
                <a:prstGeom prst="rect">
                  <a:avLst/>
                </a:prstGeom>
                <a:solidFill>
                  <a:srgbClr val="CFE7F5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64440" rIns="90000" bIns="45000" anchor="ctr"/>
                <a:lstStyle>
                  <a:lvl1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1pPr>
                  <a:lvl2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2pPr>
                  <a:lvl3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3pPr>
                  <a:lvl4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4pPr>
                  <a:lvl5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5pPr>
                  <a:lvl6pPr marL="25146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6pPr>
                  <a:lvl7pPr marL="29718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7pPr>
                  <a:lvl8pPr marL="34290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8pPr>
                  <a:lvl9pPr marL="38862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Preservation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&amp;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Description </a:t>
                  </a:r>
                </a:p>
              </p:txBody>
            </p:sp>
            <p:sp>
              <p:nvSpPr>
                <p:cNvPr id="7176" name="Rectangle 8">
                  <a:extLst>
                    <a:ext uri="{FF2B5EF4-FFF2-40B4-BE49-F238E27FC236}">
                      <a16:creationId xmlns:a16="http://schemas.microsoft.com/office/drawing/2014/main" id="{DCC3E576-EB73-44F1-B977-E03BEAFCA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47" y="3119"/>
                  <a:ext cx="1052" cy="900"/>
                </a:xfrm>
                <a:prstGeom prst="rect">
                  <a:avLst/>
                </a:prstGeom>
                <a:solidFill>
                  <a:srgbClr val="CFE7F5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64440" rIns="90000" bIns="45000" anchor="ctr"/>
                <a:lstStyle>
                  <a:lvl1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1pPr>
                  <a:lvl2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2pPr>
                  <a:lvl3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3pPr>
                  <a:lvl4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4pPr>
                  <a:lvl5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5pPr>
                  <a:lvl6pPr marL="25146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6pPr>
                  <a:lvl7pPr marL="29718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7pPr>
                  <a:lvl8pPr marL="34290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8pPr>
                  <a:lvl9pPr marL="38862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Presentation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&amp;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Access </a:t>
                  </a:r>
                </a:p>
              </p:txBody>
            </p:sp>
            <p:sp>
              <p:nvSpPr>
                <p:cNvPr id="7177" name="AutoShape 9">
                  <a:extLst>
                    <a:ext uri="{FF2B5EF4-FFF2-40B4-BE49-F238E27FC236}">
                      <a16:creationId xmlns:a16="http://schemas.microsoft.com/office/drawing/2014/main" id="{DC90D1F6-65CD-4BD4-9055-706FEFBDC7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32" y="3306"/>
                  <a:ext cx="401" cy="526"/>
                </a:xfrm>
                <a:prstGeom prst="rightArrow">
                  <a:avLst>
                    <a:gd name="adj1" fmla="val 35648"/>
                    <a:gd name="adj2" fmla="val 36153"/>
                  </a:avLst>
                </a:prstGeom>
                <a:solidFill>
                  <a:srgbClr val="CFE7F5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7178" name="Text Box 10">
                <a:extLst>
                  <a:ext uri="{FF2B5EF4-FFF2-40B4-BE49-F238E27FC236}">
                    <a16:creationId xmlns:a16="http://schemas.microsoft.com/office/drawing/2014/main" id="{C242C20C-04A5-4016-8D8C-D5EA5AE33B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55" y="2717"/>
                <a:ext cx="1767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66240" rIns="90000" bIns="45000"/>
              <a:lstStyle>
                <a:lvl1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1pPr>
                <a:lvl2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2pPr>
                <a:lvl3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3pPr>
                <a:lvl4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4pPr>
                <a:lvl5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FontTx/>
                  <a:buNone/>
                </a:pPr>
                <a:r>
                  <a:rPr lang="en-US" altLang="en-US" sz="2400">
                    <a:solidFill>
                      <a:srgbClr val="FFFFFF"/>
                    </a:solidFill>
                  </a:rPr>
                  <a:t>National Archive</a:t>
                </a:r>
              </a:p>
            </p:txBody>
          </p:sp>
        </p:grpSp>
        <p:grpSp>
          <p:nvGrpSpPr>
            <p:cNvPr id="7179" name="Group 11">
              <a:extLst>
                <a:ext uri="{FF2B5EF4-FFF2-40B4-BE49-F238E27FC236}">
                  <a16:creationId xmlns:a16="http://schemas.microsoft.com/office/drawing/2014/main" id="{E97AF7A1-501D-4638-8172-18BD317AD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" y="2717"/>
              <a:ext cx="2522" cy="1302"/>
              <a:chOff x="249" y="2717"/>
              <a:chExt cx="2522" cy="1302"/>
            </a:xfrm>
          </p:grpSpPr>
          <p:sp>
            <p:nvSpPr>
              <p:cNvPr id="7180" name="Text Box 12">
                <a:extLst>
                  <a:ext uri="{FF2B5EF4-FFF2-40B4-BE49-F238E27FC236}">
                    <a16:creationId xmlns:a16="http://schemas.microsoft.com/office/drawing/2014/main" id="{03FE9064-0D6A-4AE5-BF20-6D177BABF6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5" y="2717"/>
                <a:ext cx="1990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66240" rIns="90000" bIns="45000"/>
              <a:lstStyle>
                <a:lvl1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1pPr>
                <a:lvl2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2pPr>
                <a:lvl3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3pPr>
                <a:lvl4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4pPr>
                <a:lvl5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WenQuanYi Micro Hei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FontTx/>
                  <a:buNone/>
                </a:pPr>
                <a:r>
                  <a:rPr lang="en-US" altLang="en-US" sz="2400">
                    <a:solidFill>
                      <a:srgbClr val="FFFFFF"/>
                    </a:solidFill>
                  </a:rPr>
                  <a:t>Government Department</a:t>
                </a:r>
              </a:p>
            </p:txBody>
          </p:sp>
          <p:grpSp>
            <p:nvGrpSpPr>
              <p:cNvPr id="7181" name="Group 13">
                <a:extLst>
                  <a:ext uri="{FF2B5EF4-FFF2-40B4-BE49-F238E27FC236}">
                    <a16:creationId xmlns:a16="http://schemas.microsoft.com/office/drawing/2014/main" id="{38AF200D-BADC-4DCF-8AF8-D2ACA5B3C2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" y="3119"/>
                <a:ext cx="2522" cy="900"/>
                <a:chOff x="249" y="3119"/>
                <a:chExt cx="2522" cy="900"/>
              </a:xfrm>
            </p:grpSpPr>
            <p:sp>
              <p:nvSpPr>
                <p:cNvPr id="7182" name="Rectangle 14">
                  <a:extLst>
                    <a:ext uri="{FF2B5EF4-FFF2-40B4-BE49-F238E27FC236}">
                      <a16:creationId xmlns:a16="http://schemas.microsoft.com/office/drawing/2014/main" id="{1DA91D35-6259-49F6-B9F2-53668101E9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9" y="3119"/>
                  <a:ext cx="1052" cy="900"/>
                </a:xfrm>
                <a:prstGeom prst="rect">
                  <a:avLst/>
                </a:prstGeom>
                <a:solidFill>
                  <a:srgbClr val="C5000B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64440" rIns="90000" bIns="45000" anchor="ctr"/>
                <a:lstStyle>
                  <a:lvl1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1pPr>
                  <a:lvl2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2pPr>
                  <a:lvl3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3pPr>
                  <a:lvl4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4pPr>
                  <a:lvl5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5pPr>
                  <a:lvl6pPr marL="25146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6pPr>
                  <a:lvl7pPr marL="29718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7pPr>
                  <a:lvl8pPr marL="34290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8pPr>
                  <a:lvl9pPr marL="38862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 b="1">
                      <a:solidFill>
                        <a:srgbClr val="FFFF00"/>
                      </a:solidFill>
                    </a:rPr>
                    <a:t>Sensitivity 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 b="1">
                      <a:solidFill>
                        <a:srgbClr val="FFFF00"/>
                      </a:solidFill>
                    </a:rPr>
                    <a:t>Review</a:t>
                  </a:r>
                </a:p>
              </p:txBody>
            </p:sp>
            <p:sp>
              <p:nvSpPr>
                <p:cNvPr id="7183" name="AutoShape 15">
                  <a:extLst>
                    <a:ext uri="{FF2B5EF4-FFF2-40B4-BE49-F238E27FC236}">
                      <a16:creationId xmlns:a16="http://schemas.microsoft.com/office/drawing/2014/main" id="{1C202A51-A5D5-4C70-BF8F-E52071D949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3" y="3306"/>
                  <a:ext cx="424" cy="526"/>
                </a:xfrm>
                <a:prstGeom prst="rightArrow">
                  <a:avLst>
                    <a:gd name="adj1" fmla="val 35648"/>
                    <a:gd name="adj2" fmla="val 36153"/>
                  </a:avLst>
                </a:prstGeom>
                <a:solidFill>
                  <a:srgbClr val="CFE7F5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84" name="Rectangle 16">
                  <a:extLst>
                    <a:ext uri="{FF2B5EF4-FFF2-40B4-BE49-F238E27FC236}">
                      <a16:creationId xmlns:a16="http://schemas.microsoft.com/office/drawing/2014/main" id="{A8081F06-1CBE-406F-8E74-C460EDA45F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" y="3119"/>
                  <a:ext cx="1052" cy="900"/>
                </a:xfrm>
                <a:prstGeom prst="rect">
                  <a:avLst/>
                </a:prstGeom>
                <a:solidFill>
                  <a:srgbClr val="CFE7F5"/>
                </a:solidFill>
                <a:ln w="9360" cap="sq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64440" rIns="90000" bIns="45000" anchor="ctr"/>
                <a:lstStyle>
                  <a:lvl1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1pPr>
                  <a:lvl2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2pPr>
                  <a:lvl3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3pPr>
                  <a:lvl4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4pPr>
                  <a:lvl5pPr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5pPr>
                  <a:lvl6pPr marL="25146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6pPr>
                  <a:lvl7pPr marL="29718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7pPr>
                  <a:lvl8pPr marL="34290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8pPr>
                  <a:lvl9pPr marL="3886200" indent="-228600" defTabSz="449263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  <a:tab pos="1347788" algn="l"/>
                    </a:tabLst>
                    <a:defRPr>
                      <a:solidFill>
                        <a:srgbClr val="000000"/>
                      </a:solidFill>
                      <a:latin typeface="Arial" panose="020B0604020202020204" pitchFamily="34" charset="0"/>
                      <a:cs typeface="WenQuanYi Micro Hei" charset="0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Selection 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&amp; </a:t>
                  </a:r>
                </a:p>
                <a:p>
                  <a:pPr algn="ctr">
                    <a:lnSpc>
                      <a:spcPct val="100000"/>
                    </a:lnSpc>
                    <a:buClrTx/>
                    <a:buFontTx/>
                    <a:buNone/>
                  </a:pPr>
                  <a:r>
                    <a:rPr lang="en-US" altLang="en-US" sz="2200"/>
                    <a:t>Appraisal</a:t>
                  </a:r>
                </a:p>
              </p:txBody>
            </p:sp>
          </p:grpSp>
        </p:grpSp>
      </p:grpSp>
      <p:sp>
        <p:nvSpPr>
          <p:cNvPr id="7185" name="Rectangle 17">
            <a:extLst>
              <a:ext uri="{FF2B5EF4-FFF2-40B4-BE49-F238E27FC236}">
                <a16:creationId xmlns:a16="http://schemas.microsoft.com/office/drawing/2014/main" id="{F5F37823-B822-4874-80EC-FA7B546BEF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Government Archival Process</a:t>
            </a:r>
          </a:p>
        </p:txBody>
      </p:sp>
      <p:sp>
        <p:nvSpPr>
          <p:cNvPr id="7186" name="Rectangle 18">
            <a:extLst>
              <a:ext uri="{FF2B5EF4-FFF2-40B4-BE49-F238E27FC236}">
                <a16:creationId xmlns:a16="http://schemas.microsoft.com/office/drawing/2014/main" id="{0FDDCCC7-D429-4E51-A8FA-6F4398765B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Government records may contain sensitive information! 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In UK these must be reviewed before deposit with an Archive.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6AF3E-1BB1-4D1E-A0BE-436B154024C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76E984A9-F425-418D-A5BA-5B0FC8707B61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AB7B3-3A58-4A4F-B45D-99343B1B2D5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9F486-49EF-43FA-AC99-A252468A7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91CD040D-F333-4F12-94F9-D262D82F121F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8193" name="Rectangle 1">
            <a:extLst>
              <a:ext uri="{FF2B5EF4-FFF2-40B4-BE49-F238E27FC236}">
                <a16:creationId xmlns:a16="http://schemas.microsoft.com/office/drawing/2014/main" id="{7C0274A9-F095-4E34-ACC5-17B405343A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What is Sensitivity? (1)</a:t>
            </a: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EA9CD5B5-577D-42F8-8E36-DC3D9DF28E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Unfortunately “It depends” !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In the UK Government context.   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Journalist Vs Civil Servant?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Who said it?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“Secret Budget”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When was it said?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Dynastic Regimes (Foreign Relations)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To (or about) whom was it said?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71FF8-2897-42EB-84BA-49FA4ED4986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F3D102A7-2B30-4FB7-9F96-54C9D52853FB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DECDE-7EB1-435F-8EC5-D56C219EEA7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ECD06-0E28-4733-9232-2DEBB7CCF60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A4276E96-FA25-4289-B7AB-B815C2516E76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9217" name="Rectangle 1">
            <a:extLst>
              <a:ext uri="{FF2B5EF4-FFF2-40B4-BE49-F238E27FC236}">
                <a16:creationId xmlns:a16="http://schemas.microsoft.com/office/drawing/2014/main" id="{F9CF3F5F-3A64-422B-B2A6-05C28873C7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What is Sensitivity? (2)</a:t>
            </a: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84CC2F86-81BF-482B-8272-0691A43710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Context (historical vs current)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What context was it said in?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Jurisdictions (examples)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England and Wales (UK)</a:t>
            </a:r>
          </a:p>
          <a:p>
            <a:pPr marL="1295400" lvl="2" indent="-287338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PRA 1957, FOIA 2000, GDPR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Scotland </a:t>
            </a:r>
          </a:p>
          <a:p>
            <a:pPr marL="1295400" lvl="2" indent="-287338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PRSA 1937 &amp; 2011,  FOISA 2002, GDPR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“Damage” vs “Substantial Damage”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88265-F67C-4698-A40D-C65B6308DD1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16453A0B-FE27-4D48-92E5-F17EBE39FB77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27868-6B86-4812-9D8C-032E9F684B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5B718-3959-4BD0-A022-F164E51487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62833FD3-2392-4BB8-8522-BE2067BB791D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10241" name="Rectangle 1">
            <a:extLst>
              <a:ext uri="{FF2B5EF4-FFF2-40B4-BE49-F238E27FC236}">
                <a16:creationId xmlns:a16="http://schemas.microsoft.com/office/drawing/2014/main" id="{3D666144-830C-4F8D-856C-BAC1CC0587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4763"/>
            <a:ext cx="10080625" cy="1250951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What is Sensitivity? (3)</a:t>
            </a:r>
            <a:br>
              <a:rPr lang="en-GB" altLang="en-US"/>
            </a:br>
            <a:r>
              <a:rPr lang="en-GB" altLang="en-US"/>
              <a:t>Wider Jurisdictions &amp; Cultures</a:t>
            </a:r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808989CF-1D03-4D0A-BC4E-75177F1C18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Europe (Inc. UK!)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Locus is Human Rights (ECHR) &amp; (GDPR)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“Natural Persons” - Living (anywhere)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US - Locus is the US Constitution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Citizens Rights vs Human Rights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PII vs Personal Data – Not the same thing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Other Jurisdictions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Other cultures - very different perspectives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In respect of Persons, Privacy, Identity, Place and Time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A3759-784B-422D-B92E-E51A36701DE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altLang="en-US"/>
              <a:t>  </a:t>
            </a:r>
            <a:fld id="{E896FDC0-27EC-460A-83F4-AA2679E770EE}" type="datetime1">
              <a:rPr lang="en-GB" altLang="en-US"/>
              <a:pPr/>
              <a:t>06/04/2020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E7629-D095-4B83-8703-9B2EB9EC147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altLang="en-US"/>
              <a:t>Tim Gollins  @timgollins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02F43-FA57-43C7-AE6F-41A96D1C94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AEB19C07-3519-4B18-AD9D-2DED7A448520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11265" name="Rectangle 1">
            <a:extLst>
              <a:ext uri="{FF2B5EF4-FFF2-40B4-BE49-F238E27FC236}">
                <a16:creationId xmlns:a16="http://schemas.microsoft.com/office/drawing/2014/main" id="{E7027F19-3B6D-4146-85B4-705F1A0DBF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1241425"/>
          </a:xfrm>
          <a:ln/>
        </p:spPr>
        <p:txBody>
          <a:bodyPr tIns="39116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What is Sensitivity? (4)</a:t>
            </a: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B004EDBC-F4A7-4AE8-B0CA-CFA083B301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247775"/>
            <a:ext cx="10080625" cy="5448300"/>
          </a:xfrm>
          <a:ln/>
        </p:spPr>
        <p:txBody>
          <a:bodyPr/>
          <a:lstStyle/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Factors: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 b="1" i="1"/>
              <a:t>Who</a:t>
            </a:r>
            <a:r>
              <a:rPr lang="en-GB" altLang="en-US"/>
              <a:t>, said </a:t>
            </a:r>
            <a:r>
              <a:rPr lang="en-GB" altLang="en-US" b="1" i="1"/>
              <a:t>What</a:t>
            </a:r>
            <a:r>
              <a:rPr lang="en-GB" altLang="en-US"/>
              <a:t>,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to (or about) </a:t>
            </a:r>
            <a:r>
              <a:rPr lang="en-GB" altLang="en-US" b="1" i="1"/>
              <a:t>Whom</a:t>
            </a:r>
            <a:r>
              <a:rPr lang="en-GB" altLang="en-US"/>
              <a:t>,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 b="1" i="1"/>
              <a:t>When</a:t>
            </a:r>
            <a:r>
              <a:rPr lang="en-GB" altLang="en-US"/>
              <a:t>,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in what </a:t>
            </a:r>
            <a:r>
              <a:rPr lang="en-GB" altLang="en-US" b="1" i="1"/>
              <a:t>Context</a:t>
            </a:r>
            <a:r>
              <a:rPr lang="en-GB" altLang="en-US"/>
              <a:t>,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in which </a:t>
            </a:r>
            <a:r>
              <a:rPr lang="en-GB" altLang="en-US" b="1" i="1"/>
              <a:t>Jurisdiction</a:t>
            </a:r>
            <a:r>
              <a:rPr lang="en-GB" altLang="en-US"/>
              <a:t>,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In (or relating to) which </a:t>
            </a:r>
            <a:r>
              <a:rPr lang="en-GB" altLang="en-US" b="1" i="1"/>
              <a:t>Culture</a:t>
            </a:r>
          </a:p>
          <a:p>
            <a:pPr marL="431800" indent="-323850">
              <a:buClr>
                <a:srgbClr val="FFFFFF"/>
              </a:buClr>
              <a:buSzPct val="45000"/>
              <a:buFont typeface="Wingdings" panose="05000000000000000000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Hard to codify </a:t>
            </a:r>
          </a:p>
          <a:p>
            <a:pPr marL="863600" lvl="1" indent="-323850">
              <a:buClr>
                <a:srgbClr val="FFFFFF"/>
              </a:buClr>
              <a:buSzPct val="75000"/>
              <a:buFont typeface="Symbol" panose="05050102010706020507" pitchFamily="18" charset="2"/>
              <a:buChar char="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</a:pPr>
            <a:r>
              <a:rPr lang="en-GB" altLang="en-US"/>
              <a:t>Human Judgment needed!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WenQuanYi Micro Hei"/>
      </a:majorFont>
      <a:minorFont>
        <a:latin typeface="Arial"/>
        <a:ea typeface="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Micro 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WenQuanYi Micro Hei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812</Words>
  <Application>Microsoft Office PowerPoint</Application>
  <PresentationFormat>Custom</PresentationFormat>
  <Paragraphs>179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Times New Roman</vt:lpstr>
      <vt:lpstr>Arial</vt:lpstr>
      <vt:lpstr>WenQuanYi Micro Hei</vt:lpstr>
      <vt:lpstr>DejaVu Sans</vt:lpstr>
      <vt:lpstr>Wingdings</vt:lpstr>
      <vt:lpstr>Symbol</vt:lpstr>
      <vt:lpstr>StarSymbol</vt:lpstr>
      <vt:lpstr>Office Theme</vt:lpstr>
      <vt:lpstr>Sensitive Data in Government Records: Technical Considerations  </vt:lpstr>
      <vt:lpstr>Topics</vt:lpstr>
      <vt:lpstr>A Dilemma </vt:lpstr>
      <vt:lpstr>Archives vs Operational Use</vt:lpstr>
      <vt:lpstr>Government Archival Process</vt:lpstr>
      <vt:lpstr>What is Sensitivity? (1)</vt:lpstr>
      <vt:lpstr>What is Sensitivity? (2)</vt:lpstr>
      <vt:lpstr>What is Sensitivity? (3) Wider Jurisdictions &amp; Cultures</vt:lpstr>
      <vt:lpstr>What is Sensitivity? (4)</vt:lpstr>
      <vt:lpstr>Paper vs Digital (1)  Sensitivity Review (Paper)</vt:lpstr>
      <vt:lpstr>Paper vs Digital (2)  Sensitivity Review (Digital)</vt:lpstr>
      <vt:lpstr>Technically Assisted Review (TAR): Is It Real?</vt:lpstr>
      <vt:lpstr>TAR, What is it? Breaking it down</vt:lpstr>
      <vt:lpstr>TAR, what is it good for?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NRS New</dc:title>
  <dc:creator>Sara Day Thomson</dc:creator>
  <cp:lastModifiedBy>Sara Day Thomson</cp:lastModifiedBy>
  <cp:revision>64</cp:revision>
  <cp:lastPrinted>1601-01-01T00:00:00Z</cp:lastPrinted>
  <dcterms:created xsi:type="dcterms:W3CDTF">2018-02-25T10:17:43Z</dcterms:created>
  <dcterms:modified xsi:type="dcterms:W3CDTF">2020-04-06T22:58:45Z</dcterms:modified>
</cp:coreProperties>
</file>