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39"/>
  </p:notesMasterIdLst>
  <p:sldIdLst>
    <p:sldId id="256" r:id="rId5"/>
    <p:sldId id="314" r:id="rId6"/>
    <p:sldId id="315" r:id="rId7"/>
    <p:sldId id="279" r:id="rId8"/>
    <p:sldId id="313" r:id="rId9"/>
    <p:sldId id="292" r:id="rId10"/>
    <p:sldId id="293" r:id="rId11"/>
    <p:sldId id="316" r:id="rId12"/>
    <p:sldId id="295" r:id="rId13"/>
    <p:sldId id="296" r:id="rId14"/>
    <p:sldId id="317" r:id="rId15"/>
    <p:sldId id="438" r:id="rId16"/>
    <p:sldId id="318" r:id="rId17"/>
    <p:sldId id="298" r:id="rId18"/>
    <p:sldId id="297" r:id="rId19"/>
    <p:sldId id="321" r:id="rId20"/>
    <p:sldId id="322" r:id="rId21"/>
    <p:sldId id="323" r:id="rId22"/>
    <p:sldId id="439" r:id="rId23"/>
    <p:sldId id="319" r:id="rId24"/>
    <p:sldId id="324" r:id="rId25"/>
    <p:sldId id="429" r:id="rId26"/>
    <p:sldId id="430" r:id="rId27"/>
    <p:sldId id="442" r:id="rId28"/>
    <p:sldId id="441" r:id="rId29"/>
    <p:sldId id="434" r:id="rId30"/>
    <p:sldId id="431" r:id="rId31"/>
    <p:sldId id="440" r:id="rId32"/>
    <p:sldId id="433" r:id="rId33"/>
    <p:sldId id="435" r:id="rId34"/>
    <p:sldId id="300" r:id="rId35"/>
    <p:sldId id="436" r:id="rId36"/>
    <p:sldId id="437" r:id="rId37"/>
    <p:sldId id="280" r:id="rId38"/>
  </p:sldIdLst>
  <p:sldSz cx="9144000" cy="5143500" type="screen16x9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A9F694-BF04-4A3E-A91B-990A915E8AD2}" v="213" dt="2020-04-01T22:12:16.918"/>
    <p1510:client id="{2578FB10-226F-4196-9E1F-36A0172A4968}" v="34" dt="2020-04-02T06:50:14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84" y="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882F9-18D4-4520-AA98-396B2EA4C17D}" type="datetimeFigureOut">
              <a:rPr lang="en-CH" smtClean="0"/>
              <a:t>04/06/2020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6878E-B0BA-44A4-BF2A-6B25EDCD1C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56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E327B-3DA3-4DFC-B341-15C8F287860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34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E327B-3DA3-4DFC-B341-15C8F287860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34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E327B-3DA3-4DFC-B341-15C8F287860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54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solidFill>
            <a:schemeClr val="tx1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3" y="204348"/>
            <a:ext cx="4112059" cy="968351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112058" cy="3028808"/>
          </a:xfrm>
        </p:spPr>
        <p:txBody>
          <a:bodyPr/>
          <a:lstStyle>
            <a:lvl1pPr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88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4379485" cy="45110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3" y="204348"/>
            <a:ext cx="5206929" cy="9683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155853" cy="3028808"/>
          </a:xfrm>
        </p:spPr>
        <p:txBody>
          <a:bodyPr/>
          <a:lstStyle>
            <a:lvl1pPr>
              <a:defRPr sz="2400">
                <a:solidFill>
                  <a:schemeClr val="accent4"/>
                </a:solidFill>
              </a:defRPr>
            </a:lvl1pPr>
            <a:lvl2pPr>
              <a:defRPr sz="2000">
                <a:solidFill>
                  <a:schemeClr val="accent4"/>
                </a:solidFill>
              </a:defRPr>
            </a:lvl2pPr>
            <a:lvl3pPr>
              <a:defRPr sz="1800">
                <a:solidFill>
                  <a:schemeClr val="accent4"/>
                </a:solidFill>
              </a:defRPr>
            </a:lvl3pPr>
            <a:lvl4pPr>
              <a:defRPr sz="1600">
                <a:solidFill>
                  <a:schemeClr val="accent4"/>
                </a:solidFill>
              </a:defRPr>
            </a:lvl4pPr>
            <a:lvl5pPr>
              <a:defRPr sz="1600">
                <a:solidFill>
                  <a:schemeClr val="accent4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72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9"/>
            <a:ext cx="8754312" cy="4452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89" y="204787"/>
            <a:ext cx="31804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373698" cy="4166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6389" y="1299600"/>
            <a:ext cx="3180413" cy="30721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5103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087194"/>
            <a:ext cx="9144000" cy="1423176"/>
          </a:xfrm>
          <a:gradFill flip="none" rotWithShape="1">
            <a:gsLst>
              <a:gs pos="0">
                <a:schemeClr val="tx1"/>
              </a:gs>
              <a:gs pos="50000">
                <a:schemeClr val="accent6"/>
              </a:gs>
              <a:gs pos="100000">
                <a:schemeClr val="bg1"/>
              </a:gs>
            </a:gsLst>
            <a:lin ang="16200000" scaled="1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400">
                <a:solidFill>
                  <a:srgbClr val="FFFF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4312" cy="4652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034" y="702468"/>
            <a:ext cx="8754312" cy="361814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4780" y="205979"/>
            <a:ext cx="987490" cy="41730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034" y="205979"/>
            <a:ext cx="7700776" cy="41730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7062"/>
            <a:ext cx="9144000" cy="633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4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9"/>
            <a:ext cx="8754312" cy="4602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34" y="664565"/>
            <a:ext cx="8754312" cy="36560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stri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0087"/>
            <a:ext cx="9144000" cy="633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4312" cy="4652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34" y="669561"/>
            <a:ext cx="8754312" cy="3651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1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4312" cy="455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34" y="659567"/>
            <a:ext cx="8754312" cy="36610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88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5100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488987"/>
            <a:ext cx="8810063" cy="2058093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9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130362"/>
            <a:ext cx="8695919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034" y="924940"/>
            <a:ext cx="8695919" cy="1125140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034" y="1299600"/>
            <a:ext cx="4286766" cy="3087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9600"/>
            <a:ext cx="4315146" cy="3087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598458" y="7299"/>
            <a:ext cx="4545541" cy="4503738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4221550" cy="9683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221550" cy="30288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4312" cy="470209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034" y="707463"/>
            <a:ext cx="8754312" cy="3789585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034" y="4854839"/>
            <a:ext cx="652270" cy="1559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034" y="4594235"/>
            <a:ext cx="4221550" cy="227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304" y="4854839"/>
            <a:ext cx="455188" cy="155916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70" r:id="rId2"/>
    <p:sldLayoutId id="2147493457" r:id="rId3"/>
    <p:sldLayoutId id="2147493472" r:id="rId4"/>
    <p:sldLayoutId id="2147493471" r:id="rId5"/>
    <p:sldLayoutId id="2147493467" r:id="rId6"/>
    <p:sldLayoutId id="2147493458" r:id="rId7"/>
    <p:sldLayoutId id="2147493459" r:id="rId8"/>
    <p:sldLayoutId id="2147493460" r:id="rId9"/>
    <p:sldLayoutId id="2147493468" r:id="rId10"/>
    <p:sldLayoutId id="2147493469" r:id="rId11"/>
    <p:sldLayoutId id="2147493461" r:id="rId12"/>
    <p:sldLayoutId id="2147493462" r:id="rId13"/>
    <p:sldLayoutId id="2147493463" r:id="rId14"/>
    <p:sldLayoutId id="2147493464" r:id="rId15"/>
    <p:sldLayoutId id="2147493465" r:id="rId16"/>
    <p:sldLayoutId id="2147493466" r:id="rId1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tx2"/>
          </a:solidFill>
          <a:latin typeface="Lato Heavy" panose="020F0502020204030203" pitchFamily="34" charset="0"/>
          <a:ea typeface="Lato Heavy" panose="020F0502020204030203" pitchFamily="34" charset="0"/>
          <a:cs typeface="Lato Heavy" panose="020F050202020403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800" kern="1200">
          <a:solidFill>
            <a:schemeClr val="tx1"/>
          </a:solidFill>
          <a:latin typeface="Lato Medium" panose="020F0502020204030203" pitchFamily="34" charset="0"/>
          <a:ea typeface="Lato Medium" panose="020F0502020204030203" pitchFamily="34" charset="0"/>
          <a:cs typeface="Lato Medium" panose="020F050202020403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4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»"/>
        <a:defRPr sz="18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04C23-1ABF-4C0A-B7C4-5F3FCFF747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The problem of sensitive data in digital records from a humanitarian  aid organization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B267B-A77C-44C4-B13B-EEF5BDCA90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Montserrat Canela Garayoa, </a:t>
            </a:r>
          </a:p>
          <a:p>
            <a:r>
              <a:rPr lang="en-US" dirty="0"/>
              <a:t>Chief of the Records and Archives Section, </a:t>
            </a:r>
          </a:p>
          <a:p>
            <a:r>
              <a:rPr lang="en-US" dirty="0"/>
              <a:t>United Nations High Commissioner for Refuges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823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5B319-1E96-4E7F-AC58-A8B456CC5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for planning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F15D9-4D58-4F98-AEA1-F8CC81C52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How many tends? How many rations? How many hospitals? How many schools? How many latrines? How many showers?  How many food rations? </a:t>
            </a:r>
          </a:p>
        </p:txBody>
      </p:sp>
    </p:spTree>
    <p:extLst>
      <p:ext uri="{BB962C8B-B14F-4D97-AF65-F5344CB8AC3E}">
        <p14:creationId xmlns:p14="http://schemas.microsoft.com/office/powerpoint/2010/main" val="3829731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5D717E-9DF7-4E6A-8974-8D8B97189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15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DF988-1180-456E-9EBB-47B24C6BB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for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749E7-5845-4807-A4DB-813E428B9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034" y="1143000"/>
            <a:ext cx="8754312" cy="3177614"/>
          </a:xfrm>
        </p:spPr>
        <p:txBody>
          <a:bodyPr/>
          <a:lstStyle/>
          <a:p>
            <a:r>
              <a:rPr lang="en-US" sz="3200" dirty="0"/>
              <a:t>Advocacy</a:t>
            </a:r>
          </a:p>
          <a:p>
            <a:r>
              <a:rPr lang="en-US" sz="3200" dirty="0"/>
              <a:t>Fundraising</a:t>
            </a:r>
          </a:p>
          <a:p>
            <a:r>
              <a:rPr lang="en-US" sz="3200" dirty="0"/>
              <a:t>Reporting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5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91CC55-4880-4BD4-B7EB-9D2F8BC84C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101" y="106136"/>
            <a:ext cx="7611461" cy="40435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9A5EA5B-EC95-4CA9-8D6D-990CD3B49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88" y="106136"/>
            <a:ext cx="8706268" cy="95907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    Data for individual protection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18945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552214-3FF3-4BCC-8D58-F3A823D9F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Refugee Individual Case Files </a:t>
            </a:r>
            <a:endParaRPr lang="en-CH" dirty="0"/>
          </a:p>
        </p:txBody>
      </p:sp>
      <p:pic>
        <p:nvPicPr>
          <p:cNvPr id="7" name="Content Placeholder 6" descr="A close up of a organ&#10;&#10;Description automatically generated">
            <a:extLst>
              <a:ext uri="{FF2B5EF4-FFF2-40B4-BE49-F238E27FC236}">
                <a16:creationId xmlns:a16="http://schemas.microsoft.com/office/drawing/2014/main" id="{C7AC5474-9A4C-4A04-95DE-3BD2D3AA0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9262" y="746125"/>
            <a:ext cx="5476875" cy="3651250"/>
          </a:xfrm>
        </p:spPr>
      </p:pic>
    </p:spTree>
    <p:extLst>
      <p:ext uri="{BB962C8B-B14F-4D97-AF65-F5344CB8AC3E}">
        <p14:creationId xmlns:p14="http://schemas.microsoft.com/office/powerpoint/2010/main" val="1967329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9D3F-6DE7-4894-9FC8-79ECA0717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n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45711-139F-4731-BD14-B221D7C5F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3A1DCD-391C-4465-968A-C09D67AB0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3" y="142875"/>
            <a:ext cx="9144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0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9D3F-6DE7-4894-9FC8-79ECA0717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026988-F4AD-4CBB-87D5-B8CE0D112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3A1DCD-391C-4465-968A-C09D67AB0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2" y="309222"/>
            <a:ext cx="9071003" cy="48189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1F3FC-7BEC-4377-9501-EC445CC42E7E}"/>
              </a:ext>
            </a:extLst>
          </p:cNvPr>
          <p:cNvSpPr txBox="1"/>
          <p:nvPr/>
        </p:nvSpPr>
        <p:spPr>
          <a:xfrm>
            <a:off x="6596744" y="2718707"/>
            <a:ext cx="2217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Why?</a:t>
            </a:r>
            <a:endParaRPr lang="en-CH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68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9D3F-6DE7-4894-9FC8-79ECA0717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026988-F4AD-4CBB-87D5-B8CE0D112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3A1DCD-391C-4465-968A-C09D67AB0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34" y="393343"/>
            <a:ext cx="8754312" cy="46507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1F3FC-7BEC-4377-9501-EC445CC42E7E}"/>
              </a:ext>
            </a:extLst>
          </p:cNvPr>
          <p:cNvSpPr txBox="1"/>
          <p:nvPr/>
        </p:nvSpPr>
        <p:spPr>
          <a:xfrm>
            <a:off x="6351814" y="2718707"/>
            <a:ext cx="2462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What?</a:t>
            </a:r>
            <a:endParaRPr lang="en-CH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39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9D3F-6DE7-4894-9FC8-79ECA0717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026988-F4AD-4CBB-87D5-B8CE0D112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3A1DCD-391C-4465-968A-C09D67AB0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44" y="393343"/>
            <a:ext cx="8754312" cy="46507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1F3FC-7BEC-4377-9501-EC445CC42E7E}"/>
              </a:ext>
            </a:extLst>
          </p:cNvPr>
          <p:cNvSpPr txBox="1"/>
          <p:nvPr/>
        </p:nvSpPr>
        <p:spPr>
          <a:xfrm>
            <a:off x="6351814" y="2718707"/>
            <a:ext cx="2462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How?</a:t>
            </a:r>
            <a:endParaRPr lang="en-CH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173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7038E-B53F-4A9D-84CB-B5B159F80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Unstructured information </a:t>
            </a:r>
            <a:endParaRPr lang="en-CH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F493ABB-C625-4780-828F-5F80634FE7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1" y="938682"/>
            <a:ext cx="7530296" cy="400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02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B424B8-EA7C-4CE0-9DF5-31C504B9C1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6499" y="665163"/>
            <a:ext cx="6499576" cy="365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22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>
            <a:extLst>
              <a:ext uri="{FF2B5EF4-FFF2-40B4-BE49-F238E27FC236}">
                <a16:creationId xmlns:a16="http://schemas.microsoft.com/office/drawing/2014/main" id="{140231CC-74CE-4B2C-AFFD-E3E166090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3055">
            <a:off x="1354138" y="800100"/>
            <a:ext cx="2178050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11">
            <a:extLst>
              <a:ext uri="{FF2B5EF4-FFF2-40B4-BE49-F238E27FC236}">
                <a16:creationId xmlns:a16="http://schemas.microsoft.com/office/drawing/2014/main" id="{FB2191F4-AE2B-4C79-B503-DDCBBC502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2186">
            <a:off x="2392363" y="895350"/>
            <a:ext cx="2890837" cy="22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3">
            <a:extLst>
              <a:ext uri="{FF2B5EF4-FFF2-40B4-BE49-F238E27FC236}">
                <a16:creationId xmlns:a16="http://schemas.microsoft.com/office/drawing/2014/main" id="{92F24FBA-3A0A-49FD-AF95-A76DBB2FB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9624">
            <a:off x="806450" y="1135581"/>
            <a:ext cx="302895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2">
            <a:extLst>
              <a:ext uri="{FF2B5EF4-FFF2-40B4-BE49-F238E27FC236}">
                <a16:creationId xmlns:a16="http://schemas.microsoft.com/office/drawing/2014/main" id="{907AFBE5-6A33-4E18-A6EF-88A2F6100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50"/>
          <a:stretch>
            <a:fillRect/>
          </a:stretch>
        </p:blipFill>
        <p:spPr bwMode="auto">
          <a:xfrm rot="-531046">
            <a:off x="3962400" y="1458913"/>
            <a:ext cx="3302000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17084B65-6D0D-4DAD-B1F2-AC30E3CCC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67961B0-25E4-408C-9BEF-BD0F88670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C12766-7CD4-488C-B4F0-042F01012FF4}"/>
              </a:ext>
            </a:extLst>
          </p:cNvPr>
          <p:cNvSpPr txBox="1"/>
          <p:nvPr/>
        </p:nvSpPr>
        <p:spPr>
          <a:xfrm>
            <a:off x="612321" y="4002686"/>
            <a:ext cx="769892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CH" sz="2800" dirty="0">
                <a:solidFill>
                  <a:srgbClr val="0070C0"/>
                </a:solidFill>
                <a:latin typeface="Lato" panose="020F0502020204030203" pitchFamily="34" charset="0"/>
                <a:ea typeface="Calibri" panose="020F0502020204030204" pitchFamily="34" charset="0"/>
                <a:cs typeface="Tahoma" panose="020B0604030504040204" pitchFamily="34" charset="0"/>
              </a:rPr>
              <a:t>If these documents held in the UNHCR Archives were written today they would be …</a:t>
            </a:r>
            <a:endParaRPr lang="en-US" altLang="en-CH" sz="2800" dirty="0">
              <a:latin typeface="Arial" panose="020B0604020202020204" pitchFamily="34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77524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E33633-2C59-44CB-BC62-CE77B7458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00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812D73-BE92-4EEA-A27D-E184F39B2A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28"/>
          <a:stretch/>
        </p:blipFill>
        <p:spPr>
          <a:xfrm>
            <a:off x="1498554" y="1266552"/>
            <a:ext cx="4911634" cy="285532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354F03-3812-4846-9C36-544DB96B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Access</a:t>
            </a:r>
            <a:endParaRPr lang="en-CH" dirty="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2B59EAD6-DFA7-4B83-993F-90C05DAAF39A}"/>
              </a:ext>
            </a:extLst>
          </p:cNvPr>
          <p:cNvSpPr/>
          <p:nvPr/>
        </p:nvSpPr>
        <p:spPr>
          <a:xfrm rot="10800000">
            <a:off x="6601096" y="1992086"/>
            <a:ext cx="730433" cy="70212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563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erson sitting at a table using a computer&#10;&#10;Description automatically generated">
            <a:extLst>
              <a:ext uri="{FF2B5EF4-FFF2-40B4-BE49-F238E27FC236}">
                <a16:creationId xmlns:a16="http://schemas.microsoft.com/office/drawing/2014/main" id="{F45069B5-EE43-4371-83DC-7866A9587F6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6361" r="16361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E1F030-706E-4EB2-AD33-9651C5736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 archives process</a:t>
            </a:r>
            <a:endParaRPr lang="en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271E17-6798-42AF-B90C-C6A3E2DC2E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Revision</a:t>
            </a:r>
          </a:p>
          <a:p>
            <a:r>
              <a:rPr lang="en-US" dirty="0"/>
              <a:t>Redaction</a:t>
            </a:r>
          </a:p>
          <a:p>
            <a:r>
              <a:rPr lang="en-US" dirty="0"/>
              <a:t>Documenting</a:t>
            </a:r>
          </a:p>
          <a:p>
            <a:r>
              <a:rPr lang="en-US" dirty="0"/>
              <a:t>Filing  </a:t>
            </a:r>
          </a:p>
        </p:txBody>
      </p:sp>
    </p:spTree>
    <p:extLst>
      <p:ext uri="{BB962C8B-B14F-4D97-AF65-F5344CB8AC3E}">
        <p14:creationId xmlns:p14="http://schemas.microsoft.com/office/powerpoint/2010/main" val="1629215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CCBEB-4D18-484A-B8B8-BBA6C54A3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Principles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B15A2-DAF8-4A44-B7C9-472B02EB0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Balance </a:t>
            </a:r>
          </a:p>
          <a:p>
            <a:r>
              <a:rPr lang="en-US" dirty="0"/>
              <a:t>Transparency</a:t>
            </a:r>
          </a:p>
          <a:p>
            <a:r>
              <a:rPr lang="en-US" dirty="0"/>
              <a:t>Equal access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73321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759384-47DD-47E1-ABE5-6EF1F67A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B0946D-5277-46AF-9FC2-CE7BC6FA1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Personal Data Protection</a:t>
            </a:r>
          </a:p>
          <a:p>
            <a:r>
              <a:rPr lang="en-US" dirty="0"/>
              <a:t>Classification Policy</a:t>
            </a:r>
          </a:p>
          <a:p>
            <a:r>
              <a:rPr lang="en-US" dirty="0"/>
              <a:t>Archives Access Policy</a:t>
            </a:r>
          </a:p>
          <a:p>
            <a:pPr marL="0" indent="0">
              <a:buNone/>
            </a:pPr>
            <a:endParaRPr lang="en-US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34993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E1F030-706E-4EB2-AD33-9651C5736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en-CH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3B041AF-DDEF-4120-8D75-6663D35597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101381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E1F030-706E-4EB2-AD33-9651C5736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reproduce the same results in digital born archives?</a:t>
            </a:r>
            <a:endParaRPr lang="en-CH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3B041AF-DDEF-4120-8D75-6663D35597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6112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on a computer&#10;&#10;Description automatically generated">
            <a:extLst>
              <a:ext uri="{FF2B5EF4-FFF2-40B4-BE49-F238E27FC236}">
                <a16:creationId xmlns:a16="http://schemas.microsoft.com/office/drawing/2014/main" id="{CB98C1DE-E763-4B2C-AAD9-0A446FC85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0"/>
            <a:ext cx="77152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90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E5D7-9854-4184-8F31-2F9727972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481" y="2068218"/>
            <a:ext cx="3180413" cy="871538"/>
          </a:xfrm>
        </p:spPr>
        <p:txBody>
          <a:bodyPr>
            <a:normAutofit fontScale="90000"/>
          </a:bodyPr>
          <a:lstStyle/>
          <a:p>
            <a:r>
              <a:rPr lang="en-US" dirty="0"/>
              <a:t>SIP classification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00B050"/>
                </a:solidFill>
              </a:rPr>
            </a:br>
            <a:r>
              <a:rPr lang="en-US" sz="3100" dirty="0">
                <a:solidFill>
                  <a:srgbClr val="00B050"/>
                </a:solidFill>
              </a:rPr>
              <a:t>- Open</a:t>
            </a:r>
            <a:br>
              <a:rPr lang="en-US" sz="3100" dirty="0"/>
            </a:br>
            <a:r>
              <a:rPr lang="en-US" sz="3100" dirty="0">
                <a:solidFill>
                  <a:srgbClr val="FFC000"/>
                </a:solidFill>
              </a:rPr>
              <a:t>-  To review</a:t>
            </a:r>
            <a:br>
              <a:rPr lang="en-US" sz="3100" dirty="0"/>
            </a:br>
            <a:r>
              <a:rPr lang="en-US" sz="3100" dirty="0">
                <a:solidFill>
                  <a:srgbClr val="C00000"/>
                </a:solidFill>
              </a:rPr>
              <a:t>- Confidential</a:t>
            </a:r>
            <a:endParaRPr lang="en-CH" sz="3100" dirty="0">
              <a:solidFill>
                <a:srgbClr val="C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12D73-BE92-4EEA-A27D-E184F39B2A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28"/>
          <a:stretch/>
        </p:blipFill>
        <p:spPr>
          <a:xfrm>
            <a:off x="3575050" y="640556"/>
            <a:ext cx="4911634" cy="285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8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9FDB7-1B0D-4877-808B-207F244B1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Refugees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F69F3F-8C42-43F7-AFC3-1561423297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Asylum seekers</a:t>
            </a:r>
          </a:p>
          <a:p>
            <a:r>
              <a:rPr lang="en-US" dirty="0"/>
              <a:t>Stateless </a:t>
            </a:r>
          </a:p>
          <a:p>
            <a:r>
              <a:rPr lang="en-US" dirty="0"/>
              <a:t>Internally Displaced People</a:t>
            </a:r>
          </a:p>
          <a:p>
            <a:r>
              <a:rPr lang="en-US" dirty="0"/>
              <a:t>Returnees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25D4DAA-DEEF-4C55-A574-F4ED6879DC1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1617" r="21617"/>
          <a:stretch>
            <a:fillRect/>
          </a:stretch>
        </p:blipFill>
        <p:spPr>
          <a:xfrm>
            <a:off x="4621994" y="503754"/>
            <a:ext cx="4522006" cy="448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05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812D73-BE92-4EEA-A27D-E184F39B2A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28"/>
          <a:stretch/>
        </p:blipFill>
        <p:spPr>
          <a:xfrm>
            <a:off x="464457" y="1350849"/>
            <a:ext cx="4911634" cy="28553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FE9A5F0-E0B0-4A51-9D66-9A1F231772C5}"/>
              </a:ext>
            </a:extLst>
          </p:cNvPr>
          <p:cNvSpPr/>
          <p:nvPr/>
        </p:nvSpPr>
        <p:spPr>
          <a:xfrm>
            <a:off x="5927271" y="1823128"/>
            <a:ext cx="321672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2- Assisted revision upon access request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-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81567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FBBC-345E-4DB8-A22B-1B747526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Facilitate reading process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5166-BFDA-4555-9C4E-C2BF79A0E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Friendly display of text</a:t>
            </a:r>
          </a:p>
          <a:p>
            <a:pPr>
              <a:buFontTx/>
              <a:buChar char="-"/>
            </a:pPr>
            <a:r>
              <a:rPr lang="en-US" dirty="0"/>
              <a:t>Identify conversation threats</a:t>
            </a:r>
          </a:p>
          <a:p>
            <a:pPr>
              <a:buFontTx/>
              <a:buChar char="-"/>
            </a:pPr>
            <a:r>
              <a:rPr lang="en-US" dirty="0"/>
              <a:t>Versions</a:t>
            </a:r>
          </a:p>
          <a:p>
            <a:pPr>
              <a:buFontTx/>
              <a:buChar char="-"/>
            </a:pPr>
            <a:r>
              <a:rPr lang="en-US" dirty="0"/>
              <a:t>Tools to flag confidential documents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91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FBBC-345E-4DB8-A22B-1B747526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 analysis process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5166-BFDA-4555-9C4E-C2BF79A0E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Identify personal data in documents</a:t>
            </a:r>
          </a:p>
          <a:p>
            <a:pPr>
              <a:buFontTx/>
              <a:buChar char="-"/>
            </a:pPr>
            <a:r>
              <a:rPr lang="en-US" dirty="0"/>
              <a:t>Assist to identify sensitive documents 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225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FBBC-345E-4DB8-A22B-1B747526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95166-BFDA-4555-9C4E-C2BF79A0E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Document</a:t>
            </a:r>
          </a:p>
          <a:p>
            <a:pPr>
              <a:buFontTx/>
              <a:buChar char="-"/>
            </a:pPr>
            <a:r>
              <a:rPr lang="en-US" dirty="0"/>
              <a:t>Redact</a:t>
            </a:r>
          </a:p>
          <a:p>
            <a:pPr>
              <a:buFontTx/>
              <a:buChar char="-"/>
            </a:pPr>
            <a:r>
              <a:rPr lang="en-US" dirty="0"/>
              <a:t>File</a:t>
            </a:r>
          </a:p>
          <a:p>
            <a:pPr>
              <a:buFontTx/>
              <a:buChar char="-"/>
            </a:pPr>
            <a:r>
              <a:rPr lang="en-US" dirty="0"/>
              <a:t>Manage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004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9306-344D-4C55-8579-1F8A60ABE8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Why?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306F7-F7AD-48A3-AD24-0569E21C03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UNHCR preserves sensitive information because it contains the voices of those suffering the history</a:t>
            </a:r>
          </a:p>
        </p:txBody>
      </p:sp>
    </p:spTree>
    <p:extLst>
      <p:ext uri="{BB962C8B-B14F-4D97-AF65-F5344CB8AC3E}">
        <p14:creationId xmlns:p14="http://schemas.microsoft.com/office/powerpoint/2010/main" val="3115823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B03176-901A-4CDB-B05E-6F7A68785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The fundamental  question is always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408583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C78F5071-B279-42C6-BC39-2A6B65EAD7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0548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1BD6-A34E-4BC5-ABA3-B226B01A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H" dirty="0">
                <a:solidFill>
                  <a:srgbClr val="0070C0"/>
                </a:solidFill>
              </a:rPr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B9556-09F2-48EC-A16D-C47E10510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Data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4154457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3A56EBB-E4FD-4446-9D0D-93F4006A6EE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3194" r="23194"/>
          <a:stretch>
            <a:fillRect/>
          </a:stretch>
        </p:blipFill>
        <p:spPr>
          <a:xfrm>
            <a:off x="4572000" y="204348"/>
            <a:ext cx="4545541" cy="45037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8C332B-BAA6-4B9F-A715-03EB527F4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Registration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628B-140C-4643-9215-A51C34BA3C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first protection action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Identity data</a:t>
            </a:r>
          </a:p>
          <a:p>
            <a:pPr>
              <a:buFontTx/>
              <a:buChar char="-"/>
            </a:pPr>
            <a:r>
              <a:rPr lang="en-US" dirty="0"/>
              <a:t>Biographical data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70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820555-DD9C-4D2F-9E38-A12133B45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Individual protection and access to aid</a:t>
            </a:r>
            <a:endParaRPr lang="en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973F15-7EAE-4DBC-A422-23D0D4952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7364" y="934584"/>
            <a:ext cx="6881904" cy="365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60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6F24-A12F-4D05-A6E3-181E1546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many?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95998A-57B9-4EC3-B8F7-106A0468B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32" y="669561"/>
            <a:ext cx="7032433" cy="373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32360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 Theme">
      <a:dk1>
        <a:sysClr val="windowText" lastClr="000000"/>
      </a:dk1>
      <a:lt1>
        <a:sysClr val="window" lastClr="FFFFFF"/>
      </a:lt1>
      <a:dk2>
        <a:srgbClr val="0072BC"/>
      </a:dk2>
      <a:lt2>
        <a:srgbClr val="E7E6E6"/>
      </a:lt2>
      <a:accent1>
        <a:srgbClr val="EF4A60"/>
      </a:accent1>
      <a:accent2>
        <a:srgbClr val="00B398"/>
      </a:accent2>
      <a:accent3>
        <a:srgbClr val="FAEB00"/>
      </a:accent3>
      <a:accent4>
        <a:srgbClr val="18375F"/>
      </a:accent4>
      <a:accent5>
        <a:srgbClr val="80B9DE"/>
      </a:accent5>
      <a:accent6>
        <a:srgbClr val="A5A5A5"/>
      </a:accent6>
      <a:hlink>
        <a:srgbClr val="0072BC"/>
      </a:hlink>
      <a:folHlink>
        <a:srgbClr val="954F72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 16x9bis.potx" id="{1F117BE9-6142-4DD1-8299-A7D6E7B2C5D9}" vid="{1CAFF71C-5571-433E-A016-22A12926EA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B7D25836F67646A98C66F1CDD61673" ma:contentTypeVersion="7" ma:contentTypeDescription="Create a new document." ma:contentTypeScope="" ma:versionID="f6a5008603245519ebe4d921753fe8f7">
  <xsd:schema xmlns:xsd="http://www.w3.org/2001/XMLSchema" xmlns:xs="http://www.w3.org/2001/XMLSchema" xmlns:p="http://schemas.microsoft.com/office/2006/metadata/properties" xmlns:ns3="6df68d03-0d94-44b1-a9a2-765e7690f201" targetNamespace="http://schemas.microsoft.com/office/2006/metadata/properties" ma:root="true" ma:fieldsID="2e0c49b49158b8b990c1e3f68c3ebfb3" ns3:_="">
    <xsd:import namespace="6df68d03-0d94-44b1-a9a2-765e7690f2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f68d03-0d94-44b1-a9a2-765e7690f2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51DD37-7C4B-4C0A-BC4F-47C669A200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58A6BA-C625-4905-901D-6C0553E519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f68d03-0d94-44b1-a9a2-765e7690f2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B379DF-7CE7-46EF-9D5F-60A0ABE3DE32}">
  <ds:schemaRefs>
    <ds:schemaRef ds:uri="http://schemas.microsoft.com/office/2006/metadata/properties"/>
    <ds:schemaRef ds:uri="6df68d03-0d94-44b1-a9a2-765e7690f20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254</Words>
  <Application>Microsoft Office PowerPoint</Application>
  <PresentationFormat>On-screen Show (16:9)</PresentationFormat>
  <Paragraphs>87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Lato</vt:lpstr>
      <vt:lpstr>Lato Heavy</vt:lpstr>
      <vt:lpstr>Lato Medium</vt:lpstr>
      <vt:lpstr>UNHCR2016</vt:lpstr>
      <vt:lpstr> The problem of sensitive data in digital records from a humanitarian  aid organization</vt:lpstr>
      <vt:lpstr>PowerPoint Presentation</vt:lpstr>
      <vt:lpstr>Refugees</vt:lpstr>
      <vt:lpstr>PowerPoint Presentation</vt:lpstr>
      <vt:lpstr>PowerPoint Presentation</vt:lpstr>
      <vt:lpstr> </vt:lpstr>
      <vt:lpstr>Registration</vt:lpstr>
      <vt:lpstr>Individual protection and access to aid</vt:lpstr>
      <vt:lpstr>How many?</vt:lpstr>
      <vt:lpstr>Data for planning</vt:lpstr>
      <vt:lpstr>PowerPoint Presentation</vt:lpstr>
      <vt:lpstr>Data for</vt:lpstr>
      <vt:lpstr>    Data for individual protection </vt:lpstr>
      <vt:lpstr>Refugee Individual Case Files </vt:lpstr>
      <vt:lpstr> </vt:lpstr>
      <vt:lpstr> </vt:lpstr>
      <vt:lpstr> </vt:lpstr>
      <vt:lpstr> </vt:lpstr>
      <vt:lpstr>Unstructured information </vt:lpstr>
      <vt:lpstr>PowerPoint Presentation</vt:lpstr>
      <vt:lpstr>PowerPoint Presentation</vt:lpstr>
      <vt:lpstr>Access</vt:lpstr>
      <vt:lpstr>Paper archives process</vt:lpstr>
      <vt:lpstr>Principles</vt:lpstr>
      <vt:lpstr>Policy</vt:lpstr>
      <vt:lpstr>Context</vt:lpstr>
      <vt:lpstr>How to reproduce the same results in digital born archives?</vt:lpstr>
      <vt:lpstr>PowerPoint Presentation</vt:lpstr>
      <vt:lpstr>SIP classification    - Open -  To review - Confidential</vt:lpstr>
      <vt:lpstr>PowerPoint Presentation</vt:lpstr>
      <vt:lpstr>Facilitate reading process  </vt:lpstr>
      <vt:lpstr>Support analysis process</vt:lpstr>
      <vt:lpstr>Implementation</vt:lpstr>
      <vt:lpstr>Why?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 of sensitive data in digital records from a humanitarian  aid organization</dc:title>
  <dc:creator>Montserrat Canela Garayoa</dc:creator>
  <cp:lastModifiedBy>Sara Day Thomson</cp:lastModifiedBy>
  <cp:revision>2</cp:revision>
  <dcterms:created xsi:type="dcterms:W3CDTF">2020-04-01T11:46:11Z</dcterms:created>
  <dcterms:modified xsi:type="dcterms:W3CDTF">2020-04-06T12:54:38Z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0x010100C6B7D25836F67646A98C66F1CDD61673</vt:lpwstr>
  </property>
</Properties>
</file>