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83" r:id="rId3"/>
    <p:sldId id="286" r:id="rId4"/>
    <p:sldId id="284" r:id="rId5"/>
    <p:sldId id="264" r:id="rId6"/>
    <p:sldId id="287" r:id="rId7"/>
    <p:sldId id="285" r:id="rId8"/>
    <p:sldId id="288" r:id="rId9"/>
    <p:sldId id="291" r:id="rId10"/>
    <p:sldId id="290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91" d="100"/>
          <a:sy n="91" d="100"/>
        </p:scale>
        <p:origin x="1848" y="-22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FFB942-662F-404B-9EDA-ABE3BE053147}" type="datetimeFigureOut">
              <a:rPr lang="en-GB" smtClean="0"/>
              <a:pPr/>
              <a:t>06/04/2020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FFF18-DC29-4CD7-9AD9-7BA53393AAC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844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02368"/>
            <a:ext cx="7772400" cy="753745"/>
          </a:xfrm>
        </p:spPr>
        <p:txBody>
          <a:bodyPr>
            <a:noAutofit/>
          </a:bodyPr>
          <a:lstStyle>
            <a:lvl1pPr>
              <a:defRPr sz="6000">
                <a:solidFill>
                  <a:schemeClr val="bg1"/>
                </a:solidFill>
                <a:latin typeface="ITC Franklin Gothic Std Med"/>
              </a:defRPr>
            </a:lvl1pPr>
          </a:lstStyle>
          <a:p>
            <a:r>
              <a:rPr lang="lv-LV" dirty="0"/>
              <a:t>Click to edit Master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75803"/>
            <a:ext cx="6400800" cy="6324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TC Franklin Gothic Std Boo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942705" y="1231097"/>
            <a:ext cx="7258590" cy="459068"/>
          </a:xfrm>
        </p:spPr>
        <p:txBody>
          <a:bodyPr>
            <a:noAutofit/>
          </a:bodyPr>
          <a:lstStyle>
            <a:lvl1pPr algn="l">
              <a:defRPr sz="4000" b="1" i="0">
                <a:solidFill>
                  <a:srgbClr val="000000"/>
                </a:solidFill>
                <a:latin typeface="ITC Franklin Gothic Std Med"/>
                <a:cs typeface="ITC Franklin Gothic Std Med"/>
              </a:defRPr>
            </a:lvl1pPr>
          </a:lstStyle>
          <a:p>
            <a:r>
              <a:rPr lang="lv-LV" dirty="0"/>
              <a:t>Click to edit Master title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942705" y="1918447"/>
            <a:ext cx="7258590" cy="3692979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0" i="0" baseline="0">
                <a:solidFill>
                  <a:schemeClr val="tx1"/>
                </a:solidFill>
                <a:latin typeface="ITC Franklin Gothic Std Book"/>
                <a:cs typeface="ITC Franklin Gothic Std Boo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966398" y="1280841"/>
            <a:ext cx="7215206" cy="321243"/>
          </a:xfrm>
        </p:spPr>
        <p:txBody>
          <a:bodyPr>
            <a:noAutofit/>
          </a:bodyPr>
          <a:lstStyle>
            <a:lvl1pPr algn="l">
              <a:defRPr sz="3200" b="1" i="0">
                <a:solidFill>
                  <a:srgbClr val="000000"/>
                </a:solidFill>
                <a:latin typeface="ITC Franklin Gothic Std Med"/>
                <a:cs typeface="ITC Franklin Gothic Std Med"/>
              </a:defRPr>
            </a:lvl1pPr>
          </a:lstStyle>
          <a:p>
            <a:r>
              <a:rPr lang="lv-LV" dirty="0"/>
              <a:t>Click to edit Master title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966398" y="1829847"/>
            <a:ext cx="7215206" cy="3820958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tx1"/>
                </a:solidFill>
                <a:latin typeface="ITC Franklin Gothic Std Book"/>
                <a:cs typeface="ITC Franklin Gothic Std Boo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/>
              <a:t>Click to edit Master subtitle style</a:t>
            </a:r>
            <a:endParaRPr lang="lv-LV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ITC Franklin Gothic Std Med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ITC Franklin Gothic Std Book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ITC Franklin Gothic Std Book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ITC Franklin Gothic Std Book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ITC Franklin Gothic Std Book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ITC Franklin Gothic Std Book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mailto:DigitalPreservation@communities-ni.gov.uk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62000" y="1828800"/>
            <a:ext cx="7772400" cy="753745"/>
          </a:xfrm>
        </p:spPr>
        <p:txBody>
          <a:bodyPr/>
          <a:lstStyle/>
          <a:p>
            <a:br>
              <a:rPr lang="en-GB" sz="3200" dirty="0"/>
            </a:br>
            <a:endParaRPr lang="en-GB" sz="24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533400" y="2209800"/>
            <a:ext cx="2133601" cy="632475"/>
          </a:xfrm>
        </p:spPr>
        <p:txBody>
          <a:bodyPr/>
          <a:lstStyle/>
          <a:p>
            <a:r>
              <a:rPr lang="en-GB" b="1" dirty="0">
                <a:latin typeface="Helvetica" pitchFamily="34" charset="0"/>
                <a:cs typeface="Helvetica" pitchFamily="34" charset="0"/>
              </a:rPr>
              <a:t>Managing</a:t>
            </a:r>
            <a:endParaRPr lang="en-GB" dirty="0"/>
          </a:p>
        </p:txBody>
      </p:sp>
      <p:pic>
        <p:nvPicPr>
          <p:cNvPr id="5" name="Picture 4" descr="sensitiv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3505200"/>
            <a:ext cx="2857500" cy="1600200"/>
          </a:xfrm>
          <a:prstGeom prst="rect">
            <a:avLst/>
          </a:prstGeom>
        </p:spPr>
      </p:pic>
      <p:pic>
        <p:nvPicPr>
          <p:cNvPr id="8" name="Picture 7" descr="sensitive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4953000"/>
            <a:ext cx="3171825" cy="1438275"/>
          </a:xfrm>
          <a:prstGeom prst="rect">
            <a:avLst/>
          </a:prstGeom>
        </p:spPr>
      </p:pic>
      <p:pic>
        <p:nvPicPr>
          <p:cNvPr id="9" name="Picture 8" descr="sensitive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3505200"/>
            <a:ext cx="2619375" cy="1752600"/>
          </a:xfrm>
          <a:prstGeom prst="rect">
            <a:avLst/>
          </a:prstGeom>
        </p:spPr>
      </p:pic>
      <p:pic>
        <p:nvPicPr>
          <p:cNvPr id="10" name="Picture 9" descr="sensitive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0" y="3505200"/>
            <a:ext cx="2562225" cy="1781175"/>
          </a:xfrm>
          <a:prstGeom prst="rect">
            <a:avLst/>
          </a:prstGeom>
        </p:spPr>
      </p:pic>
      <p:pic>
        <p:nvPicPr>
          <p:cNvPr id="11" name="Picture 10" descr="sensitive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19400" y="1752600"/>
            <a:ext cx="3048000" cy="1323975"/>
          </a:xfrm>
          <a:prstGeom prst="rect">
            <a:avLst/>
          </a:prstGeom>
        </p:spPr>
      </p:pic>
      <p:sp>
        <p:nvSpPr>
          <p:cNvPr id="12" name="Subtitle 6"/>
          <p:cNvSpPr txBox="1">
            <a:spLocks/>
          </p:cNvSpPr>
          <p:nvPr/>
        </p:nvSpPr>
        <p:spPr>
          <a:xfrm>
            <a:off x="6172200" y="2286000"/>
            <a:ext cx="2133601" cy="632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at PRONI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TC Franklin Gothic Std Book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7215206" cy="457200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sz="2400" dirty="0">
                <a:latin typeface="Helvetica" pitchFamily="34" charset="0"/>
                <a:cs typeface="Helvetica" pitchFamily="34" charset="0"/>
              </a:rPr>
              <a:t>Issues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066800"/>
            <a:ext cx="7800604" cy="4495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latin typeface="Helvetica" pitchFamily="34" charset="0"/>
                <a:cs typeface="Helvetica" pitchFamily="34" charset="0"/>
              </a:rPr>
              <a:t>Users require read/write access – this means they can write!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latin typeface="Helvetica" pitchFamily="34" charset="0"/>
                <a:cs typeface="Helvetica" pitchFamily="34" charset="0"/>
              </a:rPr>
              <a:t>Password protected files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latin typeface="Helvetica" pitchFamily="34" charset="0"/>
                <a:cs typeface="Helvetica" pitchFamily="34" charset="0"/>
              </a:rPr>
              <a:t>No pre-transfer analysis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latin typeface="Helvetica" pitchFamily="34" charset="0"/>
                <a:cs typeface="Helvetica" pitchFamily="34" charset="0"/>
              </a:rPr>
              <a:t>Active Directory groups and permissions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latin typeface="Helvetica" pitchFamily="34" charset="0"/>
                <a:cs typeface="Helvetica" pitchFamily="34" charset="0"/>
              </a:rPr>
              <a:t>IL3+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GB" sz="1800" dirty="0">
              <a:latin typeface="Helvetica" pitchFamily="34" charset="0"/>
              <a:cs typeface="Helvetica" pitchFamily="34" charset="0"/>
            </a:endParaRPr>
          </a:p>
          <a:p>
            <a:pPr>
              <a:lnSpc>
                <a:spcPct val="150000"/>
              </a:lnSpc>
            </a:pPr>
            <a:endParaRPr lang="en-GB" sz="1800" dirty="0">
              <a:latin typeface="Helvetica" pitchFamily="34" charset="0"/>
              <a:cs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645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GB" sz="2000" dirty="0"/>
            </a:br>
            <a:br>
              <a:rPr lang="en-GB" sz="2000" dirty="0"/>
            </a:br>
            <a:br>
              <a:rPr lang="en-GB" sz="2000" dirty="0"/>
            </a:br>
            <a:br>
              <a:rPr lang="en-GB" sz="2000" dirty="0"/>
            </a:br>
            <a:br>
              <a:rPr lang="en-GB" sz="2000" dirty="0">
                <a:latin typeface="Helvetica" pitchFamily="34" charset="0"/>
                <a:cs typeface="Helvetica" pitchFamily="34" charset="0"/>
              </a:rPr>
            </a:br>
            <a:br>
              <a:rPr lang="en-GB" sz="2000" dirty="0">
                <a:latin typeface="Helvetica" pitchFamily="34" charset="0"/>
                <a:cs typeface="Helvetica" pitchFamily="34" charset="0"/>
              </a:rPr>
            </a:br>
            <a:br>
              <a:rPr lang="en-GB" sz="2000" dirty="0">
                <a:latin typeface="Helvetica" pitchFamily="34" charset="0"/>
                <a:cs typeface="Helvetica" pitchFamily="34" charset="0"/>
              </a:rPr>
            </a:br>
            <a:br>
              <a:rPr lang="en-GB" sz="2000" dirty="0">
                <a:latin typeface="Helvetica" pitchFamily="34" charset="0"/>
                <a:cs typeface="Helvetica" pitchFamily="34" charset="0"/>
              </a:rPr>
            </a:br>
            <a:br>
              <a:rPr lang="en-GB" sz="2000" dirty="0">
                <a:latin typeface="Helvetica" pitchFamily="34" charset="0"/>
                <a:cs typeface="Helvetica" pitchFamily="34" charset="0"/>
              </a:rPr>
            </a:br>
            <a:br>
              <a:rPr lang="en-GB" sz="2000" dirty="0">
                <a:latin typeface="Helvetica" pitchFamily="34" charset="0"/>
                <a:cs typeface="Helvetica" pitchFamily="34" charset="0"/>
              </a:rPr>
            </a:br>
            <a:br>
              <a:rPr lang="en-GB" sz="2000" dirty="0">
                <a:latin typeface="Helvetica" pitchFamily="34" charset="0"/>
                <a:cs typeface="Helvetica" pitchFamily="34" charset="0"/>
              </a:rPr>
            </a:br>
            <a:br>
              <a:rPr lang="en-GB" sz="2000" dirty="0">
                <a:latin typeface="Helvetica" pitchFamily="34" charset="0"/>
                <a:cs typeface="Helvetica" pitchFamily="34" charset="0"/>
              </a:rPr>
            </a:br>
            <a:br>
              <a:rPr lang="en-GB" sz="2000" dirty="0">
                <a:latin typeface="Helvetica" pitchFamily="34" charset="0"/>
                <a:cs typeface="Helvetica" pitchFamily="34" charset="0"/>
              </a:rPr>
            </a:br>
            <a:r>
              <a:rPr lang="en-GB" sz="2000" dirty="0">
                <a:latin typeface="Helvetica" pitchFamily="34" charset="0"/>
                <a:cs typeface="Helvetica" pitchFamily="34" charset="0"/>
                <a:hlinkClick r:id="rId2"/>
              </a:rPr>
              <a:t>DigitalPreservation@communities-ni.gov.uk</a:t>
            </a:r>
            <a:br>
              <a:rPr lang="en-GB" sz="2000" dirty="0">
                <a:latin typeface="Helvetica" pitchFamily="34" charset="0"/>
                <a:cs typeface="Helvetica" pitchFamily="34" charset="0"/>
              </a:rPr>
            </a:br>
            <a:r>
              <a:rPr lang="en-GB" sz="1800" dirty="0">
                <a:latin typeface="Helvetica" pitchFamily="34" charset="0"/>
                <a:cs typeface="Helvetica" pitchFamily="34" charset="0"/>
              </a:rPr>
              <a:t>028 9053 4834</a:t>
            </a:r>
            <a:endParaRPr lang="en-GB" sz="1800" dirty="0">
              <a:solidFill>
                <a:srgbClr val="0070C0"/>
              </a:solidFill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740326"/>
            <a:ext cx="8305800" cy="1812046"/>
          </a:xfrm>
          <a:prstGeom prst="rect">
            <a:avLst/>
          </a:prstGeom>
        </p:spPr>
      </p:pic>
      <p:pic>
        <p:nvPicPr>
          <p:cNvPr id="5" name="Content Placeholder 5" descr="slideshow_question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362200" y="0"/>
            <a:ext cx="3568073" cy="312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3295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7215206" cy="1066800"/>
          </a:xfrm>
        </p:spPr>
        <p:txBody>
          <a:bodyPr/>
          <a:lstStyle/>
          <a:p>
            <a:pPr algn="ctr"/>
            <a:br>
              <a:rPr lang="en-GB" dirty="0"/>
            </a:br>
            <a:endParaRPr lang="en-GB" sz="24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 descr="apolog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2590800"/>
            <a:ext cx="1200150" cy="1200150"/>
          </a:xfrm>
          <a:prstGeom prst="rect">
            <a:avLst/>
          </a:prstGeom>
        </p:spPr>
      </p:pic>
      <p:pic>
        <p:nvPicPr>
          <p:cNvPr id="6" name="Picture 5" descr="apology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2895600"/>
            <a:ext cx="1647825" cy="1181100"/>
          </a:xfrm>
          <a:prstGeom prst="rect">
            <a:avLst/>
          </a:prstGeom>
        </p:spPr>
      </p:pic>
      <p:pic>
        <p:nvPicPr>
          <p:cNvPr id="7" name="Picture 6" descr="apology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2743200"/>
            <a:ext cx="135255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645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7215206" cy="1066800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sz="2400" dirty="0">
                <a:latin typeface="Helvetica" pitchFamily="34" charset="0"/>
                <a:cs typeface="Helvetica" pitchFamily="34" charset="0"/>
              </a:rPr>
              <a:t>Background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524000"/>
            <a:ext cx="7800604" cy="4114800"/>
          </a:xfrm>
        </p:spPr>
        <p:txBody>
          <a:bodyPr>
            <a:noAutofit/>
          </a:bodyPr>
          <a:lstStyle/>
          <a:p>
            <a:r>
              <a:rPr lang="en-GB" sz="1800" b="1" dirty="0">
                <a:latin typeface="Helvetica" pitchFamily="34" charset="0"/>
                <a:cs typeface="Helvetica" pitchFamily="34" charset="0"/>
              </a:rPr>
              <a:t>Public records</a:t>
            </a:r>
          </a:p>
          <a:p>
            <a:r>
              <a:rPr lang="en-GB" sz="1800" dirty="0">
                <a:latin typeface="Helvetica" pitchFamily="34" charset="0"/>
                <a:cs typeface="Helvetica" pitchFamily="34" charset="0"/>
              </a:rPr>
              <a:t>PRONI holds public records mainly dating from around the formation of Northern Ireland (1921) to the present day. A small number date back to the 19th and late 18th centuries.  ‘Public record’ generally refers to any document created by ‘official’ sources such as: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>
                <a:latin typeface="Helvetica" pitchFamily="34" charset="0"/>
                <a:cs typeface="Helvetica" pitchFamily="34" charset="0"/>
              </a:rPr>
              <a:t> government departments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>
                <a:latin typeface="Helvetica" pitchFamily="34" charset="0"/>
                <a:cs typeface="Helvetica" pitchFamily="34" charset="0"/>
              </a:rPr>
              <a:t> non-departmental public organisations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>
                <a:latin typeface="Helvetica" pitchFamily="34" charset="0"/>
                <a:cs typeface="Helvetica" pitchFamily="34" charset="0"/>
              </a:rPr>
              <a:t> (courts of law, local authorities, non-departmental public bodies/</a:t>
            </a:r>
            <a:r>
              <a:rPr lang="en-GB" sz="1800" dirty="0" err="1">
                <a:latin typeface="Helvetica" pitchFamily="34" charset="0"/>
                <a:cs typeface="Helvetica" pitchFamily="34" charset="0"/>
              </a:rPr>
              <a:t>quangos</a:t>
            </a:r>
            <a:r>
              <a:rPr lang="en-GB" sz="1800" dirty="0">
                <a:latin typeface="Helvetica" pitchFamily="34" charset="0"/>
                <a:cs typeface="Helvetica" pitchFamily="34" charset="0"/>
              </a:rPr>
              <a:t>)</a:t>
            </a:r>
          </a:p>
          <a:p>
            <a:endParaRPr lang="en-GB" sz="1800" dirty="0">
              <a:latin typeface="Helvetica" pitchFamily="34" charset="0"/>
              <a:cs typeface="Helvetica" pitchFamily="34" charset="0"/>
            </a:endParaRPr>
          </a:p>
          <a:p>
            <a:r>
              <a:rPr lang="en-GB" sz="1800" b="1" dirty="0">
                <a:latin typeface="Helvetica" pitchFamily="34" charset="0"/>
                <a:cs typeface="Helvetica" pitchFamily="34" charset="0"/>
              </a:rPr>
              <a:t>Privately deposited archives</a:t>
            </a:r>
          </a:p>
          <a:p>
            <a:r>
              <a:rPr lang="en-GB" sz="1800" dirty="0">
                <a:latin typeface="Helvetica" pitchFamily="34" charset="0"/>
                <a:cs typeface="Helvetica" pitchFamily="34" charset="0"/>
              </a:rPr>
              <a:t>These include business records and church registers and can range from a single emigrant letter to a vast landed estate archive containing thousands of items and spanning a 300 year period.</a:t>
            </a:r>
          </a:p>
        </p:txBody>
      </p:sp>
    </p:spTree>
    <p:extLst>
      <p:ext uri="{BB962C8B-B14F-4D97-AF65-F5344CB8AC3E}">
        <p14:creationId xmlns:p14="http://schemas.microsoft.com/office/powerpoint/2010/main" val="3421645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7215206" cy="1066800"/>
          </a:xfrm>
        </p:spPr>
        <p:txBody>
          <a:bodyPr/>
          <a:lstStyle/>
          <a:p>
            <a:pPr algn="ctr"/>
            <a:br>
              <a:rPr lang="en-GB" dirty="0"/>
            </a:br>
            <a:endParaRPr lang="en-GB" sz="24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 descr="vault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33400"/>
            <a:ext cx="9144000" cy="513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645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7215206" cy="1066800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sz="2400" dirty="0">
                <a:latin typeface="Helvetica" pitchFamily="34" charset="0"/>
                <a:cs typeface="Helvetica" pitchFamily="34" charset="0"/>
              </a:rPr>
              <a:t>PRONI Annual release of files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905000"/>
            <a:ext cx="7800604" cy="2286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latin typeface="Helvetica" pitchFamily="34" charset="0"/>
                <a:cs typeface="Helvetica" pitchFamily="34" charset="0"/>
              </a:rPr>
              <a:t>This process involves the referral of the files to the Responsible Authority for sensitivity review. This entails a page by page examination to make sure that a record contains nothing sensitive as defined by the Freedom of Information Act (FOI), General Data Protection Regulation (GDPR) and the Data Protection Act (DP).</a:t>
            </a:r>
          </a:p>
        </p:txBody>
      </p:sp>
    </p:spTree>
    <p:extLst>
      <p:ext uri="{BB962C8B-B14F-4D97-AF65-F5344CB8AC3E}">
        <p14:creationId xmlns:p14="http://schemas.microsoft.com/office/powerpoint/2010/main" val="3421645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7215206" cy="1066800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sz="2400" dirty="0">
                <a:latin typeface="Helvetica" pitchFamily="34" charset="0"/>
                <a:cs typeface="Helvetica" pitchFamily="34" charset="0"/>
              </a:rPr>
              <a:t>PRONI Annual release of files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905000"/>
            <a:ext cx="7800604" cy="2286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endParaRPr lang="en-GB" sz="1800" dirty="0">
              <a:latin typeface="Helvetica" pitchFamily="34" charset="0"/>
              <a:cs typeface="Helvetica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95400" y="1752600"/>
          <a:ext cx="6000750" cy="339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3" imgW="6000681" imgH="3390900" progId="Excel.Sheet.12">
                  <p:embed/>
                </p:oleObj>
              </mc:Choice>
              <mc:Fallback>
                <p:oleObj name="Worksheet" r:id="rId3" imgW="6000681" imgH="3390900" progId="Excel.Shee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752600"/>
                        <a:ext cx="6000750" cy="339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1645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7215206" cy="1066800"/>
          </a:xfrm>
        </p:spPr>
        <p:txBody>
          <a:bodyPr/>
          <a:lstStyle/>
          <a:p>
            <a:pPr algn="ctr"/>
            <a:br>
              <a:rPr lang="en-GB" dirty="0"/>
            </a:br>
            <a:endParaRPr lang="en-GB" sz="24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645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7215206" cy="457200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sz="2400" dirty="0">
                <a:latin typeface="Helvetica" pitchFamily="34" charset="0"/>
                <a:cs typeface="Helvetica" pitchFamily="34" charset="0"/>
              </a:rPr>
              <a:t>Source - HPRM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905000"/>
            <a:ext cx="7800604" cy="2286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endParaRPr lang="en-GB" sz="1800" dirty="0"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6" b="6861"/>
          <a:stretch>
            <a:fillRect/>
          </a:stretch>
        </p:blipFill>
        <p:spPr bwMode="auto">
          <a:xfrm>
            <a:off x="762000" y="990600"/>
            <a:ext cx="6111875" cy="4438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04" t="42603" r="39465" b="43511"/>
          <a:stretch/>
        </p:blipFill>
        <p:spPr bwMode="auto">
          <a:xfrm>
            <a:off x="5334000" y="2743200"/>
            <a:ext cx="3512820" cy="1295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21645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7215206" cy="457200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sz="2400" dirty="0">
                <a:latin typeface="Helvetica" pitchFamily="34" charset="0"/>
                <a:cs typeface="Helvetica" pitchFamily="34" charset="0"/>
              </a:rPr>
              <a:t>Big issue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990600" y="1371600"/>
            <a:ext cx="7215206" cy="3820958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1800" dirty="0">
              <a:latin typeface="Helvetica" pitchFamily="34" charset="0"/>
              <a:cs typeface="Helvetica" pitchFamily="34" charset="0"/>
            </a:endParaRPr>
          </a:p>
          <a:p>
            <a:r>
              <a:rPr lang="en-GB" sz="1800" dirty="0">
                <a:latin typeface="Helvetica" pitchFamily="34" charset="0"/>
                <a:cs typeface="Helvetica" pitchFamily="34" charset="0"/>
              </a:rPr>
              <a:t>Average yearly estimates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>
                <a:latin typeface="Helvetica" pitchFamily="34" charset="0"/>
                <a:cs typeface="Helvetica" pitchFamily="34" charset="0"/>
              </a:rPr>
              <a:t> Paper files – 1,122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>
                <a:latin typeface="Helvetica" pitchFamily="34" charset="0"/>
                <a:cs typeface="Helvetica" pitchFamily="34" charset="0"/>
              </a:rPr>
              <a:t> EDRM folders – 14,300+</a:t>
            </a:r>
          </a:p>
        </p:txBody>
      </p:sp>
      <p:pic>
        <p:nvPicPr>
          <p:cNvPr id="7" name="Picture 6" descr="volum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1371600"/>
            <a:ext cx="2609850" cy="1752600"/>
          </a:xfrm>
          <a:prstGeom prst="rect">
            <a:avLst/>
          </a:prstGeom>
        </p:spPr>
      </p:pic>
      <p:pic>
        <p:nvPicPr>
          <p:cNvPr id="8" name="Picture 7" descr="volume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3124200"/>
            <a:ext cx="25336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645705"/>
      </p:ext>
    </p:extLst>
  </p:cSld>
  <p:clrMapOvr>
    <a:masterClrMapping/>
  </p:clrMapOvr>
</p:sld>
</file>

<file path=ppt/theme/theme1.xml><?xml version="1.0" encoding="utf-8"?>
<a:theme xmlns:a="http://schemas.openxmlformats.org/drawingml/2006/main" name="DfC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3130</TotalTime>
  <Words>263</Words>
  <Application>Microsoft Office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Helvetica</vt:lpstr>
      <vt:lpstr>ITC Franklin Gothic Std Book</vt:lpstr>
      <vt:lpstr>ITC Franklin Gothic Std Med</vt:lpstr>
      <vt:lpstr>DfC Master</vt:lpstr>
      <vt:lpstr>Worksheet</vt:lpstr>
      <vt:lpstr> </vt:lpstr>
      <vt:lpstr> </vt:lpstr>
      <vt:lpstr> Background</vt:lpstr>
      <vt:lpstr> </vt:lpstr>
      <vt:lpstr> PRONI Annual release of files</vt:lpstr>
      <vt:lpstr> PRONI Annual release of files</vt:lpstr>
      <vt:lpstr> </vt:lpstr>
      <vt:lpstr> Source - HPRM</vt:lpstr>
      <vt:lpstr> Big issue</vt:lpstr>
      <vt:lpstr> Issues</vt:lpstr>
      <vt:lpstr>             DigitalPreservation@communities-ni.gov.uk 028 9053 4834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MacQuarrie, Jason</dc:creator>
  <cp:lastModifiedBy>Sara Day Thomson</cp:lastModifiedBy>
  <cp:revision>121</cp:revision>
  <dcterms:created xsi:type="dcterms:W3CDTF">2006-08-16T00:00:00Z</dcterms:created>
  <dcterms:modified xsi:type="dcterms:W3CDTF">2020-04-06T13:00:40Z</dcterms:modified>
</cp:coreProperties>
</file>