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jpg" ContentType="image/tiff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customXml/itemProps5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media/image24.jpg" ContentType="image/jpeg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290" r:id="rId6"/>
    <p:sldMasterId id="2147484302" r:id="rId7"/>
    <p:sldMasterId id="2147484314" r:id="rId8"/>
  </p:sldMasterIdLst>
  <p:notesMasterIdLst>
    <p:notesMasterId r:id="rId24"/>
  </p:notesMasterIdLst>
  <p:sldIdLst>
    <p:sldId id="370" r:id="rId9"/>
    <p:sldId id="372" r:id="rId10"/>
    <p:sldId id="371" r:id="rId11"/>
    <p:sldId id="373" r:id="rId12"/>
    <p:sldId id="363" r:id="rId13"/>
    <p:sldId id="364" r:id="rId14"/>
    <p:sldId id="368" r:id="rId15"/>
    <p:sldId id="366" r:id="rId16"/>
    <p:sldId id="367" r:id="rId17"/>
    <p:sldId id="375" r:id="rId18"/>
    <p:sldId id="258" r:id="rId19"/>
    <p:sldId id="256" r:id="rId20"/>
    <p:sldId id="365" r:id="rId21"/>
    <p:sldId id="374" r:id="rId22"/>
    <p:sldId id="361" r:id="rId23"/>
  </p:sldIdLst>
  <p:sldSz cx="9144000" cy="6858000" type="screen4x3"/>
  <p:notesSz cx="6858000" cy="91440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Valerie McCutcheon" initials="VM" lastIdx="1" clrIdx="0">
    <p:extLst>
      <p:ext uri="{19B8F6BF-5375-455C-9EA6-DF929625EA0E}">
        <p15:presenceInfo xmlns:p15="http://schemas.microsoft.com/office/powerpoint/2012/main" userId="S::Valerie.McCutcheon@glasgow.ac.uk::3e4a903d-237e-4692-9cd3-375cc6a151c4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00"/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3069" autoAdjust="0"/>
    <p:restoredTop sz="72158" autoAdjust="0"/>
  </p:normalViewPr>
  <p:slideViewPr>
    <p:cSldViewPr>
      <p:cViewPr varScale="1">
        <p:scale>
          <a:sx n="83" d="100"/>
          <a:sy n="83" d="100"/>
        </p:scale>
        <p:origin x="204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3.xml"/><Relationship Id="rId13" Type="http://schemas.openxmlformats.org/officeDocument/2006/relationships/slide" Target="slides/slide5.xml"/><Relationship Id="rId18" Type="http://schemas.openxmlformats.org/officeDocument/2006/relationships/slide" Target="slides/slide10.xml"/><Relationship Id="rId26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3.xml"/><Relationship Id="rId7" Type="http://schemas.openxmlformats.org/officeDocument/2006/relationships/slideMaster" Target="slideMasters/slideMaster2.xml"/><Relationship Id="rId12" Type="http://schemas.openxmlformats.org/officeDocument/2006/relationships/slide" Target="slides/slide4.xml"/><Relationship Id="rId17" Type="http://schemas.openxmlformats.org/officeDocument/2006/relationships/slide" Target="slides/slide9.xml"/><Relationship Id="rId25" Type="http://schemas.openxmlformats.org/officeDocument/2006/relationships/commentAuthors" Target="commentAuthors.xml"/><Relationship Id="rId2" Type="http://schemas.openxmlformats.org/officeDocument/2006/relationships/customXml" Target="../customXml/item2.xml"/><Relationship Id="rId16" Type="http://schemas.openxmlformats.org/officeDocument/2006/relationships/slide" Target="slides/slide8.xml"/><Relationship Id="rId20" Type="http://schemas.openxmlformats.org/officeDocument/2006/relationships/slide" Target="slides/slide12.xml"/><Relationship Id="rId29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1.xml"/><Relationship Id="rId11" Type="http://schemas.openxmlformats.org/officeDocument/2006/relationships/slide" Target="slides/slide3.xml"/><Relationship Id="rId24" Type="http://schemas.openxmlformats.org/officeDocument/2006/relationships/notesMaster" Target="notesMasters/notesMaster1.xml"/><Relationship Id="rId5" Type="http://schemas.openxmlformats.org/officeDocument/2006/relationships/customXml" Target="../customXml/item5.xml"/><Relationship Id="rId15" Type="http://schemas.openxmlformats.org/officeDocument/2006/relationships/slide" Target="slides/slide7.xml"/><Relationship Id="rId23" Type="http://schemas.openxmlformats.org/officeDocument/2006/relationships/slide" Target="slides/slide15.xml"/><Relationship Id="rId28" Type="http://schemas.openxmlformats.org/officeDocument/2006/relationships/theme" Target="theme/theme1.xml"/><Relationship Id="rId10" Type="http://schemas.openxmlformats.org/officeDocument/2006/relationships/slide" Target="slides/slide2.xml"/><Relationship Id="rId19" Type="http://schemas.openxmlformats.org/officeDocument/2006/relationships/slide" Target="slides/slide11.xml"/><Relationship Id="rId4" Type="http://schemas.openxmlformats.org/officeDocument/2006/relationships/customXml" Target="../customXml/item4.xml"/><Relationship Id="rId9" Type="http://schemas.openxmlformats.org/officeDocument/2006/relationships/slide" Target="slides/slide1.xml"/><Relationship Id="rId14" Type="http://schemas.openxmlformats.org/officeDocument/2006/relationships/slide" Target="slides/slide6.xml"/><Relationship Id="rId22" Type="http://schemas.openxmlformats.org/officeDocument/2006/relationships/slide" Target="slides/slide14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 dirty="0"/>
          </a:p>
        </p:txBody>
      </p:sp>
      <p:sp>
        <p:nvSpPr>
          <p:cNvPr id="6144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en-US" dirty="0"/>
          </a:p>
        </p:txBody>
      </p:sp>
      <p:sp>
        <p:nvSpPr>
          <p:cNvPr id="2560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4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6144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 dirty="0"/>
          </a:p>
        </p:txBody>
      </p:sp>
      <p:sp>
        <p:nvSpPr>
          <p:cNvPr id="6144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194E33C-0250-477C-A8ED-E267010A444E}" type="slidenum">
              <a:rPr lang="en-GB" altLang="en-US"/>
              <a:pPr/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322397412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969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altLang="en-US" dirty="0">
              <a:latin typeface="Arial" panose="020B0604020202020204" pitchFamily="34" charset="0"/>
            </a:endParaRPr>
          </a:p>
        </p:txBody>
      </p:sp>
      <p:sp>
        <p:nvSpPr>
          <p:cNvPr id="2970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6BCD14E-360F-4A8F-8824-BAF93DFBFB39}" type="slidenum">
              <a:rPr kumimoji="0" lang="en-GB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GB" altLang="en-U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6750698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194E33C-0250-477C-A8ED-E267010A444E}" type="slidenum">
              <a:rPr lang="en-GB" altLang="en-US" smtClean="0"/>
              <a:pPr/>
              <a:t>12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352318154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194E33C-0250-477C-A8ED-E267010A444E}" type="slidenum">
              <a:rPr lang="en-GB" altLang="en-US" smtClean="0"/>
              <a:pPr/>
              <a:t>13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212993918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Back up</a:t>
            </a:r>
          </a:p>
          <a:p>
            <a:r>
              <a:rPr lang="en-GB" dirty="0"/>
              <a:t>Share/collaborate</a:t>
            </a:r>
          </a:p>
          <a:p>
            <a:r>
              <a:rPr lang="en-GB" dirty="0"/>
              <a:t>Preserve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194E33C-0250-477C-A8ED-E267010A444E}" type="slidenum">
              <a:rPr lang="en-GB" altLang="en-US" smtClean="0"/>
              <a:pPr/>
              <a:t>14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216143545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194E33C-0250-477C-A8ED-E267010A444E}" type="slidenum">
              <a:rPr lang="en-GB" altLang="en-US" smtClean="0"/>
              <a:pPr/>
              <a:t>15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198694719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969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altLang="en-US" dirty="0">
              <a:latin typeface="Arial" panose="020B0604020202020204" pitchFamily="34" charset="0"/>
            </a:endParaRPr>
          </a:p>
        </p:txBody>
      </p:sp>
      <p:sp>
        <p:nvSpPr>
          <p:cNvPr id="2970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6BCD14E-360F-4A8F-8824-BAF93DFBFB39}" type="slidenum">
              <a:rPr kumimoji="0" lang="en-GB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GB" altLang="en-U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7752166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1194E33C-0250-477C-A8ED-E267010A444E}" type="slidenum">
              <a:rPr kumimoji="0" lang="en-GB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GB" altLang="en-U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3355424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1194E33C-0250-477C-A8ED-E267010A444E}" type="slidenum">
              <a:rPr kumimoji="0" lang="en-GB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GB" altLang="en-U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573393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1200" kern="1200" dirty="0">
              <a:solidFill>
                <a:schemeClr val="tx1"/>
              </a:solidFill>
              <a:effectLst/>
              <a:latin typeface="Arial" charset="0"/>
              <a:ea typeface="+mn-ea"/>
              <a:cs typeface="+mn-cs"/>
            </a:endParaRP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 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194E33C-0250-477C-A8ED-E267010A444E}" type="slidenum">
              <a:rPr lang="en-GB" altLang="en-US" smtClean="0"/>
              <a:pPr/>
              <a:t>5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269630536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194E33C-0250-477C-A8ED-E267010A444E}" type="slidenum">
              <a:rPr lang="en-GB" altLang="en-US" smtClean="0"/>
              <a:pPr/>
              <a:t>6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255851274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194E33C-0250-477C-A8ED-E267010A444E}" type="slidenum">
              <a:rPr lang="en-GB" altLang="en-US" smtClean="0"/>
              <a:pPr/>
              <a:t>8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233053579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194E33C-0250-477C-A8ED-E267010A444E}" type="slidenum">
              <a:rPr lang="en-GB" altLang="en-US" smtClean="0"/>
              <a:pPr/>
              <a:t>9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329586180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194E33C-0250-477C-A8ED-E267010A444E}" type="slidenum">
              <a:rPr lang="en-GB" altLang="en-US" smtClean="0"/>
              <a:pPr/>
              <a:t>11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35894241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3/12/2020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62928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3/12/2020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98495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3/12/2020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601683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555875" y="2147888"/>
            <a:ext cx="6408738" cy="606425"/>
          </a:xfrm>
        </p:spPr>
        <p:txBody>
          <a:bodyPr/>
          <a:lstStyle>
            <a:lvl1pPr>
              <a:defRPr sz="2000">
                <a:solidFill>
                  <a:schemeClr val="bg2"/>
                </a:solidFill>
              </a:defRPr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555875" y="2749550"/>
            <a:ext cx="6400800" cy="477838"/>
          </a:xfrm>
        </p:spPr>
        <p:txBody>
          <a:bodyPr/>
          <a:lstStyle>
            <a:lvl1pPr marL="0" indent="0">
              <a:buFontTx/>
              <a:buNone/>
              <a:defRPr sz="1600" b="1"/>
            </a:lvl1pPr>
          </a:lstStyle>
          <a:p>
            <a:r>
              <a:rPr lang="en-GB"/>
              <a:t>Click to edit Master subtitle style</a:t>
            </a:r>
          </a:p>
        </p:txBody>
      </p:sp>
      <p:sp>
        <p:nvSpPr>
          <p:cNvPr id="4" name="Date Placeholder 3"/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en-US" dirty="0"/>
          </a:p>
        </p:txBody>
      </p:sp>
      <p:sp>
        <p:nvSpPr>
          <p:cNvPr id="5" name="Footer Placeholder 4"/>
          <p:cNvSpPr>
            <a:spLocks noGrp="1" noChangeArrowheads="1"/>
          </p:cNvSpPr>
          <p:nvPr>
            <p:ph type="ftr" sz="quarter" idx="11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en-US" dirty="0"/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12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67B757A6-8A64-4DDF-836F-5AD3D89089D4}" type="slidenum">
              <a:rPr lang="en-GB" altLang="en-US"/>
              <a:pPr/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96342184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9663280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64975742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68538" y="2060575"/>
            <a:ext cx="3235325" cy="42608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6263" y="2060575"/>
            <a:ext cx="3236912" cy="42608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1621258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9875832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9804547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3471594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212581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3/12/2020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353035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3384826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6301306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37413" y="893763"/>
            <a:ext cx="1655762" cy="5427662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68538" y="893763"/>
            <a:ext cx="4816475" cy="5427662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8964199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323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646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9969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292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6615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9938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32619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658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2584976-E765-9044-B369-3EAFBDE982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BC8B81-DA93-4C2B-A40D-80609522A4C1}" type="datetime1">
              <a:rPr lang="en-US" altLang="en-US"/>
              <a:pPr>
                <a:defRPr/>
              </a:pPr>
              <a:t>3/12/2020</a:t>
            </a:fld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8DB16D2-10E5-AD4C-A95C-E8898B8D7A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3AC06F3-6C20-5044-BD16-98CDCA9B5A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6FEE1C-DAAC-4A3D-A27C-05103604C08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0223368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2584976-E765-9044-B369-3EAFBDE982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561079-7B5C-4CA4-A509-F3E0B968843A}" type="datetime1">
              <a:rPr lang="en-US" altLang="en-US"/>
              <a:pPr>
                <a:defRPr/>
              </a:pPr>
              <a:t>3/12/2020</a:t>
            </a:fld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8DB16D2-10E5-AD4C-A95C-E8898B8D7A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3AC06F3-6C20-5044-BD16-98CDCA9B5A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B3A9FA-A05C-416A-92EF-CAB09489570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0095387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2897" b="1" cap="all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1464">
                <a:solidFill>
                  <a:schemeClr val="tx1">
                    <a:tint val="75000"/>
                  </a:schemeClr>
                </a:solidFill>
              </a:defRPr>
            </a:lvl1pPr>
            <a:lvl2pPr marL="332314" indent="0">
              <a:buNone/>
              <a:defRPr sz="1305">
                <a:solidFill>
                  <a:schemeClr val="tx1">
                    <a:tint val="75000"/>
                  </a:schemeClr>
                </a:solidFill>
              </a:defRPr>
            </a:lvl2pPr>
            <a:lvl3pPr marL="664627" indent="0">
              <a:buNone/>
              <a:defRPr sz="1178">
                <a:solidFill>
                  <a:schemeClr val="tx1">
                    <a:tint val="75000"/>
                  </a:schemeClr>
                </a:solidFill>
              </a:defRPr>
            </a:lvl3pPr>
            <a:lvl4pPr marL="996941" indent="0">
              <a:buNone/>
              <a:defRPr sz="1019">
                <a:solidFill>
                  <a:schemeClr val="tx1">
                    <a:tint val="75000"/>
                  </a:schemeClr>
                </a:solidFill>
              </a:defRPr>
            </a:lvl4pPr>
            <a:lvl5pPr marL="1329254" indent="0">
              <a:buNone/>
              <a:defRPr sz="1019">
                <a:solidFill>
                  <a:schemeClr val="tx1">
                    <a:tint val="75000"/>
                  </a:schemeClr>
                </a:solidFill>
              </a:defRPr>
            </a:lvl5pPr>
            <a:lvl6pPr marL="1661568" indent="0">
              <a:buNone/>
              <a:defRPr sz="1019">
                <a:solidFill>
                  <a:schemeClr val="tx1">
                    <a:tint val="75000"/>
                  </a:schemeClr>
                </a:solidFill>
              </a:defRPr>
            </a:lvl6pPr>
            <a:lvl7pPr marL="1993882" indent="0">
              <a:buNone/>
              <a:defRPr sz="1019">
                <a:solidFill>
                  <a:schemeClr val="tx1">
                    <a:tint val="75000"/>
                  </a:schemeClr>
                </a:solidFill>
              </a:defRPr>
            </a:lvl7pPr>
            <a:lvl8pPr marL="2326195" indent="0">
              <a:buNone/>
              <a:defRPr sz="1019">
                <a:solidFill>
                  <a:schemeClr val="tx1">
                    <a:tint val="75000"/>
                  </a:schemeClr>
                </a:solidFill>
              </a:defRPr>
            </a:lvl8pPr>
            <a:lvl9pPr marL="2658509" indent="0">
              <a:buNone/>
              <a:defRPr sz="1019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2584976-E765-9044-B369-3EAFBDE982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0D761D-5B5E-49EB-91FE-8EA2FBBCE2D6}" type="datetime1">
              <a:rPr lang="en-US" altLang="en-US"/>
              <a:pPr>
                <a:defRPr/>
              </a:pPr>
              <a:t>3/12/2020</a:t>
            </a:fld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8DB16D2-10E5-AD4C-A95C-E8898B8D7A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3AC06F3-6C20-5044-BD16-98CDCA9B5A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3E5D7A-690E-40DF-A68F-0C7C407071C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1151603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9976" y="7064375"/>
            <a:ext cx="9547225" cy="19980275"/>
          </a:xfrm>
        </p:spPr>
        <p:txBody>
          <a:bodyPr/>
          <a:lstStyle>
            <a:lvl1pPr>
              <a:defRPr sz="2021"/>
            </a:lvl1pPr>
            <a:lvl2pPr>
              <a:defRPr sz="1735"/>
            </a:lvl2pPr>
            <a:lvl3pPr>
              <a:defRPr sz="1464"/>
            </a:lvl3pPr>
            <a:lvl4pPr>
              <a:defRPr sz="1305"/>
            </a:lvl4pPr>
            <a:lvl5pPr>
              <a:defRPr sz="1305"/>
            </a:lvl5pPr>
            <a:lvl6pPr>
              <a:defRPr sz="1305"/>
            </a:lvl6pPr>
            <a:lvl7pPr>
              <a:defRPr sz="1305"/>
            </a:lvl7pPr>
            <a:lvl8pPr>
              <a:defRPr sz="1305"/>
            </a:lvl8pPr>
            <a:lvl9pPr>
              <a:defRPr sz="1305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769601" y="7064375"/>
            <a:ext cx="9548813" cy="19980275"/>
          </a:xfrm>
        </p:spPr>
        <p:txBody>
          <a:bodyPr/>
          <a:lstStyle>
            <a:lvl1pPr>
              <a:defRPr sz="2021"/>
            </a:lvl1pPr>
            <a:lvl2pPr>
              <a:defRPr sz="1735"/>
            </a:lvl2pPr>
            <a:lvl3pPr>
              <a:defRPr sz="1464"/>
            </a:lvl3pPr>
            <a:lvl4pPr>
              <a:defRPr sz="1305"/>
            </a:lvl4pPr>
            <a:lvl5pPr>
              <a:defRPr sz="1305"/>
            </a:lvl5pPr>
            <a:lvl6pPr>
              <a:defRPr sz="1305"/>
            </a:lvl6pPr>
            <a:lvl7pPr>
              <a:defRPr sz="1305"/>
            </a:lvl7pPr>
            <a:lvl8pPr>
              <a:defRPr sz="1305"/>
            </a:lvl8pPr>
            <a:lvl9pPr>
              <a:defRPr sz="1305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F2584976-E765-9044-B369-3EAFBDE982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E85501-9316-48C8-B7DD-F2B2BD428264}" type="datetime1">
              <a:rPr lang="en-US" altLang="en-US"/>
              <a:pPr>
                <a:defRPr/>
              </a:pPr>
              <a:t>3/12/2020</a:t>
            </a:fld>
            <a:endParaRPr lang="en-US" alt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18DB16D2-10E5-AD4C-A95C-E8898B8D7A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83AC06F3-6C20-5044-BD16-98CDCA9B5A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A2C957-D149-4181-9205-51274B618AF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9568527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1735" b="1"/>
            </a:lvl1pPr>
            <a:lvl2pPr marL="332314" indent="0">
              <a:buNone/>
              <a:defRPr sz="1464" b="1"/>
            </a:lvl2pPr>
            <a:lvl3pPr marL="664627" indent="0">
              <a:buNone/>
              <a:defRPr sz="1305" b="1"/>
            </a:lvl3pPr>
            <a:lvl4pPr marL="996941" indent="0">
              <a:buNone/>
              <a:defRPr sz="1178" b="1"/>
            </a:lvl4pPr>
            <a:lvl5pPr marL="1329254" indent="0">
              <a:buNone/>
              <a:defRPr sz="1178" b="1"/>
            </a:lvl5pPr>
            <a:lvl6pPr marL="1661568" indent="0">
              <a:buNone/>
              <a:defRPr sz="1178" b="1"/>
            </a:lvl6pPr>
            <a:lvl7pPr marL="1993882" indent="0">
              <a:buNone/>
              <a:defRPr sz="1178" b="1"/>
            </a:lvl7pPr>
            <a:lvl8pPr marL="2326195" indent="0">
              <a:buNone/>
              <a:defRPr sz="1178" b="1"/>
            </a:lvl8pPr>
            <a:lvl9pPr marL="2658509" indent="0">
              <a:buNone/>
              <a:defRPr sz="1178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1735"/>
            </a:lvl1pPr>
            <a:lvl2pPr>
              <a:defRPr sz="1464"/>
            </a:lvl2pPr>
            <a:lvl3pPr>
              <a:defRPr sz="1305"/>
            </a:lvl3pPr>
            <a:lvl4pPr>
              <a:defRPr sz="1178"/>
            </a:lvl4pPr>
            <a:lvl5pPr>
              <a:defRPr sz="1178"/>
            </a:lvl5pPr>
            <a:lvl6pPr>
              <a:defRPr sz="1178"/>
            </a:lvl6pPr>
            <a:lvl7pPr>
              <a:defRPr sz="1178"/>
            </a:lvl7pPr>
            <a:lvl8pPr>
              <a:defRPr sz="1178"/>
            </a:lvl8pPr>
            <a:lvl9pPr>
              <a:defRPr sz="1178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1735" b="1"/>
            </a:lvl1pPr>
            <a:lvl2pPr marL="332314" indent="0">
              <a:buNone/>
              <a:defRPr sz="1464" b="1"/>
            </a:lvl2pPr>
            <a:lvl3pPr marL="664627" indent="0">
              <a:buNone/>
              <a:defRPr sz="1305" b="1"/>
            </a:lvl3pPr>
            <a:lvl4pPr marL="996941" indent="0">
              <a:buNone/>
              <a:defRPr sz="1178" b="1"/>
            </a:lvl4pPr>
            <a:lvl5pPr marL="1329254" indent="0">
              <a:buNone/>
              <a:defRPr sz="1178" b="1"/>
            </a:lvl5pPr>
            <a:lvl6pPr marL="1661568" indent="0">
              <a:buNone/>
              <a:defRPr sz="1178" b="1"/>
            </a:lvl6pPr>
            <a:lvl7pPr marL="1993882" indent="0">
              <a:buNone/>
              <a:defRPr sz="1178" b="1"/>
            </a:lvl7pPr>
            <a:lvl8pPr marL="2326195" indent="0">
              <a:buNone/>
              <a:defRPr sz="1178" b="1"/>
            </a:lvl8pPr>
            <a:lvl9pPr marL="2658509" indent="0">
              <a:buNone/>
              <a:defRPr sz="1178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1735"/>
            </a:lvl1pPr>
            <a:lvl2pPr>
              <a:defRPr sz="1464"/>
            </a:lvl2pPr>
            <a:lvl3pPr>
              <a:defRPr sz="1305"/>
            </a:lvl3pPr>
            <a:lvl4pPr>
              <a:defRPr sz="1178"/>
            </a:lvl4pPr>
            <a:lvl5pPr>
              <a:defRPr sz="1178"/>
            </a:lvl5pPr>
            <a:lvl6pPr>
              <a:defRPr sz="1178"/>
            </a:lvl6pPr>
            <a:lvl7pPr>
              <a:defRPr sz="1178"/>
            </a:lvl7pPr>
            <a:lvl8pPr>
              <a:defRPr sz="1178"/>
            </a:lvl8pPr>
            <a:lvl9pPr>
              <a:defRPr sz="1178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F2584976-E765-9044-B369-3EAFBDE982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67E27D-669B-4845-8842-97D1F4E9327D}" type="datetime1">
              <a:rPr lang="en-US" altLang="en-US"/>
              <a:pPr>
                <a:defRPr/>
              </a:pPr>
              <a:t>3/12/2020</a:t>
            </a:fld>
            <a:endParaRPr lang="en-US" altLang="en-US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18DB16D2-10E5-AD4C-A95C-E8898B8D7A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83AC06F3-6C20-5044-BD16-98CDCA9B5A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D86685-E503-4486-B4DE-30E7C5F0CB7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9192178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F2584976-E765-9044-B369-3EAFBDE982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984CEF-BCE1-48D4-9410-9C7D418780B3}" type="datetime1">
              <a:rPr lang="en-US" altLang="en-US"/>
              <a:pPr>
                <a:defRPr/>
              </a:pPr>
              <a:t>3/12/2020</a:t>
            </a:fld>
            <a:endParaRPr lang="en-US" altLang="en-US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18DB16D2-10E5-AD4C-A95C-E8898B8D7A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83AC06F3-6C20-5044-BD16-98CDCA9B5A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87D3F5-1A3A-4DA4-A3AD-D4D58B11155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0648704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F2584976-E765-9044-B369-3EAFBDE982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8DFBD5-4F88-459F-90BC-ED563854AF78}" type="datetime1">
              <a:rPr lang="en-US" altLang="en-US"/>
              <a:pPr>
                <a:defRPr/>
              </a:pPr>
              <a:t>3/12/2020</a:t>
            </a:fld>
            <a:endParaRPr lang="en-US" altLang="en-US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18DB16D2-10E5-AD4C-A95C-E8898B8D7A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83AC06F3-6C20-5044-BD16-98CDCA9B5A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202F2F-2904-4778-AA61-56E4500B8F5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257785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3/12/2020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8882772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1464" b="1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1" y="273051"/>
            <a:ext cx="5111750" cy="5853113"/>
          </a:xfrm>
        </p:spPr>
        <p:txBody>
          <a:bodyPr/>
          <a:lstStyle>
            <a:lvl1pPr>
              <a:defRPr sz="2324"/>
            </a:lvl1pPr>
            <a:lvl2pPr>
              <a:defRPr sz="2021"/>
            </a:lvl2pPr>
            <a:lvl3pPr>
              <a:defRPr sz="1735"/>
            </a:lvl3pPr>
            <a:lvl4pPr>
              <a:defRPr sz="1464"/>
            </a:lvl4pPr>
            <a:lvl5pPr>
              <a:defRPr sz="1464"/>
            </a:lvl5pPr>
            <a:lvl6pPr>
              <a:defRPr sz="1464"/>
            </a:lvl6pPr>
            <a:lvl7pPr>
              <a:defRPr sz="1464"/>
            </a:lvl7pPr>
            <a:lvl8pPr>
              <a:defRPr sz="1464"/>
            </a:lvl8pPr>
            <a:lvl9pPr>
              <a:defRPr sz="1464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1"/>
            <a:ext cx="3008313" cy="4691063"/>
          </a:xfrm>
        </p:spPr>
        <p:txBody>
          <a:bodyPr/>
          <a:lstStyle>
            <a:lvl1pPr marL="0" indent="0">
              <a:buNone/>
              <a:defRPr sz="1019"/>
            </a:lvl1pPr>
            <a:lvl2pPr marL="332314" indent="0">
              <a:buNone/>
              <a:defRPr sz="875"/>
            </a:lvl2pPr>
            <a:lvl3pPr marL="664627" indent="0">
              <a:buNone/>
              <a:defRPr sz="716"/>
            </a:lvl3pPr>
            <a:lvl4pPr marL="996941" indent="0">
              <a:buNone/>
              <a:defRPr sz="653"/>
            </a:lvl4pPr>
            <a:lvl5pPr marL="1329254" indent="0">
              <a:buNone/>
              <a:defRPr sz="653"/>
            </a:lvl5pPr>
            <a:lvl6pPr marL="1661568" indent="0">
              <a:buNone/>
              <a:defRPr sz="653"/>
            </a:lvl6pPr>
            <a:lvl7pPr marL="1993882" indent="0">
              <a:buNone/>
              <a:defRPr sz="653"/>
            </a:lvl7pPr>
            <a:lvl8pPr marL="2326195" indent="0">
              <a:buNone/>
              <a:defRPr sz="653"/>
            </a:lvl8pPr>
            <a:lvl9pPr marL="2658509" indent="0">
              <a:buNone/>
              <a:defRPr sz="653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F2584976-E765-9044-B369-3EAFBDE982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28F07F-960E-4728-9638-68A5B547C31C}" type="datetime1">
              <a:rPr lang="en-US" altLang="en-US"/>
              <a:pPr>
                <a:defRPr/>
              </a:pPr>
              <a:t>3/12/2020</a:t>
            </a:fld>
            <a:endParaRPr lang="en-US" alt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18DB16D2-10E5-AD4C-A95C-E8898B8D7A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83AC06F3-6C20-5044-BD16-98CDCA9B5A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31C1EC-120B-4559-8638-B3A4AAED5E8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6049517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9" y="4800600"/>
            <a:ext cx="5486400" cy="566738"/>
          </a:xfrm>
        </p:spPr>
        <p:txBody>
          <a:bodyPr anchor="b"/>
          <a:lstStyle>
            <a:lvl1pPr algn="l">
              <a:defRPr sz="1464" b="1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9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2324"/>
            </a:lvl1pPr>
            <a:lvl2pPr marL="332314" indent="0">
              <a:buNone/>
              <a:defRPr sz="2021"/>
            </a:lvl2pPr>
            <a:lvl3pPr marL="664627" indent="0">
              <a:buNone/>
              <a:defRPr sz="1735"/>
            </a:lvl3pPr>
            <a:lvl4pPr marL="996941" indent="0">
              <a:buNone/>
              <a:defRPr sz="1464"/>
            </a:lvl4pPr>
            <a:lvl5pPr marL="1329254" indent="0">
              <a:buNone/>
              <a:defRPr sz="1464"/>
            </a:lvl5pPr>
            <a:lvl6pPr marL="1661568" indent="0">
              <a:buNone/>
              <a:defRPr sz="1464"/>
            </a:lvl6pPr>
            <a:lvl7pPr marL="1993882" indent="0">
              <a:buNone/>
              <a:defRPr sz="1464"/>
            </a:lvl7pPr>
            <a:lvl8pPr marL="2326195" indent="0">
              <a:buNone/>
              <a:defRPr sz="1464"/>
            </a:lvl8pPr>
            <a:lvl9pPr marL="2658509" indent="0">
              <a:buNone/>
              <a:defRPr sz="1464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9" y="5367338"/>
            <a:ext cx="5486400" cy="804862"/>
          </a:xfrm>
        </p:spPr>
        <p:txBody>
          <a:bodyPr/>
          <a:lstStyle>
            <a:lvl1pPr marL="0" indent="0">
              <a:buNone/>
              <a:defRPr sz="1019"/>
            </a:lvl1pPr>
            <a:lvl2pPr marL="332314" indent="0">
              <a:buNone/>
              <a:defRPr sz="875"/>
            </a:lvl2pPr>
            <a:lvl3pPr marL="664627" indent="0">
              <a:buNone/>
              <a:defRPr sz="716"/>
            </a:lvl3pPr>
            <a:lvl4pPr marL="996941" indent="0">
              <a:buNone/>
              <a:defRPr sz="653"/>
            </a:lvl4pPr>
            <a:lvl5pPr marL="1329254" indent="0">
              <a:buNone/>
              <a:defRPr sz="653"/>
            </a:lvl5pPr>
            <a:lvl6pPr marL="1661568" indent="0">
              <a:buNone/>
              <a:defRPr sz="653"/>
            </a:lvl6pPr>
            <a:lvl7pPr marL="1993882" indent="0">
              <a:buNone/>
              <a:defRPr sz="653"/>
            </a:lvl7pPr>
            <a:lvl8pPr marL="2326195" indent="0">
              <a:buNone/>
              <a:defRPr sz="653"/>
            </a:lvl8pPr>
            <a:lvl9pPr marL="2658509" indent="0">
              <a:buNone/>
              <a:defRPr sz="653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F2584976-E765-9044-B369-3EAFBDE982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1A56ED-E29B-4322-82A0-0468C2282C70}" type="datetime1">
              <a:rPr lang="en-US" altLang="en-US"/>
              <a:pPr>
                <a:defRPr/>
              </a:pPr>
              <a:t>3/12/2020</a:t>
            </a:fld>
            <a:endParaRPr lang="en-US" alt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18DB16D2-10E5-AD4C-A95C-E8898B8D7A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83AC06F3-6C20-5044-BD16-98CDCA9B5A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BF3FAF-A150-4A4C-81E4-9E8E7788632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29737287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2584976-E765-9044-B369-3EAFBDE982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58A619-8B5B-4C45-8A66-CA778BABC2DC}" type="datetime1">
              <a:rPr lang="en-US" altLang="en-US"/>
              <a:pPr>
                <a:defRPr/>
              </a:pPr>
              <a:t>3/12/2020</a:t>
            </a:fld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8DB16D2-10E5-AD4C-A95C-E8898B8D7A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3AC06F3-6C20-5044-BD16-98CDCA9B5A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F8DC0F-94B2-41D4-A8A5-276E28CF9E4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15375228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5506700" y="1212850"/>
            <a:ext cx="4811713" cy="25831800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69975" y="1212850"/>
            <a:ext cx="14284325" cy="25831800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2584976-E765-9044-B369-3EAFBDE982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DBE096-B80F-4CC1-944C-39C6084744A7}" type="datetime1">
              <a:rPr lang="en-US" altLang="en-US"/>
              <a:pPr>
                <a:defRPr/>
              </a:pPr>
              <a:t>3/12/2020</a:t>
            </a:fld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8DB16D2-10E5-AD4C-A95C-E8898B8D7A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3AC06F3-6C20-5044-BD16-98CDCA9B5A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2CE8F0-992F-4018-9510-E78D67A459D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041035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3/12/2020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02377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3/12/2020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13227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3/12/2020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69325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3/12/2020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04620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3/12/2020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21923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3/12/2020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00247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6CE7D5-CF57-46EF-B807-FDD0502418D4}" type="datetimeFigureOut">
              <a:rPr lang="en-US" smtClean="0"/>
              <a:t>3/12/2020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05758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91" r:id="rId1"/>
    <p:sldLayoutId id="2147484292" r:id="rId2"/>
    <p:sldLayoutId id="2147484293" r:id="rId3"/>
    <p:sldLayoutId id="2147484294" r:id="rId4"/>
    <p:sldLayoutId id="2147484295" r:id="rId5"/>
    <p:sldLayoutId id="2147484296" r:id="rId6"/>
    <p:sldLayoutId id="2147484297" r:id="rId7"/>
    <p:sldLayoutId id="2147484298" r:id="rId8"/>
    <p:sldLayoutId id="2147484299" r:id="rId9"/>
    <p:sldLayoutId id="2147484300" r:id="rId10"/>
    <p:sldLayoutId id="214748430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8"/>
          <p:cNvSpPr>
            <a:spLocks noChangeArrowheads="1"/>
          </p:cNvSpPr>
          <p:nvPr/>
        </p:nvSpPr>
        <p:spPr bwMode="auto">
          <a:xfrm>
            <a:off x="2268538" y="1154113"/>
            <a:ext cx="2159000" cy="215900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281238" y="893763"/>
            <a:ext cx="6213475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68538" y="2060575"/>
            <a:ext cx="6624637" cy="4260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Master text styles</a:t>
            </a:r>
          </a:p>
          <a:p>
            <a:pPr lvl="1"/>
            <a:r>
              <a:rPr lang="en-GB" altLang="en-US"/>
              <a:t>Second level</a:t>
            </a:r>
          </a:p>
          <a:p>
            <a:pPr lvl="2"/>
            <a:r>
              <a:rPr lang="en-GB" altLang="en-US"/>
              <a:t>Third level</a:t>
            </a:r>
          </a:p>
          <a:p>
            <a:pPr lvl="3"/>
            <a:r>
              <a:rPr lang="en-GB" altLang="en-US"/>
              <a:t>Fourth level</a:t>
            </a:r>
          </a:p>
          <a:p>
            <a:pPr lvl="4"/>
            <a:r>
              <a:rPr lang="en-GB" alt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5111621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303" r:id="rId1"/>
    <p:sldLayoutId id="2147484304" r:id="rId2"/>
    <p:sldLayoutId id="2147484305" r:id="rId3"/>
    <p:sldLayoutId id="2147484306" r:id="rId4"/>
    <p:sldLayoutId id="2147484307" r:id="rId5"/>
    <p:sldLayoutId id="2147484308" r:id="rId6"/>
    <p:sldLayoutId id="2147484309" r:id="rId7"/>
    <p:sldLayoutId id="2147484310" r:id="rId8"/>
    <p:sldLayoutId id="2147484311" r:id="rId9"/>
    <p:sldLayoutId id="2147484312" r:id="rId10"/>
    <p:sldLayoutId id="2147484313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b="1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b="1">
          <a:solidFill>
            <a:schemeClr val="bg1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b="1">
          <a:solidFill>
            <a:schemeClr val="bg1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b="1">
          <a:solidFill>
            <a:schemeClr val="bg1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b="1">
          <a:solidFill>
            <a:schemeClr val="bg1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b="1">
          <a:solidFill>
            <a:schemeClr val="bg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b="1">
          <a:solidFill>
            <a:schemeClr val="bg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b="1">
          <a:solidFill>
            <a:schemeClr val="bg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b="1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Char char="–"/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Char char="•"/>
        <a:defRPr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Char char="–"/>
        <a:defRPr sz="16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Char char="»"/>
        <a:defRPr sz="16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Char char="»"/>
        <a:defRPr sz="16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Char char="»"/>
        <a:defRPr sz="16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Char char="»"/>
        <a:defRPr sz="16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132" y="274737"/>
            <a:ext cx="8229736" cy="11428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417580" tIns="208790" rIns="417580" bIns="20879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title style</a:t>
            </a:r>
            <a:endParaRPr lang="en-US" altLang="en-US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132" y="1600236"/>
            <a:ext cx="8229736" cy="45259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417580" tIns="208790" rIns="417580" bIns="20879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text styles</a:t>
            </a:r>
          </a:p>
          <a:p>
            <a:pPr lvl="1"/>
            <a:r>
              <a:rPr lang="en-GB" altLang="en-US" smtClean="0"/>
              <a:t>Second level</a:t>
            </a:r>
          </a:p>
          <a:p>
            <a:pPr lvl="2"/>
            <a:r>
              <a:rPr lang="en-GB" altLang="en-US" smtClean="0"/>
              <a:t>Third level</a:t>
            </a:r>
          </a:p>
          <a:p>
            <a:pPr lvl="3"/>
            <a:r>
              <a:rPr lang="en-GB" altLang="en-US" smtClean="0"/>
              <a:t>Fourth level</a:t>
            </a:r>
          </a:p>
          <a:p>
            <a:pPr lvl="4"/>
            <a:r>
              <a:rPr lang="en-GB" altLang="en-US" smtClean="0"/>
              <a:t>Fifth level</a:t>
            </a:r>
            <a:endParaRPr lang="en-US" altLang="en-US" smtClean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2584976-E765-9044-B369-3EAFBDE9828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7132" y="6356353"/>
            <a:ext cx="2133509" cy="364998"/>
          </a:xfrm>
          <a:prstGeom prst="rect">
            <a:avLst/>
          </a:prstGeom>
        </p:spPr>
        <p:txBody>
          <a:bodyPr vert="horz" wrap="square" lIns="417580" tIns="208790" rIns="417580" bIns="208790" numCol="1" anchor="ctr" anchorCtr="0" compatLnSpc="1">
            <a:prstTxWarp prst="textNoShape">
              <a:avLst/>
            </a:prstTxWarp>
          </a:bodyPr>
          <a:lstStyle>
            <a:lvl1pPr defTabSz="333283" eaLnBrk="1" hangingPunct="1">
              <a:defRPr sz="875">
                <a:solidFill>
                  <a:srgbClr val="898989"/>
                </a:solidFill>
                <a:latin typeface="Calibri" charset="0"/>
                <a:ea typeface="ＭＳ Ｐゴシック" charset="-128"/>
              </a:defRPr>
            </a:lvl1pPr>
          </a:lstStyle>
          <a:p>
            <a:pPr>
              <a:defRPr/>
            </a:pPr>
            <a:fld id="{2BE01ECA-F047-4D92-867A-823CC02DD9A7}" type="datetime1">
              <a:rPr lang="en-US" altLang="en-US"/>
              <a:pPr>
                <a:defRPr/>
              </a:pPr>
              <a:t>3/12/2020</a:t>
            </a:fld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8DB16D2-10E5-AD4C-A95C-E8898B8D7A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24189" y="6356353"/>
            <a:ext cx="2895623" cy="364998"/>
          </a:xfrm>
          <a:prstGeom prst="rect">
            <a:avLst/>
          </a:prstGeom>
        </p:spPr>
        <p:txBody>
          <a:bodyPr vert="horz" wrap="square" lIns="417580" tIns="208790" rIns="417580" bIns="208790" numCol="1" anchor="ctr" anchorCtr="0" compatLnSpc="1">
            <a:prstTxWarp prst="textNoShape">
              <a:avLst/>
            </a:prstTxWarp>
          </a:bodyPr>
          <a:lstStyle>
            <a:lvl1pPr algn="ctr" defTabSz="333283" eaLnBrk="1" hangingPunct="1">
              <a:defRPr sz="875">
                <a:solidFill>
                  <a:srgbClr val="898989"/>
                </a:solidFill>
                <a:latin typeface="Calibri" pitchFamily="-107" charset="0"/>
                <a:ea typeface="ＭＳ Ｐゴシック" pitchFamily="-107" charset="-128"/>
                <a:cs typeface="ＭＳ Ｐゴシック" pitchFamily="-107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3AC06F3-6C20-5044-BD16-98CDCA9B5AE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553359" y="6356353"/>
            <a:ext cx="2133509" cy="364998"/>
          </a:xfrm>
          <a:prstGeom prst="rect">
            <a:avLst/>
          </a:prstGeom>
        </p:spPr>
        <p:txBody>
          <a:bodyPr vert="horz" wrap="square" lIns="417580" tIns="208790" rIns="417580" bIns="208790" numCol="1" anchor="ctr" anchorCtr="0" compatLnSpc="1">
            <a:prstTxWarp prst="textNoShape">
              <a:avLst/>
            </a:prstTxWarp>
          </a:bodyPr>
          <a:lstStyle>
            <a:lvl1pPr algn="r" defTabSz="333283" eaLnBrk="1" hangingPunct="1">
              <a:defRPr sz="875">
                <a:solidFill>
                  <a:srgbClr val="898989"/>
                </a:solidFill>
                <a:latin typeface="Calibri" charset="0"/>
                <a:ea typeface="ＭＳ Ｐゴシック" charset="-128"/>
              </a:defRPr>
            </a:lvl1pPr>
          </a:lstStyle>
          <a:p>
            <a:pPr>
              <a:defRPr/>
            </a:pPr>
            <a:fld id="{70B9248E-3AD5-4C97-A522-7A69838C1C2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694025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315" r:id="rId1"/>
    <p:sldLayoutId id="2147484316" r:id="rId2"/>
    <p:sldLayoutId id="2147484317" r:id="rId3"/>
    <p:sldLayoutId id="2147484318" r:id="rId4"/>
    <p:sldLayoutId id="2147484319" r:id="rId5"/>
    <p:sldLayoutId id="2147484320" r:id="rId6"/>
    <p:sldLayoutId id="2147484321" r:id="rId7"/>
    <p:sldLayoutId id="2147484322" r:id="rId8"/>
    <p:sldLayoutId id="2147484323" r:id="rId9"/>
    <p:sldLayoutId id="2147484324" r:id="rId10"/>
    <p:sldLayoutId id="2147484325" r:id="rId11"/>
  </p:sldLayoutIdLst>
  <p:txStyles>
    <p:titleStyle>
      <a:lvl1pPr algn="ctr" defTabSz="331882" rtl="0" eaLnBrk="0" fontAlgn="base" hangingPunct="0">
        <a:spcBef>
          <a:spcPct val="0"/>
        </a:spcBef>
        <a:spcAft>
          <a:spcPct val="0"/>
        </a:spcAft>
        <a:defRPr sz="3194" kern="1200">
          <a:solidFill>
            <a:schemeClr val="tx1"/>
          </a:solidFill>
          <a:latin typeface="+mj-lt"/>
          <a:ea typeface="ＭＳ Ｐゴシック" pitchFamily="-107" charset="-128"/>
          <a:cs typeface="ＭＳ Ｐゴシック" pitchFamily="-107" charset="-128"/>
        </a:defRPr>
      </a:lvl1pPr>
      <a:lvl2pPr algn="ctr" defTabSz="331882" rtl="0" eaLnBrk="0" fontAlgn="base" hangingPunct="0">
        <a:spcBef>
          <a:spcPct val="0"/>
        </a:spcBef>
        <a:spcAft>
          <a:spcPct val="0"/>
        </a:spcAft>
        <a:defRPr sz="3194">
          <a:solidFill>
            <a:schemeClr val="tx1"/>
          </a:solidFill>
          <a:latin typeface="Calibri" pitchFamily="-107" charset="0"/>
          <a:ea typeface="ＭＳ Ｐゴシック" pitchFamily="-107" charset="-128"/>
          <a:cs typeface="ＭＳ Ｐゴシック" pitchFamily="-107" charset="-128"/>
        </a:defRPr>
      </a:lvl2pPr>
      <a:lvl3pPr algn="ctr" defTabSz="331882" rtl="0" eaLnBrk="0" fontAlgn="base" hangingPunct="0">
        <a:spcBef>
          <a:spcPct val="0"/>
        </a:spcBef>
        <a:spcAft>
          <a:spcPct val="0"/>
        </a:spcAft>
        <a:defRPr sz="3194">
          <a:solidFill>
            <a:schemeClr val="tx1"/>
          </a:solidFill>
          <a:latin typeface="Calibri" pitchFamily="-107" charset="0"/>
          <a:ea typeface="ＭＳ Ｐゴシック" pitchFamily="-107" charset="-128"/>
          <a:cs typeface="ＭＳ Ｐゴシック" pitchFamily="-107" charset="-128"/>
        </a:defRPr>
      </a:lvl3pPr>
      <a:lvl4pPr algn="ctr" defTabSz="331882" rtl="0" eaLnBrk="0" fontAlgn="base" hangingPunct="0">
        <a:spcBef>
          <a:spcPct val="0"/>
        </a:spcBef>
        <a:spcAft>
          <a:spcPct val="0"/>
        </a:spcAft>
        <a:defRPr sz="3194">
          <a:solidFill>
            <a:schemeClr val="tx1"/>
          </a:solidFill>
          <a:latin typeface="Calibri" pitchFamily="-107" charset="0"/>
          <a:ea typeface="ＭＳ Ｐゴシック" pitchFamily="-107" charset="-128"/>
          <a:cs typeface="ＭＳ Ｐゴシック" pitchFamily="-107" charset="-128"/>
        </a:defRPr>
      </a:lvl4pPr>
      <a:lvl5pPr algn="ctr" defTabSz="331882" rtl="0" eaLnBrk="0" fontAlgn="base" hangingPunct="0">
        <a:spcBef>
          <a:spcPct val="0"/>
        </a:spcBef>
        <a:spcAft>
          <a:spcPct val="0"/>
        </a:spcAft>
        <a:defRPr sz="3194">
          <a:solidFill>
            <a:schemeClr val="tx1"/>
          </a:solidFill>
          <a:latin typeface="Calibri" pitchFamily="-107" charset="0"/>
          <a:ea typeface="ＭＳ Ｐゴシック" pitchFamily="-107" charset="-128"/>
          <a:cs typeface="ＭＳ Ｐゴシック" pitchFamily="-107" charset="-128"/>
        </a:defRPr>
      </a:lvl5pPr>
      <a:lvl6pPr marL="102931" algn="ctr" defTabSz="332025" rtl="0" fontAlgn="base">
        <a:spcBef>
          <a:spcPct val="0"/>
        </a:spcBef>
        <a:spcAft>
          <a:spcPct val="0"/>
        </a:spcAft>
        <a:defRPr sz="3199">
          <a:solidFill>
            <a:schemeClr val="tx1"/>
          </a:solidFill>
          <a:latin typeface="Calibri" pitchFamily="-107" charset="0"/>
          <a:ea typeface="ＭＳ Ｐゴシック" pitchFamily="-107" charset="-128"/>
          <a:cs typeface="ＭＳ Ｐゴシック" pitchFamily="-107" charset="-128"/>
        </a:defRPr>
      </a:lvl6pPr>
      <a:lvl7pPr marL="205863" algn="ctr" defTabSz="332025" rtl="0" fontAlgn="base">
        <a:spcBef>
          <a:spcPct val="0"/>
        </a:spcBef>
        <a:spcAft>
          <a:spcPct val="0"/>
        </a:spcAft>
        <a:defRPr sz="3199">
          <a:solidFill>
            <a:schemeClr val="tx1"/>
          </a:solidFill>
          <a:latin typeface="Calibri" pitchFamily="-107" charset="0"/>
          <a:ea typeface="ＭＳ Ｐゴシック" pitchFamily="-107" charset="-128"/>
          <a:cs typeface="ＭＳ Ｐゴシック" pitchFamily="-107" charset="-128"/>
        </a:defRPr>
      </a:lvl7pPr>
      <a:lvl8pPr marL="308794" algn="ctr" defTabSz="332025" rtl="0" fontAlgn="base">
        <a:spcBef>
          <a:spcPct val="0"/>
        </a:spcBef>
        <a:spcAft>
          <a:spcPct val="0"/>
        </a:spcAft>
        <a:defRPr sz="3199">
          <a:solidFill>
            <a:schemeClr val="tx1"/>
          </a:solidFill>
          <a:latin typeface="Calibri" pitchFamily="-107" charset="0"/>
          <a:ea typeface="ＭＳ Ｐゴシック" pitchFamily="-107" charset="-128"/>
          <a:cs typeface="ＭＳ Ｐゴシック" pitchFamily="-107" charset="-128"/>
        </a:defRPr>
      </a:lvl8pPr>
      <a:lvl9pPr marL="411725" algn="ctr" defTabSz="332025" rtl="0" fontAlgn="base">
        <a:spcBef>
          <a:spcPct val="0"/>
        </a:spcBef>
        <a:spcAft>
          <a:spcPct val="0"/>
        </a:spcAft>
        <a:defRPr sz="3199">
          <a:solidFill>
            <a:schemeClr val="tx1"/>
          </a:solidFill>
          <a:latin typeface="Calibri" pitchFamily="-107" charset="0"/>
          <a:ea typeface="ＭＳ Ｐゴシック" pitchFamily="-107" charset="-128"/>
          <a:cs typeface="ＭＳ Ｐゴシック" pitchFamily="-107" charset="-128"/>
        </a:defRPr>
      </a:lvl9pPr>
    </p:titleStyle>
    <p:bodyStyle>
      <a:lvl1pPr marL="248822" indent="-248822" algn="l" defTabSz="331882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310" kern="1200">
          <a:solidFill>
            <a:schemeClr val="tx1"/>
          </a:solidFill>
          <a:latin typeface="+mn-lt"/>
          <a:ea typeface="ＭＳ Ｐゴシック" pitchFamily="-107" charset="-128"/>
          <a:cs typeface="ＭＳ Ｐゴシック" pitchFamily="-107" charset="-128"/>
        </a:defRPr>
      </a:lvl1pPr>
      <a:lvl2pPr marL="539353" indent="-207112" algn="l" defTabSz="331882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16" kern="1200">
          <a:solidFill>
            <a:schemeClr val="tx1"/>
          </a:solidFill>
          <a:latin typeface="+mn-lt"/>
          <a:ea typeface="ＭＳ Ｐゴシック" pitchFamily="-107" charset="-128"/>
          <a:cs typeface="+mn-cs"/>
        </a:defRPr>
      </a:lvl2pPr>
      <a:lvl3pPr marL="830244" indent="-165402" algn="l" defTabSz="331882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1721" kern="1200">
          <a:solidFill>
            <a:schemeClr val="tx1"/>
          </a:solidFill>
          <a:latin typeface="+mn-lt"/>
          <a:ea typeface="ＭＳ Ｐゴシック" pitchFamily="-107" charset="-128"/>
          <a:cs typeface="+mn-cs"/>
        </a:defRPr>
      </a:lvl3pPr>
      <a:lvl4pPr marL="1162486" indent="-165402" algn="l" defTabSz="331882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450" kern="1200">
          <a:solidFill>
            <a:schemeClr val="tx1"/>
          </a:solidFill>
          <a:latin typeface="+mn-lt"/>
          <a:ea typeface="ＭＳ Ｐゴシック" pitchFamily="-107" charset="-128"/>
          <a:cs typeface="+mn-cs"/>
        </a:defRPr>
      </a:lvl4pPr>
      <a:lvl5pPr marL="1495087" indent="-165402" algn="l" defTabSz="331882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1450" kern="1200">
          <a:solidFill>
            <a:schemeClr val="tx1"/>
          </a:solidFill>
          <a:latin typeface="+mn-lt"/>
          <a:ea typeface="ＭＳ Ｐゴシック" pitchFamily="-107" charset="-128"/>
          <a:cs typeface="+mn-cs"/>
        </a:defRPr>
      </a:lvl5pPr>
      <a:lvl6pPr marL="1827725" indent="-166157" algn="l" defTabSz="332314" rtl="0" eaLnBrk="1" latinLnBrk="0" hangingPunct="1">
        <a:spcBef>
          <a:spcPct val="20000"/>
        </a:spcBef>
        <a:buFont typeface="Arial"/>
        <a:buChar char="•"/>
        <a:defRPr sz="1464" kern="1200">
          <a:solidFill>
            <a:schemeClr val="tx1"/>
          </a:solidFill>
          <a:latin typeface="+mn-lt"/>
          <a:ea typeface="+mn-ea"/>
          <a:cs typeface="+mn-cs"/>
        </a:defRPr>
      </a:lvl6pPr>
      <a:lvl7pPr marL="2160038" indent="-166157" algn="l" defTabSz="332314" rtl="0" eaLnBrk="1" latinLnBrk="0" hangingPunct="1">
        <a:spcBef>
          <a:spcPct val="20000"/>
        </a:spcBef>
        <a:buFont typeface="Arial"/>
        <a:buChar char="•"/>
        <a:defRPr sz="1464" kern="1200">
          <a:solidFill>
            <a:schemeClr val="tx1"/>
          </a:solidFill>
          <a:latin typeface="+mn-lt"/>
          <a:ea typeface="+mn-ea"/>
          <a:cs typeface="+mn-cs"/>
        </a:defRPr>
      </a:lvl7pPr>
      <a:lvl8pPr marL="2492352" indent="-166157" algn="l" defTabSz="332314" rtl="0" eaLnBrk="1" latinLnBrk="0" hangingPunct="1">
        <a:spcBef>
          <a:spcPct val="20000"/>
        </a:spcBef>
        <a:buFont typeface="Arial"/>
        <a:buChar char="•"/>
        <a:defRPr sz="1464" kern="1200">
          <a:solidFill>
            <a:schemeClr val="tx1"/>
          </a:solidFill>
          <a:latin typeface="+mn-lt"/>
          <a:ea typeface="+mn-ea"/>
          <a:cs typeface="+mn-cs"/>
        </a:defRPr>
      </a:lvl8pPr>
      <a:lvl9pPr marL="2824666" indent="-166157" algn="l" defTabSz="332314" rtl="0" eaLnBrk="1" latinLnBrk="0" hangingPunct="1">
        <a:spcBef>
          <a:spcPct val="20000"/>
        </a:spcBef>
        <a:buFont typeface="Arial"/>
        <a:buChar char="•"/>
        <a:defRPr sz="146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32314" rtl="0" eaLnBrk="1" latinLnBrk="0" hangingPunct="1">
        <a:defRPr sz="1305" kern="1200">
          <a:solidFill>
            <a:schemeClr val="tx1"/>
          </a:solidFill>
          <a:latin typeface="+mn-lt"/>
          <a:ea typeface="+mn-ea"/>
          <a:cs typeface="+mn-cs"/>
        </a:defRPr>
      </a:lvl1pPr>
      <a:lvl2pPr marL="332314" algn="l" defTabSz="332314" rtl="0" eaLnBrk="1" latinLnBrk="0" hangingPunct="1">
        <a:defRPr sz="1305" kern="1200">
          <a:solidFill>
            <a:schemeClr val="tx1"/>
          </a:solidFill>
          <a:latin typeface="+mn-lt"/>
          <a:ea typeface="+mn-ea"/>
          <a:cs typeface="+mn-cs"/>
        </a:defRPr>
      </a:lvl2pPr>
      <a:lvl3pPr marL="664627" algn="l" defTabSz="332314" rtl="0" eaLnBrk="1" latinLnBrk="0" hangingPunct="1">
        <a:defRPr sz="1305" kern="1200">
          <a:solidFill>
            <a:schemeClr val="tx1"/>
          </a:solidFill>
          <a:latin typeface="+mn-lt"/>
          <a:ea typeface="+mn-ea"/>
          <a:cs typeface="+mn-cs"/>
        </a:defRPr>
      </a:lvl3pPr>
      <a:lvl4pPr marL="996941" algn="l" defTabSz="332314" rtl="0" eaLnBrk="1" latinLnBrk="0" hangingPunct="1">
        <a:defRPr sz="1305" kern="1200">
          <a:solidFill>
            <a:schemeClr val="tx1"/>
          </a:solidFill>
          <a:latin typeface="+mn-lt"/>
          <a:ea typeface="+mn-ea"/>
          <a:cs typeface="+mn-cs"/>
        </a:defRPr>
      </a:lvl4pPr>
      <a:lvl5pPr marL="1329254" algn="l" defTabSz="332314" rtl="0" eaLnBrk="1" latinLnBrk="0" hangingPunct="1">
        <a:defRPr sz="1305" kern="1200">
          <a:solidFill>
            <a:schemeClr val="tx1"/>
          </a:solidFill>
          <a:latin typeface="+mn-lt"/>
          <a:ea typeface="+mn-ea"/>
          <a:cs typeface="+mn-cs"/>
        </a:defRPr>
      </a:lvl5pPr>
      <a:lvl6pPr marL="1661568" algn="l" defTabSz="332314" rtl="0" eaLnBrk="1" latinLnBrk="0" hangingPunct="1">
        <a:defRPr sz="1305" kern="1200">
          <a:solidFill>
            <a:schemeClr val="tx1"/>
          </a:solidFill>
          <a:latin typeface="+mn-lt"/>
          <a:ea typeface="+mn-ea"/>
          <a:cs typeface="+mn-cs"/>
        </a:defRPr>
      </a:lvl6pPr>
      <a:lvl7pPr marL="1993882" algn="l" defTabSz="332314" rtl="0" eaLnBrk="1" latinLnBrk="0" hangingPunct="1">
        <a:defRPr sz="1305" kern="1200">
          <a:solidFill>
            <a:schemeClr val="tx1"/>
          </a:solidFill>
          <a:latin typeface="+mn-lt"/>
          <a:ea typeface="+mn-ea"/>
          <a:cs typeface="+mn-cs"/>
        </a:defRPr>
      </a:lvl7pPr>
      <a:lvl8pPr marL="2326195" algn="l" defTabSz="332314" rtl="0" eaLnBrk="1" latinLnBrk="0" hangingPunct="1">
        <a:defRPr sz="1305" kern="1200">
          <a:solidFill>
            <a:schemeClr val="tx1"/>
          </a:solidFill>
          <a:latin typeface="+mn-lt"/>
          <a:ea typeface="+mn-ea"/>
          <a:cs typeface="+mn-cs"/>
        </a:defRPr>
      </a:lvl8pPr>
      <a:lvl9pPr marL="2658509" algn="l" defTabSz="332314" rtl="0" eaLnBrk="1" latinLnBrk="0" hangingPunct="1">
        <a:defRPr sz="130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jp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3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hyperlink" Target="http://dx.doi.org/10.36399/gla.pubs.196477" TargetMode="External"/><Relationship Id="rId7" Type="http://schemas.openxmlformats.org/officeDocument/2006/relationships/image" Target="../media/image23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schreibman.eu/digcurv/curate-game/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24.jp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hyperlink" Target="https://researchnotebooks.wordpress.com/" TargetMode="Externa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hyperlink" Target="https://datasetlicencing.wordpress.com/" TargetMode="External"/><Relationship Id="rId3" Type="http://schemas.openxmlformats.org/officeDocument/2006/relationships/hyperlink" Target="http://eprints.gla.ac.uk/171314/" TargetMode="External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eprints.gla.ac.uk/171317/" TargetMode="External"/><Relationship Id="rId5" Type="http://schemas.openxmlformats.org/officeDocument/2006/relationships/hyperlink" Target="http://eprints.gla.ac.uk/171316/" TargetMode="External"/><Relationship Id="rId4" Type="http://schemas.openxmlformats.org/officeDocument/2006/relationships/hyperlink" Target="http://eprints.gla.ac.uk/171315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3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5.png"/><Relationship Id="rId4" Type="http://schemas.openxmlformats.org/officeDocument/2006/relationships/image" Target="../media/image3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svg"/><Relationship Id="rId5" Type="http://schemas.openxmlformats.org/officeDocument/2006/relationships/image" Target="../media/image8.pn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dirty="0"/>
              <a:t>Welcome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87624" y="1813593"/>
            <a:ext cx="6623050" cy="4260850"/>
          </a:xfrm>
        </p:spPr>
        <p:txBody>
          <a:bodyPr/>
          <a:lstStyle/>
          <a:p>
            <a:pPr eaLnBrk="1" hangingPunct="1">
              <a:buFontTx/>
              <a:buNone/>
            </a:pPr>
            <a:endParaRPr lang="en-GB" altLang="en-US" dirty="0"/>
          </a:p>
          <a:p>
            <a:pPr eaLnBrk="1" hangingPunct="1">
              <a:buFontTx/>
              <a:buNone/>
            </a:pPr>
            <a:endParaRPr lang="en-GB" alt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3505" y="188640"/>
            <a:ext cx="2920495" cy="889782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683568" y="6230516"/>
            <a:ext cx="164660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#</a:t>
            </a:r>
            <a:r>
              <a:rPr kumimoji="0" lang="en-GB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ayepreserve</a:t>
            </a:r>
            <a:r>
              <a:rPr kumimoji="0" lang="en-GB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</a:t>
            </a:r>
          </a:p>
        </p:txBody>
      </p:sp>
      <p:pic>
        <p:nvPicPr>
          <p:cNvPr id="7" name="Content Placeholder 8">
            <a:extLst>
              <a:ext uri="{FF2B5EF4-FFF2-40B4-BE49-F238E27FC236}">
                <a16:creationId xmlns:a16="http://schemas.microsoft.com/office/drawing/2014/main" id="{34DD0F7E-C4C2-4012-9FFD-2B1C35C4218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220072" y="4739194"/>
            <a:ext cx="1907704" cy="18412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F5F92019-51E6-4BEF-8DC2-72AD70F484B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87464" y="2319611"/>
            <a:ext cx="8856535" cy="2293210"/>
          </a:xfrm>
          <a:prstGeom prst="rect">
            <a:avLst/>
          </a:prstGeom>
        </p:spPr>
      </p:pic>
      <p:pic>
        <p:nvPicPr>
          <p:cNvPr id="10" name="Picture 9" descr="A drawing of a face&#10;&#10;Description automatically generated">
            <a:extLst>
              <a:ext uri="{FF2B5EF4-FFF2-40B4-BE49-F238E27FC236}">
                <a16:creationId xmlns:a16="http://schemas.microsoft.com/office/drawing/2014/main" id="{BF257CA0-81C9-4A62-B772-8EF1507C8765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60439" y="6161133"/>
            <a:ext cx="1227411" cy="429442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Box 8"/>
          <p:cNvSpPr txBox="1">
            <a:spLocks noChangeArrowheads="1"/>
          </p:cNvSpPr>
          <p:nvPr/>
        </p:nvSpPr>
        <p:spPr bwMode="auto">
          <a:xfrm>
            <a:off x="4333224" y="38118"/>
            <a:ext cx="2184232" cy="2299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20589" tIns="10295" rIns="20589" bIns="10295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0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20000"/>
              </a:spcBef>
              <a:buFont typeface="Arial" panose="020B0604020202020204" pitchFamily="34" charset="0"/>
              <a:buChar char="–"/>
              <a:defRPr sz="8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5218113" indent="-1041400">
              <a:spcBef>
                <a:spcPct val="20000"/>
              </a:spcBef>
              <a:buFont typeface="Arial" panose="020B0604020202020204" pitchFamily="34" charset="0"/>
              <a:buChar char="•"/>
              <a:defRPr sz="7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7305675" indent="-1041400">
              <a:spcBef>
                <a:spcPct val="20000"/>
              </a:spcBef>
              <a:buFont typeface="Arial" panose="020B0604020202020204" pitchFamily="34" charset="0"/>
              <a:buChar char="–"/>
              <a:defRPr sz="6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9394825" indent="-1041400">
              <a:spcBef>
                <a:spcPct val="20000"/>
              </a:spcBef>
              <a:buFont typeface="Arial" panose="020B0604020202020204" pitchFamily="34" charset="0"/>
              <a:buChar char="»"/>
              <a:defRPr sz="6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9852025" indent="-1041400" defTabSz="147002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6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10309225" indent="-1041400" defTabSz="147002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6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10766425" indent="-1041400" defTabSz="147002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6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11223625" indent="-1041400" defTabSz="147002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6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defTabSz="332961">
              <a:spcBef>
                <a:spcPct val="0"/>
              </a:spcBef>
              <a:buNone/>
            </a:pPr>
            <a:r>
              <a:rPr lang="en-US" altLang="en-US" sz="1359" b="1">
                <a:solidFill>
                  <a:srgbClr val="00355F"/>
                </a:solidFill>
                <a:latin typeface="Arial" panose="020B0604020202020204" pitchFamily="34" charset="0"/>
              </a:rPr>
              <a:t>Our digital transformation</a:t>
            </a:r>
          </a:p>
        </p:txBody>
      </p:sp>
      <p:pic>
        <p:nvPicPr>
          <p:cNvPr id="3075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581" y="1132752"/>
            <a:ext cx="4819407" cy="32864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6" name="TextBox 23"/>
          <p:cNvSpPr txBox="1">
            <a:spLocks noChangeArrowheads="1"/>
          </p:cNvSpPr>
          <p:nvPr/>
        </p:nvSpPr>
        <p:spPr bwMode="auto">
          <a:xfrm>
            <a:off x="4071792" y="299550"/>
            <a:ext cx="2779376" cy="8730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 defTabSz="332961" eaLnBrk="0" hangingPunct="0"/>
            <a:r>
              <a:rPr lang="en-GB" altLang="en-US" sz="634">
                <a:solidFill>
                  <a:srgbClr val="033056"/>
                </a:solidFill>
                <a:ea typeface="ＭＳ Ｐゴシック" panose="020B0600070205080204" pitchFamily="34" charset="-128"/>
              </a:rPr>
              <a:t>University of Glasgow Archives &amp; Special Collections cares for records that the University has been creating and curating since 1451.  </a:t>
            </a:r>
          </a:p>
          <a:p>
            <a:pPr algn="just" defTabSz="332961" eaLnBrk="0" hangingPunct="0"/>
            <a:r>
              <a:rPr lang="en-GB" altLang="en-US" sz="634">
                <a:solidFill>
                  <a:srgbClr val="033056"/>
                </a:solidFill>
                <a:ea typeface="ＭＳ Ｐゴシック" panose="020B0600070205080204" pitchFamily="34" charset="-128"/>
              </a:rPr>
              <a:t>As early adopters of digital records and processes, we need to ensure continuity of care for these records. This is particularly important as the University’s ongoing world-changing transformation harnesses digital to enhance the staff and student experience. </a:t>
            </a:r>
          </a:p>
          <a:p>
            <a:pPr algn="just" defTabSz="332961" eaLnBrk="0" hangingPunct="0"/>
            <a:r>
              <a:rPr lang="en-GB" altLang="en-US" sz="634">
                <a:solidFill>
                  <a:srgbClr val="033056"/>
                </a:solidFill>
                <a:ea typeface="ＭＳ Ｐゴシック" panose="020B0600070205080204" pitchFamily="34" charset="-128"/>
              </a:rPr>
              <a:t>We are working towards ensuring that our digital records created today remain accessible in another 569 years.</a:t>
            </a:r>
          </a:p>
        </p:txBody>
      </p:sp>
      <p:pic>
        <p:nvPicPr>
          <p:cNvPr id="3077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0139" y="125861"/>
            <a:ext cx="1881446" cy="10068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8" name="Picture 10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2458" y="4085816"/>
            <a:ext cx="4818688" cy="23413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9" name="Picture 1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2297" y="6269329"/>
            <a:ext cx="4819407" cy="7900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0" name="Picture 16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2297" y="6297738"/>
            <a:ext cx="921664" cy="409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71288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A close up of a toy&#10;&#10;Description automatically generated">
            <a:extLst>
              <a:ext uri="{FF2B5EF4-FFF2-40B4-BE49-F238E27FC236}">
                <a16:creationId xmlns:a16="http://schemas.microsoft.com/office/drawing/2014/main" id="{1B34C333-260C-4F8D-BA2E-7527AAABF60A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846" r="-3" b="11851"/>
          <a:stretch/>
        </p:blipFill>
        <p:spPr>
          <a:xfrm>
            <a:off x="3871539" y="3311692"/>
            <a:ext cx="4579037" cy="2689058"/>
          </a:xfrm>
          <a:prstGeom prst="rect">
            <a:avLst/>
          </a:prstGeom>
        </p:spPr>
      </p:pic>
      <p:pic>
        <p:nvPicPr>
          <p:cNvPr id="10" name="Picture 9" descr="A close up of a toy on a table&#10;&#10;Description automatically generated">
            <a:extLst>
              <a:ext uri="{FF2B5EF4-FFF2-40B4-BE49-F238E27FC236}">
                <a16:creationId xmlns:a16="http://schemas.microsoft.com/office/drawing/2014/main" id="{67202503-604E-4316-88F9-7C3675F57060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888" r="1" b="14769"/>
          <a:stretch/>
        </p:blipFill>
        <p:spPr>
          <a:xfrm>
            <a:off x="15" y="857257"/>
            <a:ext cx="5459920" cy="2921501"/>
          </a:xfrm>
          <a:custGeom>
            <a:avLst/>
            <a:gdLst/>
            <a:ahLst/>
            <a:cxnLst/>
            <a:rect l="l" t="t" r="r" b="b"/>
            <a:pathLst>
              <a:path w="7279913" h="3895335">
                <a:moveTo>
                  <a:pt x="0" y="0"/>
                </a:moveTo>
                <a:lnTo>
                  <a:pt x="7279913" y="0"/>
                </a:lnTo>
                <a:lnTo>
                  <a:pt x="7279913" y="3116976"/>
                </a:lnTo>
                <a:lnTo>
                  <a:pt x="5011287" y="3116976"/>
                </a:lnTo>
                <a:lnTo>
                  <a:pt x="5011287" y="3895335"/>
                </a:lnTo>
                <a:lnTo>
                  <a:pt x="0" y="3895335"/>
                </a:lnTo>
                <a:close/>
              </a:path>
            </a:pathLst>
          </a:custGeom>
        </p:spPr>
      </p:pic>
      <p:pic>
        <p:nvPicPr>
          <p:cNvPr id="14" name="Picture 13" descr="A picture containing indoor, small, table, sitting&#10;&#10;Description automatically generated">
            <a:extLst>
              <a:ext uri="{FF2B5EF4-FFF2-40B4-BE49-F238E27FC236}">
                <a16:creationId xmlns:a16="http://schemas.microsoft.com/office/drawing/2014/main" id="{D0E923B5-449A-487C-B964-AFD05E13F46B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37" r="3066" b="-1"/>
          <a:stretch/>
        </p:blipFill>
        <p:spPr>
          <a:xfrm>
            <a:off x="5593727" y="840340"/>
            <a:ext cx="2856849" cy="2354648"/>
          </a:xfrm>
          <a:prstGeom prst="rect">
            <a:avLst/>
          </a:prstGeom>
        </p:spPr>
      </p:pic>
      <p:pic>
        <p:nvPicPr>
          <p:cNvPr id="8" name="Picture 7" descr="A picture containing person, indoor, cake, table&#10;&#10;Description automatically generated">
            <a:extLst>
              <a:ext uri="{FF2B5EF4-FFF2-40B4-BE49-F238E27FC236}">
                <a16:creationId xmlns:a16="http://schemas.microsoft.com/office/drawing/2014/main" id="{1406EFA5-41AF-43BB-A44E-F386BF275601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681" b="19878"/>
          <a:stretch/>
        </p:blipFill>
        <p:spPr>
          <a:xfrm>
            <a:off x="1" y="3906581"/>
            <a:ext cx="3750890" cy="2094168"/>
          </a:xfrm>
          <a:prstGeom prst="rect">
            <a:avLst/>
          </a:prstGeom>
        </p:spPr>
      </p:pic>
      <p:sp>
        <p:nvSpPr>
          <p:cNvPr id="19" name="Rectangle 18">
            <a:extLst>
              <a:ext uri="{FF2B5EF4-FFF2-40B4-BE49-F238E27FC236}">
                <a16:creationId xmlns:a16="http://schemas.microsoft.com/office/drawing/2014/main" id="{25414FA1-2D4C-41DB-83DE-4F3E38C10A63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567928" y="857250"/>
            <a:ext cx="576072" cy="5143500"/>
          </a:xfrm>
          <a:prstGeom prst="rect">
            <a:avLst/>
          </a:prstGeom>
          <a:solidFill>
            <a:schemeClr val="tx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 fontAlgn="auto">
              <a:spcBef>
                <a:spcPts val="0"/>
              </a:spcBef>
              <a:spcAft>
                <a:spcPts val="0"/>
              </a:spcAft>
            </a:pPr>
            <a:endParaRPr lang="en-US" sz="135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D74669E9-C651-41DB-A43D-AE2EF4883B6C}"/>
              </a:ext>
            </a:extLst>
          </p:cNvPr>
          <p:cNvSpPr/>
          <p:nvPr/>
        </p:nvSpPr>
        <p:spPr>
          <a:xfrm>
            <a:off x="0" y="6046909"/>
            <a:ext cx="907300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dirty="0"/>
              <a:t>Image credit © 2019 Mary Donaldson</a:t>
            </a:r>
          </a:p>
        </p:txBody>
      </p:sp>
      <p:pic>
        <p:nvPicPr>
          <p:cNvPr id="9" name="Picture 8" descr="A drawing of a face&#10;&#10;Description automatically generated">
            <a:extLst>
              <a:ext uri="{FF2B5EF4-FFF2-40B4-BE49-F238E27FC236}">
                <a16:creationId xmlns:a16="http://schemas.microsoft.com/office/drawing/2014/main" id="{D7399C71-30B5-461B-AAF4-69263C36F0A2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53628" y="6329735"/>
            <a:ext cx="1227411" cy="429442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D55D7B45-4A13-4DFF-93C5-6E8101F7FE25}"/>
              </a:ext>
            </a:extLst>
          </p:cNvPr>
          <p:cNvSpPr/>
          <p:nvPr/>
        </p:nvSpPr>
        <p:spPr>
          <a:xfrm>
            <a:off x="44497" y="6326099"/>
            <a:ext cx="213712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#</a:t>
            </a:r>
            <a:r>
              <a:rPr kumimoji="0" lang="en-GB" alt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ayepreserve</a:t>
            </a:r>
            <a:r>
              <a:rPr kumimoji="0" lang="en-GB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93057716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F84DADB5-422B-4DF5-B731-D77123276ED8}"/>
              </a:ext>
            </a:extLst>
          </p:cNvPr>
          <p:cNvSpPr txBox="1"/>
          <p:nvPr/>
        </p:nvSpPr>
        <p:spPr>
          <a:xfrm>
            <a:off x="2060304" y="335282"/>
            <a:ext cx="5450324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85800" fontAlgn="auto">
              <a:spcBef>
                <a:spcPts val="0"/>
              </a:spcBef>
              <a:spcAft>
                <a:spcPts val="0"/>
              </a:spcAft>
            </a:pPr>
            <a:r>
              <a:rPr lang="en-GB" sz="2700" dirty="0">
                <a:solidFill>
                  <a:srgbClr val="5B9BD5">
                    <a:lumMod val="50000"/>
                  </a:srgbClr>
                </a:solidFill>
                <a:latin typeface="Calibri" panose="020F0502020204030204"/>
              </a:rPr>
              <a:t>Lego: Metadata for reproducibility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B4DF5D7-01A3-48A7-8222-7DDABCA79C33}"/>
              </a:ext>
            </a:extLst>
          </p:cNvPr>
          <p:cNvSpPr txBox="1"/>
          <p:nvPr/>
        </p:nvSpPr>
        <p:spPr>
          <a:xfrm>
            <a:off x="2057346" y="6045486"/>
            <a:ext cx="4786517" cy="9310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85800" fontAlgn="auto">
              <a:spcBef>
                <a:spcPts val="0"/>
              </a:spcBef>
              <a:spcAft>
                <a:spcPts val="0"/>
              </a:spcAft>
            </a:pPr>
            <a:endParaRPr lang="en-GB" sz="1350" dirty="0">
              <a:solidFill>
                <a:srgbClr val="5B9BD5">
                  <a:lumMod val="50000"/>
                </a:srgbClr>
              </a:solidFill>
              <a:latin typeface="Calibri" panose="020F0502020204030204"/>
            </a:endParaRPr>
          </a:p>
          <a:p>
            <a:pPr algn="ctr" defTabSz="685800" fontAlgn="auto">
              <a:spcBef>
                <a:spcPts val="0"/>
              </a:spcBef>
              <a:spcAft>
                <a:spcPts val="0"/>
              </a:spcAft>
            </a:pPr>
            <a:endParaRPr lang="en-GB" sz="1350" dirty="0">
              <a:solidFill>
                <a:srgbClr val="5B9BD5">
                  <a:lumMod val="50000"/>
                </a:srgbClr>
              </a:solidFill>
              <a:latin typeface="Calibri" panose="020F0502020204030204"/>
            </a:endParaRPr>
          </a:p>
          <a:p>
            <a:pPr algn="ctr" defTabSz="685800" fontAlgn="auto">
              <a:spcBef>
                <a:spcPts val="0"/>
              </a:spcBef>
              <a:spcAft>
                <a:spcPts val="0"/>
              </a:spcAft>
            </a:pPr>
            <a:r>
              <a:rPr lang="en-GB" sz="1400" dirty="0">
                <a:solidFill>
                  <a:srgbClr val="1E4E79"/>
                </a:solidFill>
              </a:rPr>
              <a:t>Game pack </a:t>
            </a:r>
            <a:r>
              <a:rPr lang="en-GB" sz="1400" dirty="0">
                <a:hlinkClick r:id="rId3"/>
              </a:rPr>
              <a:t>http://dx.doi.org/10.36399/gla.pubs.196477</a:t>
            </a:r>
            <a:endParaRPr lang="en-GB" sz="1400" dirty="0"/>
          </a:p>
          <a:p>
            <a:pPr algn="ctr" defTabSz="685800" fontAlgn="auto">
              <a:spcBef>
                <a:spcPts val="0"/>
              </a:spcBef>
              <a:spcAft>
                <a:spcPts val="0"/>
              </a:spcAft>
            </a:pPr>
            <a:endParaRPr lang="en-GB" sz="1350" dirty="0">
              <a:solidFill>
                <a:srgbClr val="5B9BD5">
                  <a:lumMod val="50000"/>
                </a:srgbClr>
              </a:solidFill>
              <a:latin typeface="Calibri" panose="020F0502020204030204"/>
            </a:endParaRPr>
          </a:p>
        </p:txBody>
      </p:sp>
      <p:pic>
        <p:nvPicPr>
          <p:cNvPr id="7" name="Picture 6" descr="A picture containing person, indoor, table, small&#10;&#10;Description automatically generated">
            <a:extLst>
              <a:ext uri="{FF2B5EF4-FFF2-40B4-BE49-F238E27FC236}">
                <a16:creationId xmlns:a16="http://schemas.microsoft.com/office/drawing/2014/main" id="{DD0D2405-62D5-4645-9FFF-6931AADBEFCE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418" t="8369" r="20071" b="1276"/>
          <a:stretch/>
        </p:blipFill>
        <p:spPr>
          <a:xfrm>
            <a:off x="415858" y="1922429"/>
            <a:ext cx="3288892" cy="3509253"/>
          </a:xfrm>
          <a:prstGeom prst="rect">
            <a:avLst/>
          </a:prstGeom>
        </p:spPr>
      </p:pic>
      <p:pic>
        <p:nvPicPr>
          <p:cNvPr id="10" name="Picture 9" descr="A picture containing person, indoor, table, toy&#10;&#10;Description automatically generated">
            <a:extLst>
              <a:ext uri="{FF2B5EF4-FFF2-40B4-BE49-F238E27FC236}">
                <a16:creationId xmlns:a16="http://schemas.microsoft.com/office/drawing/2014/main" id="{E3793E87-0E15-4BFC-9702-D9076B65EC4E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525" t="8510" r="15177" b="27518"/>
          <a:stretch/>
        </p:blipFill>
        <p:spPr>
          <a:xfrm>
            <a:off x="284535" y="1229333"/>
            <a:ext cx="2370591" cy="2134005"/>
          </a:xfrm>
          <a:prstGeom prst="rect">
            <a:avLst/>
          </a:prstGeom>
        </p:spPr>
      </p:pic>
      <p:pic>
        <p:nvPicPr>
          <p:cNvPr id="11" name="Picture 10" descr="A picture containing table, toy, indoor, small&#10;&#10;Description automatically generated">
            <a:extLst>
              <a:ext uri="{FF2B5EF4-FFF2-40B4-BE49-F238E27FC236}">
                <a16:creationId xmlns:a16="http://schemas.microsoft.com/office/drawing/2014/main" id="{1025020A-BEC3-48A9-B218-B43EC1163BBC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567" t="22979" r="15390" b="26099"/>
          <a:stretch/>
        </p:blipFill>
        <p:spPr>
          <a:xfrm>
            <a:off x="4932040" y="1257044"/>
            <a:ext cx="2852636" cy="1845219"/>
          </a:xfrm>
          <a:prstGeom prst="rect">
            <a:avLst/>
          </a:prstGeom>
        </p:spPr>
      </p:pic>
      <p:pic>
        <p:nvPicPr>
          <p:cNvPr id="12" name="Picture 11" descr="A close up of a toy&#10;&#10;Description automatically generated">
            <a:extLst>
              <a:ext uri="{FF2B5EF4-FFF2-40B4-BE49-F238E27FC236}">
                <a16:creationId xmlns:a16="http://schemas.microsoft.com/office/drawing/2014/main" id="{B38D22EE-AD84-44A1-8F85-AEF048D5E0F3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707" t="16367" r="10655" b="29000"/>
          <a:stretch/>
        </p:blipFill>
        <p:spPr>
          <a:xfrm>
            <a:off x="4797070" y="3305614"/>
            <a:ext cx="3122579" cy="2110004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40D14B4E-31F3-47B3-B279-FBC9BAD055F3}"/>
              </a:ext>
            </a:extLst>
          </p:cNvPr>
          <p:cNvSpPr/>
          <p:nvPr/>
        </p:nvSpPr>
        <p:spPr>
          <a:xfrm>
            <a:off x="645006" y="5618969"/>
            <a:ext cx="828092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dirty="0"/>
              <a:t>Image credit © 2019 Mary Donaldson</a:t>
            </a:r>
          </a:p>
        </p:txBody>
      </p:sp>
      <p:pic>
        <p:nvPicPr>
          <p:cNvPr id="13" name="Picture 12" descr="A drawing of a face&#10;&#10;Description automatically generated">
            <a:extLst>
              <a:ext uri="{FF2B5EF4-FFF2-40B4-BE49-F238E27FC236}">
                <a16:creationId xmlns:a16="http://schemas.microsoft.com/office/drawing/2014/main" id="{4F0214B3-97B2-4477-B3A0-3C96AA8AEE66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53628" y="6329735"/>
            <a:ext cx="1227411" cy="429442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EA322C7F-9F0A-4BBF-88E9-95EC894E5508}"/>
              </a:ext>
            </a:extLst>
          </p:cNvPr>
          <p:cNvSpPr/>
          <p:nvPr/>
        </p:nvSpPr>
        <p:spPr>
          <a:xfrm>
            <a:off x="179019" y="6128957"/>
            <a:ext cx="213712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#</a:t>
            </a:r>
            <a:r>
              <a:rPr kumimoji="0" lang="en-GB" alt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ayepreserve</a:t>
            </a:r>
            <a:r>
              <a:rPr kumimoji="0" lang="en-GB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0985722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3" name="Rectangle 12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3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A90F001-008C-4976-88A1-0550D6E976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170" y="856180"/>
            <a:ext cx="3420438" cy="1128068"/>
          </a:xfrm>
        </p:spPr>
        <p:txBody>
          <a:bodyPr vert="horz" lIns="91440" tIns="45720" rIns="91440" bIns="45720" rtlCol="0" anchor="ctr">
            <a:normAutofit fontScale="90000"/>
          </a:bodyPr>
          <a:lstStyle/>
          <a:p>
            <a:pPr defTabSz="914400"/>
            <a:r>
              <a:rPr lang="en-US" sz="3500" dirty="0"/>
              <a:t>Digital Preservation Game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266396" cy="673460"/>
            <a:chOff x="0" y="823811"/>
            <a:chExt cx="355196" cy="673460"/>
          </a:xfrm>
        </p:grpSpPr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9" name="Rectangle 18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498813" y="2090569"/>
            <a:ext cx="322326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0D3757F-65EA-46FD-B5A6-FDA3291B1E85}"/>
              </a:ext>
            </a:extLst>
          </p:cNvPr>
          <p:cNvSpPr txBox="1"/>
          <p:nvPr/>
        </p:nvSpPr>
        <p:spPr>
          <a:xfrm>
            <a:off x="443039" y="2330505"/>
            <a:ext cx="3419569" cy="39795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1700" dirty="0">
                <a:latin typeface="+mn-lt"/>
                <a:hlinkClick r:id="rId3"/>
              </a:rPr>
              <a:t>http://schreibman.eu/digcurv/curate-game/</a:t>
            </a:r>
            <a:endParaRPr lang="en-US" sz="1700" dirty="0">
              <a:latin typeface="+mn-lt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8023252" y="0"/>
            <a:ext cx="1120748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264357" y="513853"/>
            <a:ext cx="4507025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Content Placeholder 6" descr="A picture containing newspaper, text, many, car&#10;&#10;Description automatically generated">
            <a:extLst>
              <a:ext uri="{FF2B5EF4-FFF2-40B4-BE49-F238E27FC236}">
                <a16:creationId xmlns:a16="http://schemas.microsoft.com/office/drawing/2014/main" id="{31B33747-A9C6-4782-AB64-58EA60A405D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528" r="14103"/>
          <a:stretch/>
        </p:blipFill>
        <p:spPr bwMode="auto">
          <a:xfrm>
            <a:off x="4483341" y="799352"/>
            <a:ext cx="4069057" cy="5259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AutoShape 2">
            <a:extLst>
              <a:ext uri="{FF2B5EF4-FFF2-40B4-BE49-F238E27FC236}">
                <a16:creationId xmlns:a16="http://schemas.microsoft.com/office/drawing/2014/main" id="{2B48E5D8-9749-4815-BDD9-052C80699146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224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18" name="Picture 17" descr="A drawing of a face&#10;&#10;Description automatically generated">
            <a:extLst>
              <a:ext uri="{FF2B5EF4-FFF2-40B4-BE49-F238E27FC236}">
                <a16:creationId xmlns:a16="http://schemas.microsoft.com/office/drawing/2014/main" id="{E51C01AC-C971-4ABF-9DB8-2A835F0FF046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53628" y="6329735"/>
            <a:ext cx="1227411" cy="429442"/>
          </a:xfrm>
          <a:prstGeom prst="rect">
            <a:avLst/>
          </a:prstGeom>
        </p:spPr>
      </p:pic>
      <p:sp>
        <p:nvSpPr>
          <p:cNvPr id="20" name="Rectangle 19">
            <a:extLst>
              <a:ext uri="{FF2B5EF4-FFF2-40B4-BE49-F238E27FC236}">
                <a16:creationId xmlns:a16="http://schemas.microsoft.com/office/drawing/2014/main" id="{8C6953C9-5E84-4E8D-9590-F20B23A7A5DD}"/>
              </a:ext>
            </a:extLst>
          </p:cNvPr>
          <p:cNvSpPr/>
          <p:nvPr/>
        </p:nvSpPr>
        <p:spPr>
          <a:xfrm>
            <a:off x="395536" y="6198105"/>
            <a:ext cx="213712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#</a:t>
            </a:r>
            <a:r>
              <a:rPr kumimoji="0" lang="en-GB" alt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ayepreserve</a:t>
            </a:r>
            <a:r>
              <a:rPr kumimoji="0" lang="en-GB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81728970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E9ABA4-D0E1-4FEC-AED0-CA21DF1C31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/>
              <a:t>Electronic Research Notebooks</a:t>
            </a: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5EB8114D-5B8B-4870-9C79-F460AC9B0E8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853195" y="1825625"/>
            <a:ext cx="7437610" cy="4351338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25BA54F2-D9D6-45A7-8C47-516AAC33223D}"/>
              </a:ext>
            </a:extLst>
          </p:cNvPr>
          <p:cNvSpPr txBox="1"/>
          <p:nvPr/>
        </p:nvSpPr>
        <p:spPr>
          <a:xfrm>
            <a:off x="2305995" y="6210422"/>
            <a:ext cx="45320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hlinkClick r:id="rId4"/>
              </a:rPr>
              <a:t>https://researchnotebooks.wordpress.com/</a:t>
            </a:r>
            <a:endParaRPr lang="en-GB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98052664-CDD8-436E-9F4F-3738F948141F}"/>
              </a:ext>
            </a:extLst>
          </p:cNvPr>
          <p:cNvSpPr/>
          <p:nvPr/>
        </p:nvSpPr>
        <p:spPr>
          <a:xfrm>
            <a:off x="179019" y="6128957"/>
            <a:ext cx="213712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#</a:t>
            </a:r>
            <a:r>
              <a:rPr kumimoji="0" lang="en-GB" alt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ayepreserve</a:t>
            </a:r>
            <a:r>
              <a:rPr kumimoji="0" lang="en-GB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</a:t>
            </a:r>
          </a:p>
        </p:txBody>
      </p:sp>
      <p:pic>
        <p:nvPicPr>
          <p:cNvPr id="11" name="Picture 10" descr="A drawing of a face&#10;&#10;Description automatically generated">
            <a:extLst>
              <a:ext uri="{FF2B5EF4-FFF2-40B4-BE49-F238E27FC236}">
                <a16:creationId xmlns:a16="http://schemas.microsoft.com/office/drawing/2014/main" id="{D4957A5C-765D-4F68-9CD2-9F23644C330E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53628" y="6329735"/>
            <a:ext cx="1227411" cy="4294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485050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32DAAC-70E5-4BB4-922A-FB51E18690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Dataset Licencing Project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51247DE-448C-4A8F-92E4-FAACBD4CF80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3508" y="1900358"/>
            <a:ext cx="8856984" cy="4351338"/>
          </a:xfrm>
        </p:spPr>
        <p:txBody>
          <a:bodyPr>
            <a:normAutofit/>
          </a:bodyPr>
          <a:lstStyle/>
          <a:p>
            <a:r>
              <a:rPr lang="en-GB" dirty="0"/>
              <a:t>Ownership of Rights in Research Data </a:t>
            </a:r>
            <a:r>
              <a:rPr lang="en-GB" dirty="0">
                <a:hlinkClick r:id="rId3"/>
              </a:rPr>
              <a:t>http://eprints.gla.ac.uk/171314/</a:t>
            </a:r>
            <a:endParaRPr lang="en-GB" dirty="0"/>
          </a:p>
          <a:p>
            <a:r>
              <a:rPr lang="en-GB" dirty="0"/>
              <a:t>Making Research Data Available </a:t>
            </a:r>
            <a:r>
              <a:rPr lang="en-GB" dirty="0">
                <a:hlinkClick r:id="rId4"/>
              </a:rPr>
              <a:t>http://eprints.gla.ac.uk/171315/</a:t>
            </a:r>
            <a:endParaRPr lang="en-GB" dirty="0"/>
          </a:p>
          <a:p>
            <a:r>
              <a:rPr lang="en-GB" dirty="0"/>
              <a:t>Choosing a Licence for Research Data </a:t>
            </a:r>
            <a:r>
              <a:rPr lang="en-GB" dirty="0">
                <a:hlinkClick r:id="rId5"/>
              </a:rPr>
              <a:t>http://eprints.gla.ac.uk/171316/</a:t>
            </a:r>
            <a:endParaRPr lang="en-GB" dirty="0"/>
          </a:p>
          <a:p>
            <a:r>
              <a:rPr lang="en-GB" dirty="0"/>
              <a:t>FAQ: Using Research Data </a:t>
            </a:r>
            <a:r>
              <a:rPr lang="en-GB" dirty="0">
                <a:hlinkClick r:id="rId6"/>
              </a:rPr>
              <a:t>http://eprints.gla.ac.uk/171317/</a:t>
            </a:r>
            <a:endParaRPr lang="en-GB" dirty="0"/>
          </a:p>
          <a:p>
            <a:endParaRPr lang="en-GB" dirty="0"/>
          </a:p>
          <a:p>
            <a:pPr marL="0" indent="0">
              <a:buNone/>
            </a:pPr>
            <a:r>
              <a:rPr lang="en-GB" dirty="0"/>
              <a:t>Unfinished business: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Agreements between data depositors and the repository</a:t>
            </a:r>
          </a:p>
          <a:p>
            <a:pPr marL="0" indent="0">
              <a:buNone/>
            </a:pPr>
            <a:r>
              <a:rPr lang="en-GB" dirty="0"/>
              <a:t>How to sustain community resources</a:t>
            </a:r>
          </a:p>
          <a:p>
            <a:pPr marL="0" indent="0">
              <a:buNone/>
            </a:pPr>
            <a:r>
              <a:rPr lang="en-GB" dirty="0"/>
              <a:t>Terminology  - also came up at International Digital Curation Conference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</p:txBody>
      </p:sp>
      <p:pic>
        <p:nvPicPr>
          <p:cNvPr id="4" name="Picture 3" descr="A drawing of a face&#10;&#10;Description automatically generated">
            <a:extLst>
              <a:ext uri="{FF2B5EF4-FFF2-40B4-BE49-F238E27FC236}">
                <a16:creationId xmlns:a16="http://schemas.microsoft.com/office/drawing/2014/main" id="{BF6CF8B2-394B-4DAE-BDC8-90A98EA8480D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53628" y="6329735"/>
            <a:ext cx="1227411" cy="429442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C5072B7C-5EF2-4E07-AD8F-548B51117693}"/>
              </a:ext>
            </a:extLst>
          </p:cNvPr>
          <p:cNvSpPr/>
          <p:nvPr/>
        </p:nvSpPr>
        <p:spPr>
          <a:xfrm>
            <a:off x="395536" y="6198105"/>
            <a:ext cx="213712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#</a:t>
            </a:r>
            <a:r>
              <a:rPr kumimoji="0" lang="en-GB" alt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ayepreserve</a:t>
            </a:r>
            <a:r>
              <a:rPr kumimoji="0" lang="en-GB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1528896-54CF-4318-B7F1-AAA1A913F64B}"/>
              </a:ext>
            </a:extLst>
          </p:cNvPr>
          <p:cNvSpPr txBox="1"/>
          <p:nvPr/>
        </p:nvSpPr>
        <p:spPr>
          <a:xfrm>
            <a:off x="2532660" y="6244271"/>
            <a:ext cx="42242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>
                <a:hlinkClick r:id="rId8"/>
              </a:rPr>
              <a:t>https://datasetlicencing.wordpress.com/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561167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dirty="0"/>
              <a:t>Housekeeping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87624" y="1813593"/>
            <a:ext cx="6623050" cy="4260850"/>
          </a:xfrm>
        </p:spPr>
        <p:txBody>
          <a:bodyPr/>
          <a:lstStyle/>
          <a:p>
            <a:pPr eaLnBrk="1" hangingPunct="1"/>
            <a:r>
              <a:rPr lang="en-GB" altLang="en-US" dirty="0"/>
              <a:t>Fire alarm</a:t>
            </a:r>
          </a:p>
          <a:p>
            <a:pPr eaLnBrk="1" hangingPunct="1"/>
            <a:r>
              <a:rPr lang="en-GB" altLang="en-US" dirty="0"/>
              <a:t>Toilets</a:t>
            </a:r>
          </a:p>
          <a:p>
            <a:pPr eaLnBrk="1" hangingPunct="1"/>
            <a:r>
              <a:rPr lang="en-GB" altLang="en-US" dirty="0" smtClean="0"/>
              <a:t>Photos</a:t>
            </a:r>
            <a:endParaRPr lang="en-GB" altLang="en-US" dirty="0"/>
          </a:p>
          <a:p>
            <a:pPr eaLnBrk="1" hangingPunct="1"/>
            <a:r>
              <a:rPr lang="en-GB" altLang="en-US" dirty="0"/>
              <a:t>Tweet #</a:t>
            </a:r>
            <a:r>
              <a:rPr lang="en-GB" altLang="en-US" dirty="0" err="1"/>
              <a:t>ayepreserve</a:t>
            </a:r>
            <a:endParaRPr lang="en-GB" altLang="en-US" dirty="0"/>
          </a:p>
          <a:p>
            <a:pPr eaLnBrk="1" hangingPunct="1"/>
            <a:r>
              <a:rPr lang="en-GB" altLang="en-US" dirty="0"/>
              <a:t>Notes </a:t>
            </a:r>
          </a:p>
          <a:p>
            <a:pPr eaLnBrk="1" hangingPunct="1"/>
            <a:r>
              <a:rPr lang="en-GB" altLang="en-US" dirty="0" smtClean="0"/>
              <a:t>Facilitators</a:t>
            </a:r>
          </a:p>
          <a:p>
            <a:pPr eaLnBrk="1" hangingPunct="1"/>
            <a:r>
              <a:rPr lang="en-GB" altLang="en-US" dirty="0" err="1" smtClean="0"/>
              <a:t>Wifi</a:t>
            </a:r>
            <a:endParaRPr lang="en-GB" altLang="en-US" dirty="0"/>
          </a:p>
          <a:p>
            <a:pPr marL="0" indent="0" eaLnBrk="1" hangingPunct="1">
              <a:buNone/>
            </a:pPr>
            <a:endParaRPr lang="en-GB" altLang="en-US" dirty="0"/>
          </a:p>
          <a:p>
            <a:pPr marL="0" indent="0" eaLnBrk="1" hangingPunct="1">
              <a:buNone/>
            </a:pPr>
            <a:endParaRPr lang="en-GB" altLang="en-US" dirty="0"/>
          </a:p>
          <a:p>
            <a:pPr eaLnBrk="1" hangingPunct="1">
              <a:buFontTx/>
              <a:buNone/>
            </a:pPr>
            <a:endParaRPr lang="en-GB" altLang="en-US" dirty="0"/>
          </a:p>
          <a:p>
            <a:pPr eaLnBrk="1" hangingPunct="1">
              <a:buFontTx/>
              <a:buNone/>
            </a:pPr>
            <a:endParaRPr lang="en-GB" alt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3505" y="188640"/>
            <a:ext cx="2920495" cy="889782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683568" y="6230516"/>
            <a:ext cx="164660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#</a:t>
            </a:r>
            <a:r>
              <a:rPr kumimoji="0" lang="en-GB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ayepreserve</a:t>
            </a:r>
            <a:r>
              <a:rPr kumimoji="0" lang="en-GB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</a:t>
            </a:r>
          </a:p>
        </p:txBody>
      </p:sp>
      <p:pic>
        <p:nvPicPr>
          <p:cNvPr id="7" name="Content Placeholder 8">
            <a:extLst>
              <a:ext uri="{FF2B5EF4-FFF2-40B4-BE49-F238E27FC236}">
                <a16:creationId xmlns:a16="http://schemas.microsoft.com/office/drawing/2014/main" id="{34DD0F7E-C4C2-4012-9FFD-2B1C35C4218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747339" y="4828093"/>
            <a:ext cx="1907704" cy="18412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8" descr="A drawing of a face&#10;&#10;Description automatically generated">
            <a:extLst>
              <a:ext uri="{FF2B5EF4-FFF2-40B4-BE49-F238E27FC236}">
                <a16:creationId xmlns:a16="http://schemas.microsoft.com/office/drawing/2014/main" id="{789F0514-C5B8-4002-9722-617E15B6DBB3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60439" y="6161133"/>
            <a:ext cx="1227411" cy="429442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88A609E4-173B-4B05-858D-BA5809EBB31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978627" y="2029907"/>
            <a:ext cx="3516086" cy="2389453"/>
          </a:xfrm>
          <a:prstGeom prst="rect">
            <a:avLst/>
          </a:prstGeom>
          <a:ln w="47625"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211767168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Agenda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8669" y="1412776"/>
            <a:ext cx="5141443" cy="4748358"/>
          </a:xfrm>
        </p:spPr>
        <p:txBody>
          <a:bodyPr/>
          <a:lstStyle/>
          <a:p>
            <a:pPr marL="0" indent="0">
              <a:buNone/>
            </a:pPr>
            <a:endParaRPr lang="en-US" sz="1400" dirty="0"/>
          </a:p>
          <a:p>
            <a:pPr marL="0" indent="0">
              <a:buNone/>
            </a:pPr>
            <a:r>
              <a:rPr lang="en-US" sz="1400" dirty="0"/>
              <a:t>09.30 Registration</a:t>
            </a:r>
          </a:p>
          <a:p>
            <a:pPr marL="0" indent="0">
              <a:buNone/>
            </a:pPr>
            <a:r>
              <a:rPr lang="en-US" sz="1400" dirty="0"/>
              <a:t/>
            </a:r>
            <a:br>
              <a:rPr lang="en-US" sz="1400" dirty="0"/>
            </a:br>
            <a:r>
              <a:rPr lang="en-US" sz="1400" dirty="0"/>
              <a:t>10.00 Welcome</a:t>
            </a:r>
          </a:p>
          <a:p>
            <a:pPr marL="0" indent="0">
              <a:buNone/>
            </a:pPr>
            <a:endParaRPr lang="en-US" sz="1400" dirty="0"/>
          </a:p>
          <a:p>
            <a:pPr marL="0" indent="0">
              <a:buNone/>
            </a:pPr>
            <a:r>
              <a:rPr lang="en-US" sz="1400" dirty="0"/>
              <a:t>10.30 Update from the University of Glasgow</a:t>
            </a:r>
            <a:br>
              <a:rPr lang="en-US" sz="1400" dirty="0"/>
            </a:br>
            <a:endParaRPr lang="en-US" sz="1400" dirty="0"/>
          </a:p>
          <a:p>
            <a:pPr marL="0" indent="0">
              <a:buNone/>
            </a:pPr>
            <a:r>
              <a:rPr lang="en-US" sz="1400" dirty="0"/>
              <a:t>10.10 Digital Preservation Overview and Developments from DPC</a:t>
            </a:r>
            <a:br>
              <a:rPr lang="en-US" sz="1400" dirty="0"/>
            </a:br>
            <a:endParaRPr lang="en-US" sz="1400" dirty="0"/>
          </a:p>
          <a:p>
            <a:pPr marL="0" indent="0">
              <a:buNone/>
            </a:pPr>
            <a:r>
              <a:rPr lang="en-US" sz="1400" dirty="0"/>
              <a:t>10.50 Update from Falkirk Community Trust by Paul Choi</a:t>
            </a:r>
            <a:br>
              <a:rPr lang="en-US" sz="1400" dirty="0"/>
            </a:br>
            <a:endParaRPr lang="en-US" sz="1400" dirty="0"/>
          </a:p>
          <a:p>
            <a:pPr marL="0" indent="0">
              <a:buNone/>
            </a:pPr>
            <a:r>
              <a:rPr lang="en-US" sz="1400" dirty="0"/>
              <a:t>11.10 Update from HarperCollins by Dawn Sinclair</a:t>
            </a:r>
            <a:br>
              <a:rPr lang="en-US" sz="1400" dirty="0"/>
            </a:br>
            <a:endParaRPr lang="en-US" sz="1400" dirty="0"/>
          </a:p>
          <a:p>
            <a:pPr marL="0" indent="0">
              <a:buNone/>
            </a:pPr>
            <a:r>
              <a:rPr lang="en-US" sz="1400" dirty="0"/>
              <a:t>11.30 Questions &amp; Issues</a:t>
            </a:r>
          </a:p>
          <a:p>
            <a:pPr marL="0" indent="0">
              <a:buNone/>
            </a:pPr>
            <a:endParaRPr lang="en-US" sz="1400" dirty="0"/>
          </a:p>
          <a:p>
            <a:pPr marL="0" indent="0">
              <a:buNone/>
            </a:pPr>
            <a:r>
              <a:rPr lang="en-US" sz="1400" dirty="0"/>
              <a:t>11.40 Open Session: Discussion and Brainstorm Activity</a:t>
            </a:r>
            <a:br>
              <a:rPr lang="en-US" sz="1400" dirty="0"/>
            </a:br>
            <a:endParaRPr lang="en-US" sz="1400" dirty="0"/>
          </a:p>
          <a:p>
            <a:pPr marL="0" indent="0">
              <a:buNone/>
            </a:pPr>
            <a:r>
              <a:rPr lang="en-US" sz="1400" dirty="0"/>
              <a:t>11.55 Conclusions</a:t>
            </a:r>
            <a:br>
              <a:rPr lang="en-US" sz="1400" dirty="0"/>
            </a:br>
            <a:endParaRPr lang="en-US" sz="1400" dirty="0"/>
          </a:p>
          <a:p>
            <a:pPr marL="0" indent="0">
              <a:buNone/>
            </a:pPr>
            <a:r>
              <a:rPr lang="en-US" sz="1400" dirty="0"/>
              <a:t>12.00 Lunch</a:t>
            </a:r>
          </a:p>
          <a:p>
            <a:pPr marL="0" indent="0">
              <a:buNone/>
            </a:pPr>
            <a:endParaRPr lang="en-GB" sz="1400" dirty="0"/>
          </a:p>
          <a:p>
            <a:pPr marL="0" indent="0">
              <a:lnSpc>
                <a:spcPct val="114000"/>
              </a:lnSpc>
              <a:buNone/>
            </a:pPr>
            <a:endParaRPr lang="en-GB" sz="14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3505" y="188640"/>
            <a:ext cx="2920495" cy="889782"/>
          </a:xfrm>
          <a:prstGeom prst="rect">
            <a:avLst/>
          </a:prstGeom>
        </p:spPr>
      </p:pic>
      <p:pic>
        <p:nvPicPr>
          <p:cNvPr id="11" name="Content Placeholder 8">
            <a:extLst>
              <a:ext uri="{FF2B5EF4-FFF2-40B4-BE49-F238E27FC236}">
                <a16:creationId xmlns:a16="http://schemas.microsoft.com/office/drawing/2014/main" id="{E0B9C64A-A843-4A36-9463-0E61503E506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765740" y="5016733"/>
            <a:ext cx="1907704" cy="18412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11" descr="A drawing of a face&#10;&#10;Description automatically generated">
            <a:extLst>
              <a:ext uri="{FF2B5EF4-FFF2-40B4-BE49-F238E27FC236}">
                <a16:creationId xmlns:a16="http://schemas.microsoft.com/office/drawing/2014/main" id="{B81EF03C-C05E-46F7-A2D1-C695A2305F35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60439" y="6161133"/>
            <a:ext cx="1227411" cy="429442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9C1CC51A-34E1-46C5-A2B8-2AC8E4A134E9}"/>
              </a:ext>
            </a:extLst>
          </p:cNvPr>
          <p:cNvSpPr/>
          <p:nvPr/>
        </p:nvSpPr>
        <p:spPr>
          <a:xfrm>
            <a:off x="438669" y="6325448"/>
            <a:ext cx="213712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#</a:t>
            </a:r>
            <a:r>
              <a:rPr kumimoji="0" lang="en-GB" alt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ayepreserve</a:t>
            </a:r>
            <a:r>
              <a:rPr kumimoji="0" lang="en-GB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053646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A4AC5506-6312-4701-8D3C-40187889A947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651752"/>
            <a:ext cx="9144000" cy="73655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E39E2BE-EE2C-4F7F-8C7D-E1EEDED42835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417399" y="643467"/>
            <a:ext cx="8408193" cy="7448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algn="ctr" defTabSz="914400"/>
            <a:r>
              <a:rPr lang="en-US" sz="2800" kern="1200">
                <a:solidFill>
                  <a:schemeClr val="bg1"/>
                </a:solidFill>
                <a:latin typeface="+mj-lt"/>
                <a:ea typeface="+mj-ea"/>
                <a:cs typeface="+mj-cs"/>
              </a:rPr>
              <a:t>Update from the University of Glasgow</a:t>
            </a:r>
          </a:p>
        </p:txBody>
      </p:sp>
      <p:pic>
        <p:nvPicPr>
          <p:cNvPr id="4" name="Picture 3" descr="A screenshot of a social media post&#10;&#10;Description automatically generated">
            <a:extLst>
              <a:ext uri="{FF2B5EF4-FFF2-40B4-BE49-F238E27FC236}">
                <a16:creationId xmlns:a16="http://schemas.microsoft.com/office/drawing/2014/main" id="{35576C0A-49A9-438E-8299-4A8A75C585C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3327" y="1673077"/>
            <a:ext cx="7777345" cy="4394199"/>
          </a:xfrm>
          <a:prstGeom prst="rect">
            <a:avLst/>
          </a:prstGeom>
          <a:noFill/>
        </p:spPr>
      </p:pic>
      <p:pic>
        <p:nvPicPr>
          <p:cNvPr id="37" name="Picture 36" descr="A drawing of a face&#10;&#10;Description automatically generated">
            <a:extLst>
              <a:ext uri="{FF2B5EF4-FFF2-40B4-BE49-F238E27FC236}">
                <a16:creationId xmlns:a16="http://schemas.microsoft.com/office/drawing/2014/main" id="{1CB10072-ADE4-4E1B-B22B-0C50AE54BCEF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53628" y="6329735"/>
            <a:ext cx="1227411" cy="429442"/>
          </a:xfrm>
          <a:prstGeom prst="rect">
            <a:avLst/>
          </a:prstGeom>
        </p:spPr>
      </p:pic>
      <p:pic>
        <p:nvPicPr>
          <p:cNvPr id="10" name="Graphic 9" descr="Shooting star">
            <a:extLst>
              <a:ext uri="{FF2B5EF4-FFF2-40B4-BE49-F238E27FC236}">
                <a16:creationId xmlns:a16="http://schemas.microsoft.com/office/drawing/2014/main" id="{5CA4735D-931B-468D-B118-3192521BA2C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6"/>
              </a:ext>
            </a:extLst>
          </a:blip>
          <a:stretch>
            <a:fillRect/>
          </a:stretch>
        </p:blipFill>
        <p:spPr>
          <a:xfrm>
            <a:off x="6804248" y="1410618"/>
            <a:ext cx="1897360" cy="1897360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3861FE71-AE68-4BEA-8965-D4733018876B}"/>
              </a:ext>
            </a:extLst>
          </p:cNvPr>
          <p:cNvSpPr txBox="1"/>
          <p:nvPr/>
        </p:nvSpPr>
        <p:spPr>
          <a:xfrm>
            <a:off x="6012160" y="1484784"/>
            <a:ext cx="18973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Finally Live February 2020</a:t>
            </a:r>
          </a:p>
        </p:txBody>
      </p:sp>
    </p:spTree>
    <p:extLst>
      <p:ext uri="{BB962C8B-B14F-4D97-AF65-F5344CB8AC3E}">
        <p14:creationId xmlns:p14="http://schemas.microsoft.com/office/powerpoint/2010/main" val="4714300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5E18CC-B7D2-4574-83F1-C177AE5357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</p:spPr>
        <p:txBody>
          <a:bodyPr/>
          <a:lstStyle/>
          <a:p>
            <a:r>
              <a:rPr lang="en-GB" dirty="0"/>
              <a:t>We chose </a:t>
            </a:r>
            <a:r>
              <a:rPr lang="en-GB" dirty="0" err="1"/>
              <a:t>Archivematica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10B69BC-23DC-450F-AD57-C9A9E02DACF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4351338"/>
          </a:xfrm>
        </p:spPr>
        <p:txBody>
          <a:bodyPr/>
          <a:lstStyle/>
          <a:p>
            <a:endParaRPr lang="en-GB"/>
          </a:p>
        </p:txBody>
      </p:sp>
      <p:pic>
        <p:nvPicPr>
          <p:cNvPr id="2050" name="Picture 2" descr="Transfer page">
            <a:extLst>
              <a:ext uri="{FF2B5EF4-FFF2-40B4-BE49-F238E27FC236}">
                <a16:creationId xmlns:a16="http://schemas.microsoft.com/office/drawing/2014/main" id="{6163A84F-F6C9-4C59-964A-D4F604E67DE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830" y="2246577"/>
            <a:ext cx="8820339" cy="29945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 descr="A drawing of a face&#10;&#10;Description automatically generated">
            <a:extLst>
              <a:ext uri="{FF2B5EF4-FFF2-40B4-BE49-F238E27FC236}">
                <a16:creationId xmlns:a16="http://schemas.microsoft.com/office/drawing/2014/main" id="{5BD13D59-B7D1-44FA-A4A5-AE98C27B21F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53628" y="6329735"/>
            <a:ext cx="1227411" cy="429442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DC901F72-6B65-45D2-B609-6C0C30DB0BA5}"/>
              </a:ext>
            </a:extLst>
          </p:cNvPr>
          <p:cNvSpPr/>
          <p:nvPr/>
        </p:nvSpPr>
        <p:spPr>
          <a:xfrm>
            <a:off x="395536" y="6293538"/>
            <a:ext cx="213712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#</a:t>
            </a:r>
            <a:r>
              <a:rPr kumimoji="0" lang="en-GB" alt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ayepreserve</a:t>
            </a:r>
            <a:r>
              <a:rPr kumimoji="0" lang="en-GB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8344511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E5ADB8-44DC-492F-B2FA-1D25D3C98C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/>
              <a:t>Why?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1787A62-F066-4C53-9A64-7E6DEF4AB9A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400" dirty="0">
                <a:latin typeface="Arial" charset="0"/>
              </a:rPr>
              <a:t>We already had infrastructure to manage files so just wanted to add the preservation functions.</a:t>
            </a:r>
          </a:p>
          <a:p>
            <a:endParaRPr lang="en-GB" sz="2400" dirty="0">
              <a:latin typeface="Arial" charset="0"/>
            </a:endParaRPr>
          </a:p>
          <a:p>
            <a:r>
              <a:rPr lang="en-GB" sz="2400" dirty="0" err="1">
                <a:latin typeface="Arial" charset="0"/>
              </a:rPr>
              <a:t>Preservica</a:t>
            </a:r>
            <a:r>
              <a:rPr lang="en-GB" sz="2400" dirty="0">
                <a:latin typeface="Arial" charset="0"/>
              </a:rPr>
              <a:t> is a digital asset management tool that also performs preservation functions, so implementing it would have an impact on other systems. </a:t>
            </a:r>
          </a:p>
          <a:p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8C1F2B3D-41C3-4A93-9922-10EC36460523}"/>
              </a:ext>
            </a:extLst>
          </p:cNvPr>
          <p:cNvSpPr/>
          <p:nvPr/>
        </p:nvSpPr>
        <p:spPr>
          <a:xfrm>
            <a:off x="395536" y="6198105"/>
            <a:ext cx="213712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#</a:t>
            </a:r>
            <a:r>
              <a:rPr kumimoji="0" lang="en-GB" alt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ayepreserve</a:t>
            </a:r>
            <a:r>
              <a:rPr kumimoji="0" lang="en-GB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</a:t>
            </a:r>
          </a:p>
        </p:txBody>
      </p:sp>
      <p:pic>
        <p:nvPicPr>
          <p:cNvPr id="5" name="Picture 4" descr="A drawing of a face&#10;&#10;Description automatically generated">
            <a:extLst>
              <a:ext uri="{FF2B5EF4-FFF2-40B4-BE49-F238E27FC236}">
                <a16:creationId xmlns:a16="http://schemas.microsoft.com/office/drawing/2014/main" id="{C95C93DD-4D18-43BF-BC42-636EB11FDAB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53628" y="6329735"/>
            <a:ext cx="1227411" cy="4294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272688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6061C4-CEA8-406E-81D0-D9A0E17C72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5400" b="1" dirty="0"/>
              <a:t>Challenges?		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0AD3CB8-4C31-4EE7-9B8D-517AB107ECC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sz="3200" dirty="0"/>
              <a:t>Budget for software and storage small</a:t>
            </a:r>
          </a:p>
          <a:p>
            <a:pPr marL="0" indent="0">
              <a:buNone/>
            </a:pPr>
            <a:endParaRPr lang="en-GB" sz="3200" dirty="0"/>
          </a:p>
          <a:p>
            <a:pPr marL="0" indent="0">
              <a:buNone/>
            </a:pPr>
            <a:r>
              <a:rPr lang="en-GB" sz="3200" dirty="0"/>
              <a:t>Staffing – no additional allocation</a:t>
            </a:r>
          </a:p>
          <a:p>
            <a:pPr marL="0" indent="0">
              <a:buNone/>
            </a:pPr>
            <a:endParaRPr lang="en-GB" sz="3200" dirty="0"/>
          </a:p>
          <a:p>
            <a:pPr marL="0" indent="0">
              <a:buNone/>
            </a:pPr>
            <a:r>
              <a:rPr lang="en-GB" sz="3200" dirty="0"/>
              <a:t>Advocacy</a:t>
            </a:r>
          </a:p>
          <a:p>
            <a:pPr marL="0" indent="0">
              <a:buNone/>
            </a:pPr>
            <a:endParaRPr lang="en-GB" sz="3200" dirty="0"/>
          </a:p>
          <a:p>
            <a:pPr marL="0" indent="0">
              <a:buNone/>
            </a:pPr>
            <a:r>
              <a:rPr lang="en-GB" sz="3200" dirty="0"/>
              <a:t>Clarity of roles</a:t>
            </a:r>
          </a:p>
        </p:txBody>
      </p:sp>
      <p:pic>
        <p:nvPicPr>
          <p:cNvPr id="4" name="Picture 3" descr="A drawing of a face&#10;&#10;Description automatically generated">
            <a:extLst>
              <a:ext uri="{FF2B5EF4-FFF2-40B4-BE49-F238E27FC236}">
                <a16:creationId xmlns:a16="http://schemas.microsoft.com/office/drawing/2014/main" id="{7BCD88B0-EC1B-44E9-848B-6C5A18FDDF3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53628" y="6329735"/>
            <a:ext cx="1227411" cy="429442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632FEE25-2C5C-4B90-A8E9-9AA1457EC4FC}"/>
              </a:ext>
            </a:extLst>
          </p:cNvPr>
          <p:cNvSpPr/>
          <p:nvPr/>
        </p:nvSpPr>
        <p:spPr>
          <a:xfrm>
            <a:off x="395536" y="6198105"/>
            <a:ext cx="213712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#</a:t>
            </a:r>
            <a:r>
              <a:rPr kumimoji="0" lang="en-GB" alt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ayepreserve</a:t>
            </a:r>
            <a:r>
              <a:rPr kumimoji="0" lang="en-GB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36599328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6DE6BA-841A-4381-B0D0-0F0A721A1B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3DBE3B8-BB1F-4DC9-9A09-C89A0F76B9E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86569A4-84E1-4D93-9823-E4125445E3E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2887" y="1252537"/>
            <a:ext cx="8658225" cy="4352925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1953C97E-F2CA-4F41-922E-4B6E9F6AB1DE}"/>
              </a:ext>
            </a:extLst>
          </p:cNvPr>
          <p:cNvSpPr/>
          <p:nvPr/>
        </p:nvSpPr>
        <p:spPr>
          <a:xfrm>
            <a:off x="395536" y="6198105"/>
            <a:ext cx="213712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#</a:t>
            </a:r>
            <a:r>
              <a:rPr kumimoji="0" lang="en-GB" alt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ayepreserve</a:t>
            </a:r>
            <a:r>
              <a:rPr kumimoji="0" lang="en-GB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</a:t>
            </a:r>
          </a:p>
        </p:txBody>
      </p:sp>
      <p:pic>
        <p:nvPicPr>
          <p:cNvPr id="6" name="Picture 5" descr="A drawing of a face&#10;&#10;Description automatically generated">
            <a:extLst>
              <a:ext uri="{FF2B5EF4-FFF2-40B4-BE49-F238E27FC236}">
                <a16:creationId xmlns:a16="http://schemas.microsoft.com/office/drawing/2014/main" id="{704A20D9-D22E-4DAD-A3E4-150E9C063FF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53628" y="6329735"/>
            <a:ext cx="1227411" cy="4294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842481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97704F-5A7B-4E6E-A206-4B7F164D7A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6600" b="1" dirty="0"/>
              <a:t>Early Days</a:t>
            </a:r>
            <a:r>
              <a:rPr lang="en-GB" dirty="0"/>
              <a:t>	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93A401D-0B14-4C43-A1AF-8AF6779B86F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GB" dirty="0"/>
          </a:p>
          <a:p>
            <a:r>
              <a:rPr lang="en-GB" dirty="0"/>
              <a:t>Glasgow specific </a:t>
            </a:r>
            <a:r>
              <a:rPr lang="en-GB" dirty="0" err="1"/>
              <a:t>Archivematica</a:t>
            </a:r>
            <a:r>
              <a:rPr lang="en-GB" dirty="0"/>
              <a:t> guide</a:t>
            </a:r>
          </a:p>
          <a:p>
            <a:r>
              <a:rPr lang="en-GB" dirty="0"/>
              <a:t>Setting up a processing configuration specifically for thesis.</a:t>
            </a:r>
          </a:p>
          <a:p>
            <a:r>
              <a:rPr lang="en-GB" dirty="0"/>
              <a:t>What metadata do we want to upload?</a:t>
            </a:r>
          </a:p>
          <a:p>
            <a:r>
              <a:rPr lang="en-GB" dirty="0"/>
              <a:t>Do we want to normalise any or all of the original files?</a:t>
            </a:r>
          </a:p>
          <a:p>
            <a:r>
              <a:rPr lang="en-GB" dirty="0"/>
              <a:t>Range of formats to set up workflows for  – pdf, audio, video</a:t>
            </a:r>
          </a:p>
          <a:p>
            <a:r>
              <a:rPr lang="en-GB" dirty="0"/>
              <a:t>Next record series and system integrations to be decided – specific historical collections, estates drawings, minutes of University Committees?</a:t>
            </a:r>
          </a:p>
          <a:p>
            <a:pPr marL="0" indent="0">
              <a:buNone/>
            </a:pPr>
            <a:r>
              <a:rPr lang="en-GB" dirty="0"/>
              <a:t> </a:t>
            </a:r>
          </a:p>
        </p:txBody>
      </p:sp>
      <p:pic>
        <p:nvPicPr>
          <p:cNvPr id="4" name="Picture 3" descr="A drawing of a face&#10;&#10;Description automatically generated">
            <a:extLst>
              <a:ext uri="{FF2B5EF4-FFF2-40B4-BE49-F238E27FC236}">
                <a16:creationId xmlns:a16="http://schemas.microsoft.com/office/drawing/2014/main" id="{512FF4CC-7F0A-4D2E-80B1-07D7376EFD7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53628" y="6329735"/>
            <a:ext cx="1227411" cy="429442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3DCF6793-6640-49FF-96BF-6265848C4213}"/>
              </a:ext>
            </a:extLst>
          </p:cNvPr>
          <p:cNvSpPr/>
          <p:nvPr/>
        </p:nvSpPr>
        <p:spPr>
          <a:xfrm>
            <a:off x="395536" y="6198105"/>
            <a:ext cx="213712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#</a:t>
            </a:r>
            <a:r>
              <a:rPr kumimoji="0" lang="en-GB" alt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ayepreserve</a:t>
            </a:r>
            <a:r>
              <a:rPr kumimoji="0" lang="en-GB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75124177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University of Glasgow template v2 - Sept 2007">
  <a:themeElements>
    <a:clrScheme name="University of Glasgow template v2 - Sept 2007 1">
      <a:dk1>
        <a:srgbClr val="000000"/>
      </a:dk1>
      <a:lt1>
        <a:srgbClr val="FFFFFF"/>
      </a:lt1>
      <a:dk2>
        <a:srgbClr val="FFFFFF"/>
      </a:dk2>
      <a:lt2>
        <a:srgbClr val="023761"/>
      </a:lt2>
      <a:accent1>
        <a:srgbClr val="023761"/>
      </a:accent1>
      <a:accent2>
        <a:srgbClr val="7A7E9A"/>
      </a:accent2>
      <a:accent3>
        <a:srgbClr val="FFFFFF"/>
      </a:accent3>
      <a:accent4>
        <a:srgbClr val="000000"/>
      </a:accent4>
      <a:accent5>
        <a:srgbClr val="AAAEB7"/>
      </a:accent5>
      <a:accent6>
        <a:srgbClr val="6E728B"/>
      </a:accent6>
      <a:hlink>
        <a:srgbClr val="77A8ED"/>
      </a:hlink>
      <a:folHlink>
        <a:srgbClr val="FF9900"/>
      </a:folHlink>
    </a:clrScheme>
    <a:fontScheme name="University of Glasgow template v2 - Sept 2007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University of Glasgow template v2 - Sept 2007 1">
        <a:dk1>
          <a:srgbClr val="000000"/>
        </a:dk1>
        <a:lt1>
          <a:srgbClr val="FFFFFF"/>
        </a:lt1>
        <a:dk2>
          <a:srgbClr val="FFFFFF"/>
        </a:dk2>
        <a:lt2>
          <a:srgbClr val="023761"/>
        </a:lt2>
        <a:accent1>
          <a:srgbClr val="023761"/>
        </a:accent1>
        <a:accent2>
          <a:srgbClr val="7A7E9A"/>
        </a:accent2>
        <a:accent3>
          <a:srgbClr val="FFFFFF"/>
        </a:accent3>
        <a:accent4>
          <a:srgbClr val="000000"/>
        </a:accent4>
        <a:accent5>
          <a:srgbClr val="AAAEB7"/>
        </a:accent5>
        <a:accent6>
          <a:srgbClr val="6E728B"/>
        </a:accent6>
        <a:hlink>
          <a:srgbClr val="77A8ED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_rels/item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Project outputs" ma:contentTypeID="0x010100F0CC6344CDEB044BB8AE72DB9B9B021500E718E80A55169244A0DF5525884AD322" ma:contentTypeVersion="74" ma:contentTypeDescription="Final products the project was funded to produce" ma:contentTypeScope="" ma:versionID="12239631e86f07427d0f7394f0f2a6df">
  <xsd:schema xmlns:xsd="http://www.w3.org/2001/XMLSchema" xmlns:xs="http://www.w3.org/2001/XMLSchema" xmlns:p="http://schemas.microsoft.com/office/2006/metadata/properties" xmlns:ns1="http://schemas.microsoft.com/sharepoint/v3" xmlns:ns2="7c455f33-77d2-4545-9ec6-8ece34099d2f" xmlns:ns3="79ed8d8e-735d-4020-8679-fc6c7b35ba8b" targetNamespace="http://schemas.microsoft.com/office/2006/metadata/properties" ma:root="true" ma:fieldsID="73565e584ed3addf178f04d9944028eb" ns1:_="" ns2:_="" ns3:_="">
    <xsd:import namespace="http://schemas.microsoft.com/sharepoint/v3"/>
    <xsd:import namespace="7c455f33-77d2-4545-9ec6-8ece34099d2f"/>
    <xsd:import namespace="79ed8d8e-735d-4020-8679-fc6c7b35ba8b"/>
    <xsd:element name="properties">
      <xsd:complexType>
        <xsd:sequence>
          <xsd:element name="documentManagement">
            <xsd:complexType>
              <xsd:all>
                <xsd:element ref="ns2:TaxCatchAll" minOccurs="0"/>
                <xsd:element ref="ns2:TaxCatchAllLabel" minOccurs="0"/>
                <xsd:element ref="ns1:_dlc_Exempt" minOccurs="0"/>
                <xsd:element ref="ns1:_dlc_ExpireDateSaved" minOccurs="0"/>
                <xsd:element ref="ns1:_dlc_ExpireDate" minOccurs="0"/>
                <xsd:element ref="ns2:o3e00855bc374b759da538ff30e63d2d" minOccurs="0"/>
                <xsd:element ref="ns2:beac81da286b469dadad0c380161b0be" minOccurs="0"/>
                <xsd:element ref="ns3:_dlc_DocId" minOccurs="0"/>
                <xsd:element ref="ns3:_dlc_DocIdUrl" minOccurs="0"/>
                <xsd:element ref="ns3:_dlc_DocIdPersistId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dlc_Exempt" ma:index="10" nillable="true" ma:displayName="Exempt from Policy" ma:hidden="true" ma:internalName="_dlc_Exempt" ma:readOnly="true">
      <xsd:simpleType>
        <xsd:restriction base="dms:Unknown"/>
      </xsd:simpleType>
    </xsd:element>
    <xsd:element name="_dlc_ExpireDateSaved" ma:index="11" nillable="true" ma:displayName="Original Expiration Date" ma:hidden="true" ma:internalName="_dlc_ExpireDateSaved" ma:readOnly="true">
      <xsd:simpleType>
        <xsd:restriction base="dms:DateTime"/>
      </xsd:simpleType>
    </xsd:element>
    <xsd:element name="_dlc_ExpireDate" ma:index="12" nillable="true" ma:displayName="Expiration Date" ma:description="" ma:hidden="true" ma:indexed="true" ma:internalName="_dlc_ExpireDate" ma:readOnly="true">
      <xsd:simpleType>
        <xsd:restriction base="dms:DateTim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c455f33-77d2-4545-9ec6-8ece34099d2f" elementFormDefault="qualified">
    <xsd:import namespace="http://schemas.microsoft.com/office/2006/documentManagement/types"/>
    <xsd:import namespace="http://schemas.microsoft.com/office/infopath/2007/PartnerControls"/>
    <xsd:element name="TaxCatchAll" ma:index="8" nillable="true" ma:displayName="Taxonomy Catch All Column" ma:hidden="true" ma:list="{59756b34-18be-4809-a8e4-9d6cdf184c79}" ma:internalName="TaxCatchAll" ma:showField="CatchAllData" ma:web="79ed8d8e-735d-4020-8679-fc6c7b35ba8b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9" nillable="true" ma:displayName="Taxonomy Catch All Column1" ma:hidden="true" ma:list="{59756b34-18be-4809-a8e4-9d6cdf184c79}" ma:internalName="TaxCatchAllLabel" ma:readOnly="true" ma:showField="CatchAllDataLabel" ma:web="79ed8d8e-735d-4020-8679-fc6c7b35ba8b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o3e00855bc374b759da538ff30e63d2d" ma:index="13" nillable="true" ma:taxonomy="true" ma:internalName="o3e00855bc374b759da538ff30e63d2d" ma:taxonomyFieldName="Document_x0020_Descriptor" ma:displayName="Document Descriptor" ma:readOnly="false" ma:default="" ma:fieldId="{83e00855-bc37-4b75-9da5-38ff30e63d2d}" ma:sspId="79c6cfb5-50bc-4fca-81ee-f60fcea9a646" ma:termSetId="8c9dea71-68e7-4a16-8a3d-008d4dfe0c25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beac81da286b469dadad0c380161b0be" ma:index="15" nillable="true" ma:taxonomy="true" ma:internalName="beac81da286b469dadad0c380161b0be" ma:taxonomyFieldName="Project_x0020_Title" ma:displayName="Project Title" ma:default="" ma:fieldId="{beac81da-286b-469d-adad-0c380161b0be}" ma:sspId="79c6cfb5-50bc-4fca-81ee-f60fcea9a646" ma:termSetId="6c5a7b74-6917-43e6-864d-abc00d3b3e76" ma:anchorId="00000000-0000-0000-0000-000000000000" ma:open="fals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9ed8d8e-735d-4020-8679-fc6c7b35ba8b" elementFormDefault="qualified">
    <xsd:import namespace="http://schemas.microsoft.com/office/2006/documentManagement/types"/>
    <xsd:import namespace="http://schemas.microsoft.com/office/infopath/2007/PartnerControls"/>
    <xsd:element name="_dlc_DocId" ma:index="17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18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9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beac81da286b469dadad0c380161b0be xmlns="7c455f33-77d2-4545-9ec6-8ece34099d2f">
      <Terms xmlns="http://schemas.microsoft.com/office/infopath/2007/PartnerControls"/>
    </beac81da286b469dadad0c380161b0be>
    <o3e00855bc374b759da538ff30e63d2d xmlns="7c455f33-77d2-4545-9ec6-8ece34099d2f">
      <Terms xmlns="http://schemas.microsoft.com/office/infopath/2007/PartnerControls"/>
    </o3e00855bc374b759da538ff30e63d2d>
    <_dlc_DocId xmlns="79ed8d8e-735d-4020-8679-fc6c7b35ba8b">N7XHR37R3CPZ-8-38</_dlc_DocId>
    <_dlc_DocIdUrl xmlns="79ed8d8e-735d-4020-8679-fc6c7b35ba8b">
      <Url>https://jisc365.sharepoint.com/sites/dcrd/OAgoodpractice/_layouts/15/DocIdRedir.aspx?ID=N7XHR37R3CPZ-8-38</Url>
      <Description>N7XHR37R3CPZ-8-38</Description>
    </_dlc_DocIdUrl>
    <TaxCatchAll xmlns="7c455f33-77d2-4545-9ec6-8ece34099d2f"/>
    <_dlc_ExpireDateSaved xmlns="http://schemas.microsoft.com/sharepoint/v3" xsi:nil="true"/>
    <_dlc_ExpireDate xmlns="http://schemas.microsoft.com/sharepoint/v3">2020-08-27T13:47:50+00:00</_dlc_ExpireDate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4.xml><?xml version="1.0" encoding="utf-8"?>
<?mso-contentType ?>
<customXsn xmlns="http://schemas.microsoft.com/office/2006/metadata/customXsn">
  <xsnLocation/>
  <cached>True</cached>
  <openByDefault>True</openByDefault>
  <xsnScope/>
</customXsn>
</file>

<file path=customXml/item5.xml><?xml version="1.0" encoding="utf-8"?>
<LongProperties xmlns="http://schemas.microsoft.com/office/2006/metadata/longProperties"/>
</file>

<file path=customXml/itemProps1.xml><?xml version="1.0" encoding="utf-8"?>
<ds:datastoreItem xmlns:ds="http://schemas.openxmlformats.org/officeDocument/2006/customXml" ds:itemID="{F1AD85C2-2052-411F-A058-CA583E04B37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7c455f33-77d2-4545-9ec6-8ece34099d2f"/>
    <ds:schemaRef ds:uri="79ed8d8e-735d-4020-8679-fc6c7b35ba8b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E64CB3F2-D106-44A8-A3D5-AF0939AA6DD4}">
  <ds:schemaRefs>
    <ds:schemaRef ds:uri="http://schemas.microsoft.com/office/2006/metadata/properties"/>
    <ds:schemaRef ds:uri="http://schemas.microsoft.com/sharepoint/v3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purl.org/dc/dcmitype/"/>
    <ds:schemaRef ds:uri="79ed8d8e-735d-4020-8679-fc6c7b35ba8b"/>
    <ds:schemaRef ds:uri="7c455f33-77d2-4545-9ec6-8ece34099d2f"/>
    <ds:schemaRef ds:uri="http://purl.org/dc/elements/1.1/"/>
    <ds:schemaRef ds:uri="http://schemas.microsoft.com/office/infopath/2007/PartnerControl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38F1D8C2-19F4-4FA2-B0D8-4964718F3220}">
  <ds:schemaRefs>
    <ds:schemaRef ds:uri="http://schemas.microsoft.com/sharepoint/v3/contenttype/forms"/>
  </ds:schemaRefs>
</ds:datastoreItem>
</file>

<file path=customXml/itemProps4.xml><?xml version="1.0" encoding="utf-8"?>
<ds:datastoreItem xmlns:ds="http://schemas.openxmlformats.org/officeDocument/2006/customXml" ds:itemID="{51F95CCD-8C57-4944-A5DE-3F5766B3F9CF}">
  <ds:schemaRefs>
    <ds:schemaRef ds:uri="http://schemas.microsoft.com/office/2006/metadata/customXsn"/>
  </ds:schemaRefs>
</ds:datastoreItem>
</file>

<file path=customXml/itemProps5.xml><?xml version="1.0" encoding="utf-8"?>
<ds:datastoreItem xmlns:ds="http://schemas.openxmlformats.org/officeDocument/2006/customXml" ds:itemID="{28E566DE-BB56-473D-89E0-D840BEB1AE13}">
  <ds:schemaRefs>
    <ds:schemaRef ds:uri="http://schemas.microsoft.com/office/2006/metadata/long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180</TotalTime>
  <Words>342</Words>
  <Application>Microsoft Office PowerPoint</Application>
  <PresentationFormat>On-screen Show (4:3)</PresentationFormat>
  <Paragraphs>106</Paragraphs>
  <Slides>15</Slides>
  <Notes>13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15</vt:i4>
      </vt:variant>
    </vt:vector>
  </HeadingPairs>
  <TitlesOfParts>
    <vt:vector size="22" baseType="lpstr">
      <vt:lpstr>ＭＳ Ｐゴシック</vt:lpstr>
      <vt:lpstr>Arial</vt:lpstr>
      <vt:lpstr>Calibri</vt:lpstr>
      <vt:lpstr>Calibri Light</vt:lpstr>
      <vt:lpstr>office theme</vt:lpstr>
      <vt:lpstr>University of Glasgow template v2 - Sept 2007</vt:lpstr>
      <vt:lpstr>1_Office Theme</vt:lpstr>
      <vt:lpstr>Welcome</vt:lpstr>
      <vt:lpstr>Housekeeping</vt:lpstr>
      <vt:lpstr>Agenda</vt:lpstr>
      <vt:lpstr>Update from the University of Glasgow</vt:lpstr>
      <vt:lpstr>We chose Archivematica</vt:lpstr>
      <vt:lpstr>Why?</vt:lpstr>
      <vt:lpstr>Challenges?  </vt:lpstr>
      <vt:lpstr>PowerPoint Presentation</vt:lpstr>
      <vt:lpstr>Early Days </vt:lpstr>
      <vt:lpstr>PowerPoint Presentation</vt:lpstr>
      <vt:lpstr>PowerPoint Presentation</vt:lpstr>
      <vt:lpstr>PowerPoint Presentation</vt:lpstr>
      <vt:lpstr>Digital Preservation Game</vt:lpstr>
      <vt:lpstr>Electronic Research Notebooks</vt:lpstr>
      <vt:lpstr>Dataset Licencing Project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Aye Preserve March 2020</dc:title>
  <dc:creator>Valerie McCutcheon</dc:creator>
  <cp:lastModifiedBy>Lecturer</cp:lastModifiedBy>
  <cp:revision>17</cp:revision>
  <dcterms:created xsi:type="dcterms:W3CDTF">2020-03-03T13:33:42Z</dcterms:created>
  <dcterms:modified xsi:type="dcterms:W3CDTF">2020-03-12T09:45:11Z</dcterms:modified>
</cp:coreProperties>
</file>