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" ContentType="image/tiff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24"/>
  </p:notesMasterIdLst>
  <p:handoutMasterIdLst>
    <p:handoutMasterId r:id="rId25"/>
  </p:handoutMasterIdLst>
  <p:sldIdLst>
    <p:sldId id="274" r:id="rId5"/>
    <p:sldId id="315" r:id="rId6"/>
    <p:sldId id="277" r:id="rId7"/>
    <p:sldId id="293" r:id="rId8"/>
    <p:sldId id="278" r:id="rId9"/>
    <p:sldId id="279" r:id="rId10"/>
    <p:sldId id="280" r:id="rId11"/>
    <p:sldId id="281" r:id="rId12"/>
    <p:sldId id="282" r:id="rId13"/>
    <p:sldId id="294" r:id="rId14"/>
    <p:sldId id="283" r:id="rId15"/>
    <p:sldId id="284" r:id="rId16"/>
    <p:sldId id="287" r:id="rId17"/>
    <p:sldId id="316" r:id="rId18"/>
    <p:sldId id="289" r:id="rId19"/>
    <p:sldId id="256" r:id="rId20"/>
    <p:sldId id="286" r:id="rId21"/>
    <p:sldId id="317" r:id="rId22"/>
    <p:sldId id="318" r:id="rId2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ara Day Thomson" initials="SDT" lastIdx="6" clrIdx="0">
    <p:extLst>
      <p:ext uri="{19B8F6BF-5375-455C-9EA6-DF929625EA0E}">
        <p15:presenceInfo xmlns:p15="http://schemas.microsoft.com/office/powerpoint/2012/main" userId="b4fabde65419b806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7C6F"/>
    <a:srgbClr val="E40571"/>
    <a:srgbClr val="54A485"/>
    <a:srgbClr val="BED12B"/>
    <a:srgbClr val="FCB108"/>
    <a:srgbClr val="8769AE"/>
    <a:srgbClr val="008C7F"/>
    <a:srgbClr val="CDF1FF"/>
    <a:srgbClr val="0099D8"/>
    <a:srgbClr val="672C8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202B0CA-FC54-4496-8BCA-5EF66A818D29}" styleName="Dark Style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7253" autoAdjust="0"/>
  </p:normalViewPr>
  <p:slideViewPr>
    <p:cSldViewPr>
      <p:cViewPr varScale="1">
        <p:scale>
          <a:sx n="111" d="100"/>
          <a:sy n="111" d="100"/>
        </p:scale>
        <p:origin x="1614" y="96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>
      <p:cViewPr varScale="1">
        <p:scale>
          <a:sx n="54" d="100"/>
          <a:sy n="54" d="100"/>
        </p:scale>
        <p:origin x="2820" y="7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commentAuthors" Target="commentAuthor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09272B6-83D4-4957-92BA-853E110C2CCA}" type="datetimeFigureOut">
              <a:rPr lang="en-GB" smtClean="0"/>
              <a:t>11/03/2020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46BEC54-FFA3-47D0-AA8C-B205A3D85EA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2338935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F74E827-C2E7-4C57-B938-F537D7458CF9}" type="datetimeFigureOut">
              <a:rPr lang="en-GB" smtClean="0"/>
              <a:t>11/03/2020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B11A61F-B615-42A8-9062-3F965E278F4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165274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3" Type="http://schemas.openxmlformats.org/officeDocument/2006/relationships/hyperlink" Target="http://wiki.dpconline.org/index.php?title=Digital_Preservation_Business_Case_Toolkit" TargetMode="External"/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://www.curationexchange.org/" TargetMode="External"/></Relationships>
</file>

<file path=ppt/notesSlides/_rels/notesSlide1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digcur-education.org/" TargetMode="External"/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jisc.ac.uk/publications/reports/2008/jiscpolicyfinalreport.aspx" TargetMode="External"/><Relationship Id="rId7" Type="http://schemas.openxmlformats.org/officeDocument/2006/relationships/hyperlink" Target="http://wiki.opf-labs.org/display/SP/Published+Preservation+Policies" TargetMode="External"/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Relationship Id="rId6" Type="http://schemas.openxmlformats.org/officeDocument/2006/relationships/hyperlink" Target="http://wiki.opf-labs.org/display/SP/Policy+Elements" TargetMode="External"/><Relationship Id="rId5" Type="http://schemas.openxmlformats.org/officeDocument/2006/relationships/hyperlink" Target="http://aparsen.digitalpreservation.eu/pub/Main/ApanDeliverables/APARSEN-REP-D35_1-01-1_0.pdf" TargetMode="External"/><Relationship Id="rId4" Type="http://schemas.openxmlformats.org/officeDocument/2006/relationships/hyperlink" Target="http://blogs.loc.gov/digitalpreservation/2013/08/analysis-of-current-digital-preservation-policies-archives-libraries-and-museums/" TargetMode="Externa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repositoryaudit.eu/about/" TargetMode="External"/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Relationship Id="rId5" Type="http://schemas.openxmlformats.org/officeDocument/2006/relationships/hyperlink" Target="http://www.nationalarchives.gov.uk/information-management/our-services/dc-risk-opportunities.htm" TargetMode="External"/><Relationship Id="rId4" Type="http://schemas.openxmlformats.org/officeDocument/2006/relationships/hyperlink" Target="http://www.dlib.org/dlib/september12/vermaaten/09vermaaten.html" TargetMode="Externa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11A61F-B615-42A8-9062-3F965E278F48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5337923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/>
              <a:t>DPC Executive Guide: https://www.dpconline.org/our-work/dpeg-home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/>
              <a:t>SPRUCE Toolkit: </a:t>
            </a:r>
            <a:r>
              <a:rPr lang="en-GB" dirty="0">
                <a:hlinkClick r:id="rId3"/>
              </a:rPr>
              <a:t>http://wiki.dpconline.org/index.php?title=Digital_Preservation_Business_Case_Toolkit</a:t>
            </a:r>
            <a:r>
              <a:rPr lang="en-GB" dirty="0"/>
              <a:t> </a:t>
            </a:r>
            <a:endParaRPr lang="en-GB" dirty="0">
              <a:latin typeface="+mn-lt"/>
            </a:endParaRPr>
          </a:p>
          <a:p>
            <a:r>
              <a:rPr lang="en-GB" dirty="0"/>
              <a:t>Curation Costs Exchange: </a:t>
            </a:r>
            <a:r>
              <a:rPr lang="en-GB" dirty="0">
                <a:hlinkClick r:id="rId4"/>
              </a:rPr>
              <a:t>http://www.curationexchange.org/</a:t>
            </a:r>
            <a:endParaRPr lang="en-GB" dirty="0"/>
          </a:p>
          <a:p>
            <a:r>
              <a:rPr lang="en-GB" dirty="0"/>
              <a:t>Cost of Inaction Calculator: https://coi.weareavp.com/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11A61F-B615-42A8-9062-3F965E278F48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0374452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/>
              <a:t>Novice to Know How (formerly Novice to Ninja): https://www.dpconline.org/blog/n2n-blog1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 err="1"/>
              <a:t>DigCurV</a:t>
            </a:r>
            <a:r>
              <a:rPr lang="en-GB" dirty="0"/>
              <a:t>: </a:t>
            </a:r>
            <a:r>
              <a:rPr lang="en-GB" altLang="en-US" dirty="0">
                <a:hlinkClick r:id="rId3"/>
              </a:rPr>
              <a:t>http://www.digcur-education.org</a:t>
            </a:r>
            <a:r>
              <a:rPr lang="en-GB" altLang="en-US" dirty="0">
                <a:solidFill>
                  <a:schemeClr val="bg1"/>
                </a:solidFill>
                <a:hlinkClick r:id="rId3"/>
              </a:rPr>
              <a:t>/</a:t>
            </a:r>
            <a:r>
              <a:rPr lang="en-GB" altLang="en-US" dirty="0">
                <a:solidFill>
                  <a:schemeClr val="bg1"/>
                </a:solidFill>
              </a:rPr>
              <a:t> </a:t>
            </a:r>
          </a:p>
          <a:p>
            <a:r>
              <a:rPr lang="en-GB" dirty="0"/>
              <a:t>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11A61F-B615-42A8-9062-3F965E278F48}" type="slidenum">
              <a:rPr lang="en-GB" smtClean="0"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5671179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dirty="0"/>
              <a:t>Difficult to make policy in new &amp; developing areas</a:t>
            </a:r>
          </a:p>
          <a:p>
            <a:endParaRPr lang="en-GB" dirty="0"/>
          </a:p>
          <a:p>
            <a:r>
              <a:rPr lang="en-GB" dirty="0" err="1"/>
              <a:t>Jisc</a:t>
            </a:r>
            <a:r>
              <a:rPr lang="en-GB" dirty="0"/>
              <a:t>: </a:t>
            </a:r>
            <a:r>
              <a:rPr lang="en-GB" dirty="0">
                <a:hlinkClick r:id="rId3"/>
              </a:rPr>
              <a:t>http://www.jisc.ac.uk/publications/reports/2008/jiscpolicyfinalreport.aspx</a:t>
            </a:r>
            <a:endParaRPr lang="en-GB" dirty="0"/>
          </a:p>
          <a:p>
            <a:r>
              <a:rPr lang="en-GB" dirty="0"/>
              <a:t>Library of Congress: </a:t>
            </a:r>
            <a:r>
              <a:rPr lang="en-GB" dirty="0">
                <a:hlinkClick r:id="rId4"/>
              </a:rPr>
              <a:t>http://blogs.loc.gov/digitalpreservation/2013/08/analysis-of-current-digital-preservation-policies-archives-libraries-and-museums/</a:t>
            </a:r>
            <a:endParaRPr lang="en-GB" dirty="0"/>
          </a:p>
          <a:p>
            <a:r>
              <a:rPr lang="en-GB" dirty="0"/>
              <a:t>APARSEN: </a:t>
            </a:r>
            <a:r>
              <a:rPr lang="en-GB" dirty="0">
                <a:hlinkClick r:id="rId5"/>
              </a:rPr>
              <a:t>http://aparsen.digitalpreservation.eu/pub/Main/ApanDeliverables/APARSEN-REP-D35_1-01-1_0.pdf</a:t>
            </a:r>
            <a:endParaRPr lang="en-GB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/>
              <a:t>SCAPE Catalogue: </a:t>
            </a:r>
            <a:r>
              <a:rPr lang="en-GB" sz="1200" dirty="0">
                <a:hlinkClick r:id="rId6"/>
              </a:rPr>
              <a:t>http://wiki.opf-labs.org/display/SP/Policy+Elements</a:t>
            </a:r>
            <a:r>
              <a:rPr lang="en-GB" sz="1200" dirty="0"/>
              <a:t> </a:t>
            </a:r>
          </a:p>
          <a:p>
            <a:r>
              <a:rPr lang="en-GB" dirty="0"/>
              <a:t>SCAPE List of Policies: </a:t>
            </a:r>
            <a:r>
              <a:rPr lang="en-GB" dirty="0">
                <a:hlinkClick r:id="rId7"/>
              </a:rPr>
              <a:t>http://wiki.opf-labs.org/display/SP/Published+Preservation+Policies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8BF6B2-4647-4E6B-8EA3-3CCA765D1C04}" type="slidenum">
              <a:rPr lang="en-GB" smtClean="0"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68126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200" dirty="0">
                <a:latin typeface="Calibri Light" panose="020F0302020204030204" pitchFamily="34" charset="0"/>
                <a:cs typeface="Calibri Light" panose="020F0302020204030204" pitchFamily="34" charset="0"/>
              </a:rPr>
              <a:t>A dynamic and mutually supportive community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200" dirty="0">
                <a:latin typeface="Calibri Light" panose="020F0302020204030204" pitchFamily="34" charset="0"/>
                <a:cs typeface="Calibri Light" panose="020F0302020204030204" pitchFamily="34" charset="0"/>
              </a:rPr>
              <a:t>A political and institutional climate more responsive and better informed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200" dirty="0">
                <a:latin typeface="Calibri Light" panose="020F0302020204030204" pitchFamily="34" charset="0"/>
                <a:cs typeface="Calibri Light" panose="020F0302020204030204" pitchFamily="34" charset="0"/>
              </a:rPr>
              <a:t>workforces ready to address the challenges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200" dirty="0">
                <a:latin typeface="Calibri Light" panose="020F0302020204030204" pitchFamily="34" charset="0"/>
                <a:cs typeface="Calibri Light" panose="020F0302020204030204" pitchFamily="34" charset="0"/>
              </a:rPr>
              <a:t>high quality and sustainable services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200" dirty="0">
                <a:latin typeface="Calibri Light" panose="020F0302020204030204" pitchFamily="34" charset="0"/>
                <a:cs typeface="Calibri Light" panose="020F0302020204030204" pitchFamily="34" charset="0"/>
              </a:rPr>
              <a:t>good practice and standards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200" dirty="0">
                <a:latin typeface="Calibri Light" panose="020F0302020204030204" pitchFamily="34" charset="0"/>
                <a:cs typeface="Calibri Light" panose="020F0302020204030204" pitchFamily="34" charset="0"/>
              </a:rPr>
              <a:t>a sustainable organization focussed on member needs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8BF6B2-4647-4E6B-8EA3-3CCA765D1C04}" type="slidenum">
              <a:rPr lang="en-GB" smtClean="0"/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5090569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B11A61F-B615-42A8-9062-3F965E278F48}" type="slidenum">
              <a:rPr lang="en-GB" smtClean="0"/>
              <a:t>16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122253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8BF6B2-4647-4E6B-8EA3-3CCA765D1C04}" type="slidenum">
              <a:rPr lang="en-GB" smtClean="0"/>
              <a:t>17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9697480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8BF6B2-4647-4E6B-8EA3-3CCA765D1C04}" type="slidenum">
              <a:rPr lang="en-GB" smtClean="0"/>
              <a:t>18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9532858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Basic</a:t>
            </a:r>
            <a:r>
              <a:rPr lang="en-GB" baseline="0" dirty="0"/>
              <a:t> definition of DP</a:t>
            </a:r>
          </a:p>
          <a:p>
            <a:endParaRPr lang="en-GB" baseline="0" dirty="0"/>
          </a:p>
          <a:p>
            <a:r>
              <a:rPr lang="en-GB" baseline="0" dirty="0"/>
              <a:t>‘Managed activities’ important, could be rephrased as managing the risks that threaten digital objects</a:t>
            </a:r>
            <a:endParaRPr lang="en-GB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8BF6B2-4647-4E6B-8EA3-3CCA765D1C04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118370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11A61F-B615-42A8-9062-3F965E278F48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922915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https://dpconline.org/handbook/getting-started: Contains recorded videos of compressed training sessions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11A61F-B615-42A8-9062-3F965E278F48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6067423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DPC Rapid Assessment Model: https://www.dpconline.org/our-work/dpc-ram</a:t>
            </a:r>
          </a:p>
          <a:p>
            <a:r>
              <a:rPr lang="en-GB" dirty="0"/>
              <a:t>NDSA Levels: http://www.digitalpreservation.gov:8081/ndsa/activities/levels.html (about to be updated so keep an eye on digital-preservation@jiscmail.ac.uk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11A61F-B615-42A8-9062-3F965E278F48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5071943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Fixity Checking: https://dpconline.org/handbook/technical-solutions-and-tools/fixity-and-checksums</a:t>
            </a:r>
          </a:p>
          <a:p>
            <a:endParaRPr lang="en-GB" dirty="0"/>
          </a:p>
          <a:p>
            <a:r>
              <a:rPr lang="en-GB" dirty="0"/>
              <a:t>Free Tools for Fixity: </a:t>
            </a:r>
          </a:p>
          <a:p>
            <a:r>
              <a:rPr lang="en-GB" dirty="0"/>
              <a:t>AV Preserve Fixity (https://www.weareavp.com/products/fixity/)</a:t>
            </a:r>
          </a:p>
          <a:p>
            <a:r>
              <a:rPr lang="en-GB" dirty="0" err="1"/>
              <a:t>BagIt’s</a:t>
            </a:r>
            <a:r>
              <a:rPr lang="en-GB" dirty="0"/>
              <a:t> Bagger tool (http://coptr.digipres.org/Bagger) or (https://github.com/LibraryOfCongress/bagger)</a:t>
            </a:r>
          </a:p>
          <a:p>
            <a:r>
              <a:rPr lang="en-GB" dirty="0"/>
              <a:t>TNA’s DROID for creating hash sums / check sums (http://www.nationalarchives.gov.uk/information-management/manage-information/preserving-digital-records/droid/)</a:t>
            </a:r>
          </a:p>
          <a:p>
            <a:endParaRPr lang="en-GB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11A61F-B615-42A8-9062-3F965E278F48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2899676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Technology Watch Reports: https://www.dpconline.org/knowledge-base/tech-watch-reports</a:t>
            </a:r>
          </a:p>
          <a:p>
            <a:r>
              <a:rPr lang="en-GB" dirty="0"/>
              <a:t>DROID: http://www.nationalarchives.gov.uk/information-management/manage-information/preserving-digital-records/droid/ </a:t>
            </a:r>
          </a:p>
          <a:p>
            <a:r>
              <a:rPr lang="en-GB" dirty="0"/>
              <a:t>FITS: https://projects.iq.harvard.edu/fits/home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11A61F-B615-42A8-9062-3F965E278F48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7720496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0" indent="0" fontAlgn="base">
              <a:lnSpc>
                <a:spcPct val="80000"/>
              </a:lnSpc>
              <a:spcBef>
                <a:spcPct val="80000"/>
              </a:spcBef>
              <a:spcAft>
                <a:spcPct val="0"/>
              </a:spcAft>
              <a:buClr>
                <a:srgbClr val="C6172C"/>
              </a:buClr>
              <a:buSzPct val="80000"/>
              <a:buFont typeface="Wingdings" pitchFamily="2" charset="2"/>
              <a:buNone/>
            </a:pPr>
            <a:r>
              <a:rPr lang="en-GB" altLang="en-US" sz="1400" kern="0" dirty="0">
                <a:solidFill>
                  <a:srgbClr val="131313"/>
                </a:solidFill>
                <a:latin typeface="Arial"/>
              </a:rPr>
              <a:t>DRAMBORA: </a:t>
            </a:r>
            <a:r>
              <a:rPr lang="en-GB" altLang="en-US" sz="1200" kern="0" dirty="0">
                <a:solidFill>
                  <a:srgbClr val="131313"/>
                </a:solidFill>
                <a:latin typeface="Arial"/>
                <a:hlinkClick r:id="rId3"/>
              </a:rPr>
              <a:t>www.repositoryaudit.eu/about/</a:t>
            </a:r>
            <a:r>
              <a:rPr lang="en-GB" altLang="en-US" sz="1400" kern="0" dirty="0">
                <a:solidFill>
                  <a:srgbClr val="131313"/>
                </a:solidFill>
                <a:latin typeface="Arial"/>
              </a:rPr>
              <a:t> </a:t>
            </a:r>
          </a:p>
          <a:p>
            <a:pPr marL="0" marR="0" lvl="0" indent="0" algn="l" defTabSz="914400" rtl="0" eaLnBrk="1" fontAlgn="base" latinLnBrk="0" hangingPunct="1">
              <a:lnSpc>
                <a:spcPct val="80000"/>
              </a:lnSpc>
              <a:spcBef>
                <a:spcPct val="80000"/>
              </a:spcBef>
              <a:spcAft>
                <a:spcPct val="0"/>
              </a:spcAft>
              <a:buClr>
                <a:srgbClr val="C6172C"/>
              </a:buClr>
              <a:buSzPct val="80000"/>
              <a:buFont typeface="Wingdings" pitchFamily="2" charset="2"/>
              <a:buNone/>
              <a:tabLst/>
              <a:defRPr/>
            </a:pPr>
            <a:r>
              <a:rPr lang="en-GB" altLang="en-US" sz="1600" kern="0" dirty="0">
                <a:solidFill>
                  <a:srgbClr val="131313"/>
                </a:solidFill>
                <a:latin typeface="Arial"/>
              </a:rPr>
              <a:t>SPOT: </a:t>
            </a:r>
            <a:r>
              <a:rPr lang="en-GB" altLang="en-US" sz="1400" kern="0" dirty="0">
                <a:solidFill>
                  <a:srgbClr val="131313"/>
                </a:solidFill>
                <a:latin typeface="Arial"/>
                <a:hlinkClick r:id="rId4"/>
              </a:rPr>
              <a:t>www.dlib.org/dlib/september12/vermaaten/09vermaaten.html</a:t>
            </a:r>
            <a:r>
              <a:rPr lang="en-GB" altLang="en-US" sz="1400" kern="0" dirty="0">
                <a:solidFill>
                  <a:srgbClr val="131313"/>
                </a:solidFill>
                <a:latin typeface="Arial"/>
              </a:rPr>
              <a:t> </a:t>
            </a:r>
          </a:p>
          <a:p>
            <a:pPr marL="0" lvl="0" indent="0" fontAlgn="base">
              <a:lnSpc>
                <a:spcPct val="80000"/>
              </a:lnSpc>
              <a:spcBef>
                <a:spcPct val="80000"/>
              </a:spcBef>
              <a:spcAft>
                <a:spcPct val="0"/>
              </a:spcAft>
              <a:buClr>
                <a:srgbClr val="C6172C"/>
              </a:buClr>
              <a:buSzPct val="80000"/>
              <a:buFont typeface="Wingdings" pitchFamily="2" charset="2"/>
              <a:buNone/>
            </a:pPr>
            <a:r>
              <a:rPr lang="en-GB" altLang="en-US" sz="1400" kern="0" dirty="0">
                <a:solidFill>
                  <a:srgbClr val="131313"/>
                </a:solidFill>
                <a:latin typeface="Arial"/>
              </a:rPr>
              <a:t>TNA digital continuity service: </a:t>
            </a:r>
            <a:r>
              <a:rPr lang="en-GB" altLang="en-US" sz="1200" kern="0" dirty="0">
                <a:solidFill>
                  <a:srgbClr val="131313"/>
                </a:solidFill>
                <a:latin typeface="Arial"/>
                <a:hlinkClick r:id="rId5"/>
              </a:rPr>
              <a:t>www.nationalarchives.gov.uk/information-management/our-services/dc-risk-opportunities.htm</a:t>
            </a:r>
            <a:r>
              <a:rPr lang="en-GB" altLang="en-US" sz="1200" kern="0" dirty="0">
                <a:solidFill>
                  <a:srgbClr val="131313"/>
                </a:solidFill>
                <a:latin typeface="Arial"/>
              </a:rPr>
              <a:t>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11A61F-B615-42A8-9062-3F965E278F48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1851400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See recording in ‘Getting Started’ in DP Handbook: https://dpconline.org/handbook/getting-started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11A61F-B615-42A8-9062-3F965E278F48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543700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3568" y="1772816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31640" y="3645024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835437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652120" y="332656"/>
            <a:ext cx="3164532" cy="498991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556792"/>
            <a:ext cx="8219256" cy="456937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262742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79512" y="1268760"/>
            <a:ext cx="6297488" cy="485740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17337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260648"/>
            <a:ext cx="7128791" cy="1152128"/>
          </a:xfrm>
          <a:prstGeom prst="rect">
            <a:avLst/>
          </a:prstGeom>
        </p:spPr>
        <p:txBody>
          <a:bodyPr anchor="ctr"/>
          <a:lstStyle>
            <a:lvl1pPr algn="l">
              <a:defRPr sz="440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639042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9618767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652120" y="332656"/>
            <a:ext cx="3164532" cy="498991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79113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652120" y="332656"/>
            <a:ext cx="3164532" cy="498991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222039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652120" y="332656"/>
            <a:ext cx="3164532" cy="498991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34130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433234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1124744"/>
            <a:ext cx="3456384" cy="1018034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95936" y="273050"/>
            <a:ext cx="4690864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132856"/>
            <a:ext cx="3466728" cy="399330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0095725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5616" y="5085184"/>
            <a:ext cx="72008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835696" y="1052736"/>
            <a:ext cx="5414392" cy="4042792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616" y="5661248"/>
            <a:ext cx="7200800" cy="51095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1393824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5537" y="1628800"/>
            <a:ext cx="8331854" cy="48245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091921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2400" kern="1200">
          <a:solidFill>
            <a:srgbClr val="007C6F"/>
          </a:solidFill>
          <a:latin typeface="Calibri Light" panose="020F0302020204030204" pitchFamily="34" charset="0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t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ti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ti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ti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tif"/></Relationships>
</file>

<file path=ppt/slides/_rels/slide16.xml.rels><?xml version="1.0" encoding="UTF-8" standalone="yes"?>
<Relationships xmlns="http://schemas.openxmlformats.org/package/2006/relationships"><Relationship Id="rId26" Type="http://schemas.openxmlformats.org/officeDocument/2006/relationships/image" Target="../media/image35.jpeg"/><Relationship Id="rId21" Type="http://schemas.openxmlformats.org/officeDocument/2006/relationships/image" Target="../media/image30.png"/><Relationship Id="rId34" Type="http://schemas.openxmlformats.org/officeDocument/2006/relationships/image" Target="../media/image43.jpg"/><Relationship Id="rId42" Type="http://schemas.openxmlformats.org/officeDocument/2006/relationships/image" Target="../media/image51.jpeg"/><Relationship Id="rId47" Type="http://schemas.openxmlformats.org/officeDocument/2006/relationships/image" Target="../media/image56.png"/><Relationship Id="rId50" Type="http://schemas.openxmlformats.org/officeDocument/2006/relationships/image" Target="../media/image59.png"/><Relationship Id="rId55" Type="http://schemas.openxmlformats.org/officeDocument/2006/relationships/image" Target="../media/image64.jpg"/><Relationship Id="rId63" Type="http://schemas.openxmlformats.org/officeDocument/2006/relationships/image" Target="../media/image72.png"/><Relationship Id="rId68" Type="http://schemas.openxmlformats.org/officeDocument/2006/relationships/image" Target="../media/image77.png"/><Relationship Id="rId76" Type="http://schemas.openxmlformats.org/officeDocument/2006/relationships/image" Target="../media/image85.jpeg"/><Relationship Id="rId84" Type="http://schemas.openxmlformats.org/officeDocument/2006/relationships/image" Target="../media/image93.png"/><Relationship Id="rId89" Type="http://schemas.openxmlformats.org/officeDocument/2006/relationships/image" Target="../media/image98.gif"/><Relationship Id="rId97" Type="http://schemas.openxmlformats.org/officeDocument/2006/relationships/image" Target="../media/image106.png"/><Relationship Id="rId7" Type="http://schemas.openxmlformats.org/officeDocument/2006/relationships/image" Target="../media/image16.tif"/><Relationship Id="rId71" Type="http://schemas.openxmlformats.org/officeDocument/2006/relationships/image" Target="../media/image80.jpeg"/><Relationship Id="rId92" Type="http://schemas.openxmlformats.org/officeDocument/2006/relationships/image" Target="../media/image101.png"/><Relationship Id="rId2" Type="http://schemas.openxmlformats.org/officeDocument/2006/relationships/notesSlide" Target="../notesSlides/notesSlide14.xml"/><Relationship Id="rId16" Type="http://schemas.openxmlformats.org/officeDocument/2006/relationships/image" Target="../media/image25.jpeg"/><Relationship Id="rId29" Type="http://schemas.openxmlformats.org/officeDocument/2006/relationships/image" Target="../media/image38.jpeg"/><Relationship Id="rId11" Type="http://schemas.openxmlformats.org/officeDocument/2006/relationships/image" Target="../media/image20.jpeg"/><Relationship Id="rId24" Type="http://schemas.openxmlformats.org/officeDocument/2006/relationships/image" Target="../media/image33.jpg"/><Relationship Id="rId32" Type="http://schemas.openxmlformats.org/officeDocument/2006/relationships/image" Target="../media/image41.jpeg"/><Relationship Id="rId37" Type="http://schemas.openxmlformats.org/officeDocument/2006/relationships/image" Target="../media/image46.jpeg"/><Relationship Id="rId40" Type="http://schemas.openxmlformats.org/officeDocument/2006/relationships/image" Target="../media/image49.jpeg"/><Relationship Id="rId45" Type="http://schemas.openxmlformats.org/officeDocument/2006/relationships/image" Target="../media/image54.jpeg"/><Relationship Id="rId53" Type="http://schemas.openxmlformats.org/officeDocument/2006/relationships/image" Target="../media/image62.jpeg"/><Relationship Id="rId58" Type="http://schemas.openxmlformats.org/officeDocument/2006/relationships/image" Target="../media/image67.png"/><Relationship Id="rId66" Type="http://schemas.openxmlformats.org/officeDocument/2006/relationships/image" Target="../media/image75.png"/><Relationship Id="rId74" Type="http://schemas.openxmlformats.org/officeDocument/2006/relationships/image" Target="../media/image83.jpg"/><Relationship Id="rId79" Type="http://schemas.openxmlformats.org/officeDocument/2006/relationships/image" Target="../media/image88.png"/><Relationship Id="rId87" Type="http://schemas.openxmlformats.org/officeDocument/2006/relationships/image" Target="../media/image96.jpg"/><Relationship Id="rId5" Type="http://schemas.openxmlformats.org/officeDocument/2006/relationships/image" Target="../media/image14.gif"/><Relationship Id="rId61" Type="http://schemas.openxmlformats.org/officeDocument/2006/relationships/image" Target="../media/image70.png"/><Relationship Id="rId82" Type="http://schemas.openxmlformats.org/officeDocument/2006/relationships/image" Target="../media/image91.jpeg"/><Relationship Id="rId90" Type="http://schemas.openxmlformats.org/officeDocument/2006/relationships/image" Target="../media/image99.png"/><Relationship Id="rId95" Type="http://schemas.openxmlformats.org/officeDocument/2006/relationships/image" Target="../media/image104.png"/><Relationship Id="rId19" Type="http://schemas.openxmlformats.org/officeDocument/2006/relationships/image" Target="../media/image28.png"/><Relationship Id="rId14" Type="http://schemas.openxmlformats.org/officeDocument/2006/relationships/image" Target="../media/image23.jpeg"/><Relationship Id="rId22" Type="http://schemas.openxmlformats.org/officeDocument/2006/relationships/image" Target="../media/image31.png"/><Relationship Id="rId27" Type="http://schemas.openxmlformats.org/officeDocument/2006/relationships/image" Target="../media/image36.jpeg"/><Relationship Id="rId30" Type="http://schemas.openxmlformats.org/officeDocument/2006/relationships/image" Target="../media/image39.png"/><Relationship Id="rId35" Type="http://schemas.openxmlformats.org/officeDocument/2006/relationships/image" Target="../media/image44.jpeg"/><Relationship Id="rId43" Type="http://schemas.openxmlformats.org/officeDocument/2006/relationships/image" Target="../media/image52.jpeg"/><Relationship Id="rId48" Type="http://schemas.openxmlformats.org/officeDocument/2006/relationships/image" Target="../media/image57.jpeg"/><Relationship Id="rId56" Type="http://schemas.openxmlformats.org/officeDocument/2006/relationships/image" Target="../media/image65.png"/><Relationship Id="rId64" Type="http://schemas.openxmlformats.org/officeDocument/2006/relationships/image" Target="../media/image73.jpeg"/><Relationship Id="rId69" Type="http://schemas.openxmlformats.org/officeDocument/2006/relationships/image" Target="../media/image78.gif"/><Relationship Id="rId77" Type="http://schemas.openxmlformats.org/officeDocument/2006/relationships/image" Target="../media/image86.jpg"/><Relationship Id="rId8" Type="http://schemas.openxmlformats.org/officeDocument/2006/relationships/image" Target="../media/image17.gif"/><Relationship Id="rId51" Type="http://schemas.openxmlformats.org/officeDocument/2006/relationships/image" Target="../media/image60.png"/><Relationship Id="rId72" Type="http://schemas.openxmlformats.org/officeDocument/2006/relationships/image" Target="../media/image81.png"/><Relationship Id="rId80" Type="http://schemas.openxmlformats.org/officeDocument/2006/relationships/image" Target="../media/image89.jpg"/><Relationship Id="rId85" Type="http://schemas.openxmlformats.org/officeDocument/2006/relationships/image" Target="../media/image94.png"/><Relationship Id="rId93" Type="http://schemas.openxmlformats.org/officeDocument/2006/relationships/image" Target="../media/image102.png"/><Relationship Id="rId98" Type="http://schemas.openxmlformats.org/officeDocument/2006/relationships/image" Target="../media/image107.jpeg"/><Relationship Id="rId3" Type="http://schemas.openxmlformats.org/officeDocument/2006/relationships/image" Target="../media/image12.jpeg"/><Relationship Id="rId12" Type="http://schemas.openxmlformats.org/officeDocument/2006/relationships/image" Target="../media/image21.jpeg"/><Relationship Id="rId17" Type="http://schemas.openxmlformats.org/officeDocument/2006/relationships/image" Target="../media/image26.png"/><Relationship Id="rId25" Type="http://schemas.openxmlformats.org/officeDocument/2006/relationships/image" Target="../media/image34.png"/><Relationship Id="rId33" Type="http://schemas.openxmlformats.org/officeDocument/2006/relationships/image" Target="../media/image42.png"/><Relationship Id="rId38" Type="http://schemas.openxmlformats.org/officeDocument/2006/relationships/image" Target="../media/image47.jpeg"/><Relationship Id="rId46" Type="http://schemas.openxmlformats.org/officeDocument/2006/relationships/image" Target="../media/image55.jpg"/><Relationship Id="rId59" Type="http://schemas.openxmlformats.org/officeDocument/2006/relationships/image" Target="../media/image68.jpeg"/><Relationship Id="rId67" Type="http://schemas.openxmlformats.org/officeDocument/2006/relationships/image" Target="../media/image76.png"/><Relationship Id="rId20" Type="http://schemas.openxmlformats.org/officeDocument/2006/relationships/image" Target="../media/image29.jpeg"/><Relationship Id="rId41" Type="http://schemas.openxmlformats.org/officeDocument/2006/relationships/image" Target="../media/image50.png"/><Relationship Id="rId54" Type="http://schemas.openxmlformats.org/officeDocument/2006/relationships/image" Target="../media/image63.png"/><Relationship Id="rId62" Type="http://schemas.openxmlformats.org/officeDocument/2006/relationships/image" Target="../media/image71.png"/><Relationship Id="rId70" Type="http://schemas.openxmlformats.org/officeDocument/2006/relationships/image" Target="../media/image79.png"/><Relationship Id="rId75" Type="http://schemas.openxmlformats.org/officeDocument/2006/relationships/image" Target="../media/image84.png"/><Relationship Id="rId83" Type="http://schemas.openxmlformats.org/officeDocument/2006/relationships/image" Target="../media/image92.jpeg"/><Relationship Id="rId88" Type="http://schemas.openxmlformats.org/officeDocument/2006/relationships/image" Target="../media/image97.png"/><Relationship Id="rId91" Type="http://schemas.openxmlformats.org/officeDocument/2006/relationships/image" Target="../media/image100.png"/><Relationship Id="rId96" Type="http://schemas.openxmlformats.org/officeDocument/2006/relationships/image" Target="../media/image10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gif"/><Relationship Id="rId15" Type="http://schemas.openxmlformats.org/officeDocument/2006/relationships/image" Target="../media/image24.png"/><Relationship Id="rId23" Type="http://schemas.openxmlformats.org/officeDocument/2006/relationships/image" Target="../media/image32.png"/><Relationship Id="rId28" Type="http://schemas.openxmlformats.org/officeDocument/2006/relationships/image" Target="../media/image37.png"/><Relationship Id="rId36" Type="http://schemas.openxmlformats.org/officeDocument/2006/relationships/image" Target="../media/image45.jpeg"/><Relationship Id="rId49" Type="http://schemas.openxmlformats.org/officeDocument/2006/relationships/image" Target="../media/image58.jpg"/><Relationship Id="rId57" Type="http://schemas.openxmlformats.org/officeDocument/2006/relationships/image" Target="../media/image66.jpg"/><Relationship Id="rId10" Type="http://schemas.openxmlformats.org/officeDocument/2006/relationships/image" Target="../media/image19.jpg"/><Relationship Id="rId31" Type="http://schemas.openxmlformats.org/officeDocument/2006/relationships/image" Target="../media/image40.jpeg"/><Relationship Id="rId44" Type="http://schemas.openxmlformats.org/officeDocument/2006/relationships/image" Target="../media/image53.jpg"/><Relationship Id="rId52" Type="http://schemas.openxmlformats.org/officeDocument/2006/relationships/image" Target="../media/image61.jpeg"/><Relationship Id="rId60" Type="http://schemas.openxmlformats.org/officeDocument/2006/relationships/image" Target="../media/image69.jpeg"/><Relationship Id="rId65" Type="http://schemas.openxmlformats.org/officeDocument/2006/relationships/image" Target="../media/image74.png"/><Relationship Id="rId73" Type="http://schemas.openxmlformats.org/officeDocument/2006/relationships/image" Target="../media/image82.jpeg"/><Relationship Id="rId78" Type="http://schemas.openxmlformats.org/officeDocument/2006/relationships/image" Target="../media/image87.jpeg"/><Relationship Id="rId81" Type="http://schemas.openxmlformats.org/officeDocument/2006/relationships/image" Target="../media/image90.jpeg"/><Relationship Id="rId86" Type="http://schemas.openxmlformats.org/officeDocument/2006/relationships/image" Target="../media/image95.png"/><Relationship Id="rId94" Type="http://schemas.openxmlformats.org/officeDocument/2006/relationships/image" Target="../media/image103.png"/><Relationship Id="rId4" Type="http://schemas.openxmlformats.org/officeDocument/2006/relationships/image" Target="../media/image13.png"/><Relationship Id="rId9" Type="http://schemas.openxmlformats.org/officeDocument/2006/relationships/image" Target="../media/image18.jpeg"/><Relationship Id="rId13" Type="http://schemas.openxmlformats.org/officeDocument/2006/relationships/image" Target="../media/image22.jpeg"/><Relationship Id="rId18" Type="http://schemas.openxmlformats.org/officeDocument/2006/relationships/image" Target="../media/image27.jpg"/><Relationship Id="rId39" Type="http://schemas.openxmlformats.org/officeDocument/2006/relationships/image" Target="../media/image48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tif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8.png"/><Relationship Id="rId4" Type="http://schemas.openxmlformats.org/officeDocument/2006/relationships/hyperlink" Target="http://www.dpconline.org/" TargetMode="Externa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tif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9.png"/><Relationship Id="rId5" Type="http://schemas.openxmlformats.org/officeDocument/2006/relationships/hyperlink" Target="mailto:info@dpconline.org" TargetMode="External"/><Relationship Id="rId4" Type="http://schemas.openxmlformats.org/officeDocument/2006/relationships/hyperlink" Target="http://www.dpconline.org/" TargetMode="Externa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0.png"/><Relationship Id="rId2" Type="http://schemas.openxmlformats.org/officeDocument/2006/relationships/hyperlink" Target="mailto:sara.Thomson@dpconline.org" TargetMode="Externa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.ti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.tif"/><Relationship Id="rId4" Type="http://schemas.openxmlformats.org/officeDocument/2006/relationships/hyperlink" Target="http://dpworkshop.org/dpm-eng/conclusion.html" TargetMode="Externa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ti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ti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ti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ti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t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3626198"/>
          </a:xfrm>
          <a:prstGeom prst="rect">
            <a:avLst/>
          </a:prstGeom>
          <a:solidFill>
            <a:srgbClr val="54A485"/>
          </a:solidFill>
          <a:ln>
            <a:solidFill>
              <a:srgbClr val="54A48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9185" y="3932769"/>
            <a:ext cx="2821326" cy="2723071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7562" y="334193"/>
            <a:ext cx="7848872" cy="24314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1200"/>
              </a:spcAft>
            </a:pPr>
            <a:r>
              <a:rPr lang="en-GB" sz="4400" dirty="0">
                <a:solidFill>
                  <a:schemeClr val="bg1"/>
                </a:solidFill>
                <a:latin typeface="Calibri Light" panose="020F0302020204030204" pitchFamily="34" charset="0"/>
                <a:cs typeface="Arial" panose="020B0604020202020204" pitchFamily="34" charset="0"/>
              </a:rPr>
              <a:t>Introduction to </a:t>
            </a:r>
          </a:p>
          <a:p>
            <a:pPr algn="ctr">
              <a:spcAft>
                <a:spcPts val="1200"/>
              </a:spcAft>
            </a:pPr>
            <a:r>
              <a:rPr lang="en-GB" sz="4400" dirty="0">
                <a:solidFill>
                  <a:schemeClr val="bg1"/>
                </a:solidFill>
                <a:latin typeface="Calibri Light" panose="020F0302020204030204" pitchFamily="34" charset="0"/>
                <a:cs typeface="Arial" panose="020B0604020202020204" pitchFamily="34" charset="0"/>
              </a:rPr>
              <a:t>Digital Preservation </a:t>
            </a:r>
          </a:p>
          <a:p>
            <a:pPr algn="ctr">
              <a:spcAft>
                <a:spcPts val="1200"/>
              </a:spcAft>
            </a:pPr>
            <a:r>
              <a:rPr lang="en-GB" sz="4400" dirty="0">
                <a:solidFill>
                  <a:schemeClr val="bg1"/>
                </a:solidFill>
                <a:latin typeface="Calibri Light" panose="020F0302020204030204" pitchFamily="34" charset="0"/>
                <a:cs typeface="Arial" panose="020B0604020202020204" pitchFamily="34" charset="0"/>
              </a:rPr>
              <a:t>and the DPC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C117755-ECD3-4A09-8EB6-B00EF1ABD25C}"/>
              </a:ext>
            </a:extLst>
          </p:cNvPr>
          <p:cNvSpPr txBox="1"/>
          <p:nvPr/>
        </p:nvSpPr>
        <p:spPr>
          <a:xfrm>
            <a:off x="2977057" y="3072199"/>
            <a:ext cx="3189883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000" dirty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dpconline.org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49225BF-3F74-49FE-9F70-97391B0E109F}"/>
              </a:ext>
            </a:extLst>
          </p:cNvPr>
          <p:cNvSpPr txBox="1"/>
          <p:nvPr/>
        </p:nvSpPr>
        <p:spPr>
          <a:xfrm>
            <a:off x="313056" y="6255730"/>
            <a:ext cx="251275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 err="1">
                <a:latin typeface="+mj-lt"/>
              </a:rPr>
              <a:t>sara</a:t>
            </a:r>
            <a:r>
              <a:rPr lang="en-GB" sz="2000" dirty="0">
                <a:latin typeface="+mj-lt"/>
              </a:rPr>
              <a:t> day </a:t>
            </a:r>
            <a:r>
              <a:rPr lang="en-GB" sz="2000" dirty="0" err="1">
                <a:latin typeface="+mj-lt"/>
              </a:rPr>
              <a:t>thomson</a:t>
            </a:r>
            <a:r>
              <a:rPr lang="en-GB" sz="2000" dirty="0">
                <a:latin typeface="+mj-lt"/>
              </a:rPr>
              <a:t>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232681D-06F3-45B9-99DB-F47F6AC7AE6A}"/>
              </a:ext>
            </a:extLst>
          </p:cNvPr>
          <p:cNvSpPr txBox="1"/>
          <p:nvPr/>
        </p:nvSpPr>
        <p:spPr>
          <a:xfrm>
            <a:off x="6385024" y="6255730"/>
            <a:ext cx="251275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2000" dirty="0" err="1">
                <a:latin typeface="+mj-lt"/>
              </a:rPr>
              <a:t>tw</a:t>
            </a:r>
            <a:r>
              <a:rPr lang="en-GB" sz="2000" dirty="0">
                <a:latin typeface="+mj-lt"/>
              </a:rPr>
              <a:t>: @sdaythomson</a:t>
            </a:r>
          </a:p>
        </p:txBody>
      </p:sp>
    </p:spTree>
    <p:extLst>
      <p:ext uri="{BB962C8B-B14F-4D97-AF65-F5344CB8AC3E}">
        <p14:creationId xmlns:p14="http://schemas.microsoft.com/office/powerpoint/2010/main" val="380663848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CE048EF9-8E86-4258-B025-056858C441FE}"/>
              </a:ext>
            </a:extLst>
          </p:cNvPr>
          <p:cNvSpPr txBox="1"/>
          <p:nvPr/>
        </p:nvSpPr>
        <p:spPr>
          <a:xfrm>
            <a:off x="1835696" y="2951947"/>
            <a:ext cx="547260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600" dirty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Making Progress</a:t>
            </a:r>
          </a:p>
        </p:txBody>
      </p:sp>
    </p:spTree>
    <p:extLst>
      <p:ext uri="{BB962C8B-B14F-4D97-AF65-F5344CB8AC3E}">
        <p14:creationId xmlns:p14="http://schemas.microsoft.com/office/powerpoint/2010/main" val="306564080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16206" y="1481056"/>
            <a:ext cx="2968184" cy="237626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4800" dirty="0"/>
              <a:t>Business Case &amp; Advocacy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4621" y="4280034"/>
            <a:ext cx="5524519" cy="2471205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GB" sz="2800" dirty="0"/>
              <a:t>Resources</a:t>
            </a:r>
          </a:p>
          <a:p>
            <a:r>
              <a:rPr lang="en-GB" sz="2600" dirty="0"/>
              <a:t>DPC Executive Guide</a:t>
            </a:r>
          </a:p>
          <a:p>
            <a:r>
              <a:rPr lang="en-GB" sz="2600" dirty="0"/>
              <a:t>DPC Procurement Toolkit (draft preview available for Members)</a:t>
            </a:r>
          </a:p>
          <a:p>
            <a:r>
              <a:rPr lang="en-GB" sz="2600" dirty="0"/>
              <a:t>Business Case Toolkit </a:t>
            </a:r>
          </a:p>
          <a:p>
            <a:r>
              <a:rPr lang="en-GB" sz="2600" dirty="0"/>
              <a:t>Curation Costs Exchange</a:t>
            </a:r>
          </a:p>
          <a:p>
            <a:r>
              <a:rPr lang="en-GB" sz="2600" dirty="0"/>
              <a:t>Cost of Inaction Calculator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150959" y="6443463"/>
            <a:ext cx="499304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/>
              <a:t>Illustration by </a:t>
            </a:r>
            <a:r>
              <a:rPr lang="en-GB" sz="1400" dirty="0" err="1"/>
              <a:t>Jørgen</a:t>
            </a:r>
            <a:r>
              <a:rPr lang="en-GB" sz="1400" dirty="0"/>
              <a:t> Stamp digitalbevaring.dk CC BY 2.5 Denmark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CA490CE-F777-46A1-8739-1AFC0A3096F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45738" y="20688"/>
            <a:ext cx="1698262" cy="1639119"/>
          </a:xfrm>
          <a:prstGeom prst="rect">
            <a:avLst/>
          </a:prstGeom>
        </p:spPr>
      </p:pic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59AD6CB8-98A7-4DD4-BFC5-EAE00C874B87}"/>
              </a:ext>
            </a:extLst>
          </p:cNvPr>
          <p:cNvSpPr txBox="1">
            <a:spLocks/>
          </p:cNvSpPr>
          <p:nvPr/>
        </p:nvSpPr>
        <p:spPr>
          <a:xfrm>
            <a:off x="395536" y="1251759"/>
            <a:ext cx="8331854" cy="302913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spcBef>
                <a:spcPts val="0"/>
              </a:spcBef>
              <a:buFont typeface="Arial" pitchFamily="34" charset="0"/>
              <a:buNone/>
            </a:pPr>
            <a:r>
              <a:rPr lang="en-GB" sz="2600" dirty="0"/>
              <a:t>Key step in gaining (financial) support and resources for programme/project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GB" sz="2600" dirty="0"/>
              <a:t>Objectives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GB" sz="2600" dirty="0"/>
              <a:t>Stakeholders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GB" sz="2600" dirty="0"/>
              <a:t>Financial Analysis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GB" sz="2600" dirty="0"/>
              <a:t>Benefits &amp; Risks</a:t>
            </a:r>
          </a:p>
          <a:p>
            <a:pPr marL="0" indent="0">
              <a:buFont typeface="Arial" pitchFamily="34" charset="0"/>
              <a:buNone/>
            </a:pPr>
            <a:endParaRPr lang="en-GB" sz="2600" dirty="0"/>
          </a:p>
        </p:txBody>
      </p:sp>
      <p:sp>
        <p:nvSpPr>
          <p:cNvPr id="4" name="Speech Bubble: Rectangle 3">
            <a:extLst>
              <a:ext uri="{FF2B5EF4-FFF2-40B4-BE49-F238E27FC236}">
                <a16:creationId xmlns:a16="http://schemas.microsoft.com/office/drawing/2014/main" id="{2E6C45B8-5CAD-4FAD-AE06-82ACDD67C6DC}"/>
              </a:ext>
            </a:extLst>
          </p:cNvPr>
          <p:cNvSpPr/>
          <p:nvPr/>
        </p:nvSpPr>
        <p:spPr>
          <a:xfrm>
            <a:off x="4028573" y="5620203"/>
            <a:ext cx="3135715" cy="481789"/>
          </a:xfrm>
          <a:prstGeom prst="wedgeRectCallout">
            <a:avLst>
              <a:gd name="adj1" fmla="val -70857"/>
              <a:gd name="adj2" fmla="val -20715"/>
            </a:avLst>
          </a:prstGeom>
          <a:noFill/>
          <a:ln w="38100">
            <a:solidFill>
              <a:srgbClr val="007C6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200" dirty="0">
                <a:solidFill>
                  <a:schemeClr val="tx1"/>
                </a:solidFill>
              </a:rPr>
              <a:t>DPC update coming soon!</a:t>
            </a:r>
          </a:p>
        </p:txBody>
      </p:sp>
      <p:sp>
        <p:nvSpPr>
          <p:cNvPr id="9" name="Speech Bubble: Rectangle 8">
            <a:extLst>
              <a:ext uri="{FF2B5EF4-FFF2-40B4-BE49-F238E27FC236}">
                <a16:creationId xmlns:a16="http://schemas.microsoft.com/office/drawing/2014/main" id="{F4C4087D-A3D2-4B2C-A5F5-7D5FAEDDBF7D}"/>
              </a:ext>
            </a:extLst>
          </p:cNvPr>
          <p:cNvSpPr/>
          <p:nvPr/>
        </p:nvSpPr>
        <p:spPr>
          <a:xfrm>
            <a:off x="5480444" y="4175521"/>
            <a:ext cx="2303501" cy="815887"/>
          </a:xfrm>
          <a:prstGeom prst="wedgeRectCallout">
            <a:avLst>
              <a:gd name="adj1" fmla="val -69514"/>
              <a:gd name="adj2" fmla="val 51456"/>
            </a:avLst>
          </a:prstGeom>
          <a:noFill/>
          <a:ln w="38100">
            <a:solidFill>
              <a:srgbClr val="007C6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200" dirty="0">
                <a:solidFill>
                  <a:schemeClr val="tx1"/>
                </a:solidFill>
              </a:rPr>
              <a:t>Coming June 2020 for DPC Members!</a:t>
            </a:r>
          </a:p>
        </p:txBody>
      </p:sp>
      <p:sp>
        <p:nvSpPr>
          <p:cNvPr id="10" name="Explosion: 8 Points 9">
            <a:extLst>
              <a:ext uri="{FF2B5EF4-FFF2-40B4-BE49-F238E27FC236}">
                <a16:creationId xmlns:a16="http://schemas.microsoft.com/office/drawing/2014/main" id="{CDC685D4-F896-487C-A395-CBB7B2EDF4A8}"/>
              </a:ext>
            </a:extLst>
          </p:cNvPr>
          <p:cNvSpPr/>
          <p:nvPr/>
        </p:nvSpPr>
        <p:spPr>
          <a:xfrm>
            <a:off x="7536314" y="3892676"/>
            <a:ext cx="552263" cy="596422"/>
          </a:xfrm>
          <a:prstGeom prst="irregularSeal1">
            <a:avLst/>
          </a:prstGeom>
          <a:solidFill>
            <a:srgbClr val="FFFF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2808646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260648"/>
            <a:ext cx="7344816" cy="1152128"/>
          </a:xfrm>
        </p:spPr>
        <p:txBody>
          <a:bodyPr/>
          <a:lstStyle/>
          <a:p>
            <a:r>
              <a:rPr lang="en-GB" sz="4800" dirty="0"/>
              <a:t>Skilled Workforce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2057" y="4729703"/>
            <a:ext cx="4654879" cy="212829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2400" dirty="0"/>
              <a:t>Resources</a:t>
            </a:r>
          </a:p>
          <a:p>
            <a:r>
              <a:rPr lang="en-GB" sz="2400" dirty="0"/>
              <a:t>Novice to Know-How Online Digital Preservation Training  </a:t>
            </a:r>
          </a:p>
          <a:p>
            <a:r>
              <a:rPr lang="en-GB" sz="2400" dirty="0" err="1"/>
              <a:t>DigCurV</a:t>
            </a:r>
            <a:r>
              <a:rPr lang="en-GB" sz="2400" dirty="0"/>
              <a:t> Framework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3398" y="4792505"/>
            <a:ext cx="3269185" cy="1757718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245231" y="6550223"/>
            <a:ext cx="499304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/>
              <a:t>Illustration by </a:t>
            </a:r>
            <a:r>
              <a:rPr lang="en-GB" sz="1400" dirty="0" err="1"/>
              <a:t>Jørgen</a:t>
            </a:r>
            <a:r>
              <a:rPr lang="en-GB" sz="1400" dirty="0"/>
              <a:t> Stamp digitalbevaring.dk CC BY 2.5 Denmark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87C5BBF-6F6A-45F5-899A-50B85C6EB3D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45738" y="20688"/>
            <a:ext cx="1698262" cy="1639119"/>
          </a:xfrm>
          <a:prstGeom prst="rect">
            <a:avLst/>
          </a:prstGeom>
        </p:spPr>
      </p:pic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427A06D3-BFDA-4B69-813F-30F29E27B476}"/>
              </a:ext>
            </a:extLst>
          </p:cNvPr>
          <p:cNvSpPr txBox="1">
            <a:spLocks/>
          </p:cNvSpPr>
          <p:nvPr/>
        </p:nvSpPr>
        <p:spPr>
          <a:xfrm>
            <a:off x="378644" y="1347486"/>
            <a:ext cx="8322523" cy="323353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</a:pPr>
            <a:r>
              <a:rPr lang="en-GB" sz="2500" dirty="0"/>
              <a:t>New and developing field</a:t>
            </a:r>
          </a:p>
          <a:p>
            <a:pPr lvl="1">
              <a:spcBef>
                <a:spcPts val="0"/>
              </a:spcBef>
            </a:pPr>
            <a:r>
              <a:rPr lang="en-GB" sz="2500" dirty="0"/>
              <a:t>Constantly moving target!</a:t>
            </a:r>
          </a:p>
          <a:p>
            <a:pPr>
              <a:spcBef>
                <a:spcPts val="0"/>
              </a:spcBef>
            </a:pPr>
            <a:r>
              <a:rPr lang="en-GB" sz="2500" dirty="0"/>
              <a:t>New skills required</a:t>
            </a:r>
          </a:p>
          <a:p>
            <a:pPr lvl="1">
              <a:spcBef>
                <a:spcPts val="0"/>
              </a:spcBef>
            </a:pPr>
            <a:r>
              <a:rPr lang="en-GB" sz="2500" dirty="0"/>
              <a:t>Training for existing staff and structuring CPD</a:t>
            </a:r>
          </a:p>
          <a:p>
            <a:pPr lvl="1">
              <a:spcBef>
                <a:spcPts val="0"/>
              </a:spcBef>
            </a:pPr>
            <a:r>
              <a:rPr lang="en-GB" sz="2500" dirty="0"/>
              <a:t>Job descriptions for changing roles and new hires</a:t>
            </a:r>
          </a:p>
          <a:p>
            <a:pPr>
              <a:spcBef>
                <a:spcPts val="0"/>
              </a:spcBef>
            </a:pPr>
            <a:r>
              <a:rPr lang="en-GB" sz="2500" dirty="0"/>
              <a:t>Staff retention</a:t>
            </a:r>
          </a:p>
          <a:p>
            <a:pPr lvl="1">
              <a:spcBef>
                <a:spcPts val="0"/>
              </a:spcBef>
            </a:pPr>
            <a:r>
              <a:rPr lang="en-GB" sz="2500" dirty="0"/>
              <a:t>Staff are both a key resource and asset</a:t>
            </a:r>
          </a:p>
          <a:p>
            <a:pPr lvl="1">
              <a:spcBef>
                <a:spcPts val="0"/>
              </a:spcBef>
            </a:pPr>
            <a:r>
              <a:rPr lang="en-GB" sz="2500" dirty="0"/>
              <a:t>Ensuring continuity</a:t>
            </a:r>
          </a:p>
        </p:txBody>
      </p:sp>
      <p:sp>
        <p:nvSpPr>
          <p:cNvPr id="8" name="Speech Bubble: Rectangle 7">
            <a:extLst>
              <a:ext uri="{FF2B5EF4-FFF2-40B4-BE49-F238E27FC236}">
                <a16:creationId xmlns:a16="http://schemas.microsoft.com/office/drawing/2014/main" id="{BA731021-CB33-4CD1-960B-5FF5A3C3E0A9}"/>
              </a:ext>
            </a:extLst>
          </p:cNvPr>
          <p:cNvSpPr/>
          <p:nvPr/>
        </p:nvSpPr>
        <p:spPr>
          <a:xfrm>
            <a:off x="3275856" y="4491013"/>
            <a:ext cx="2377542" cy="532383"/>
          </a:xfrm>
          <a:prstGeom prst="wedgeRectCallout">
            <a:avLst>
              <a:gd name="adj1" fmla="val -39081"/>
              <a:gd name="adj2" fmla="val 90214"/>
            </a:avLst>
          </a:prstGeom>
          <a:noFill/>
          <a:ln w="38100">
            <a:solidFill>
              <a:srgbClr val="007C6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000" dirty="0">
                <a:solidFill>
                  <a:schemeClr val="tx1"/>
                </a:solidFill>
              </a:rPr>
              <a:t>More coming soon!</a:t>
            </a:r>
          </a:p>
        </p:txBody>
      </p:sp>
      <p:sp>
        <p:nvSpPr>
          <p:cNvPr id="9" name="Explosion: 8 Points 8">
            <a:extLst>
              <a:ext uri="{FF2B5EF4-FFF2-40B4-BE49-F238E27FC236}">
                <a16:creationId xmlns:a16="http://schemas.microsoft.com/office/drawing/2014/main" id="{EB94E0F1-43A1-49CC-A89E-48AEFD554D13}"/>
              </a:ext>
            </a:extLst>
          </p:cNvPr>
          <p:cNvSpPr/>
          <p:nvPr/>
        </p:nvSpPr>
        <p:spPr>
          <a:xfrm>
            <a:off x="5453389" y="4256664"/>
            <a:ext cx="421425" cy="398698"/>
          </a:xfrm>
          <a:prstGeom prst="irregularSeal1">
            <a:avLst/>
          </a:prstGeom>
          <a:solidFill>
            <a:srgbClr val="FFFF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2654281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273515" y="404664"/>
            <a:ext cx="8596970" cy="1066130"/>
          </a:xfrm>
        </p:spPr>
        <p:txBody>
          <a:bodyPr/>
          <a:lstStyle/>
          <a:p>
            <a:r>
              <a:rPr lang="en-GB" sz="4000" dirty="0"/>
              <a:t>Digital Preservation </a:t>
            </a:r>
            <a:br>
              <a:rPr lang="en-GB" sz="4000" dirty="0"/>
            </a:br>
            <a:r>
              <a:rPr lang="en-GB" sz="4000" dirty="0"/>
              <a:t>Policy Development</a:t>
            </a:r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273516" y="2053197"/>
            <a:ext cx="4298484" cy="2316907"/>
          </a:xfrm>
        </p:spPr>
        <p:txBody>
          <a:bodyPr>
            <a:noAutofit/>
          </a:bodyPr>
          <a:lstStyle/>
          <a:p>
            <a:pPr marL="0" indent="0">
              <a:spcAft>
                <a:spcPts val="1200"/>
              </a:spcAft>
              <a:buNone/>
            </a:pPr>
            <a:r>
              <a:rPr lang="en-GB" sz="2400" i="1" dirty="0"/>
              <a:t>A digital preservation policy is the </a:t>
            </a:r>
            <a:r>
              <a:rPr lang="en-GB" sz="2400" i="1" dirty="0">
                <a:solidFill>
                  <a:srgbClr val="FF0066"/>
                </a:solidFill>
              </a:rPr>
              <a:t>mandate</a:t>
            </a:r>
            <a:r>
              <a:rPr lang="en-GB" sz="2400" i="1" dirty="0">
                <a:solidFill>
                  <a:srgbClr val="FF0000"/>
                </a:solidFill>
              </a:rPr>
              <a:t> </a:t>
            </a:r>
            <a:r>
              <a:rPr lang="en-GB" sz="2400" i="1" dirty="0"/>
              <a:t>for an archive to support the preservation of digital records through a structured and managed digital preservation strategy. </a:t>
            </a:r>
            <a:r>
              <a:rPr lang="en-GB" sz="2400" dirty="0"/>
              <a:t>(The National Archives)</a:t>
            </a:r>
            <a:endParaRPr lang="en-GB" sz="2400" i="1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750D910-8BCE-406F-B0D5-0AD1B56830D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45738" y="20688"/>
            <a:ext cx="1698262" cy="1639119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4A9ED73B-E23C-4DBD-B308-0E2D81511B10}"/>
              </a:ext>
            </a:extLst>
          </p:cNvPr>
          <p:cNvSpPr txBox="1"/>
          <p:nvPr/>
        </p:nvSpPr>
        <p:spPr>
          <a:xfrm>
            <a:off x="643425" y="4869160"/>
            <a:ext cx="2880320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200" dirty="0"/>
              <a:t>Policy guidance from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200" dirty="0" err="1"/>
              <a:t>Jisc</a:t>
            </a:r>
            <a:endParaRPr lang="en-GB" sz="22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200" dirty="0"/>
              <a:t>Library of Congress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200" dirty="0"/>
              <a:t>APARSEN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200" dirty="0"/>
              <a:t>SCAPE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E67E2E6-49A6-4067-BEC0-FEDAE2D0D1FA}"/>
              </a:ext>
            </a:extLst>
          </p:cNvPr>
          <p:cNvSpPr txBox="1"/>
          <p:nvPr/>
        </p:nvSpPr>
        <p:spPr>
          <a:xfrm>
            <a:off x="4716016" y="1688157"/>
            <a:ext cx="4248465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04000" indent="-360000">
              <a:buFont typeface="Arial" panose="020B0604020202020204" pitchFamily="34" charset="0"/>
              <a:buChar char="•"/>
            </a:pPr>
            <a:r>
              <a:rPr lang="en-GB" sz="2400" dirty="0"/>
              <a:t>Written representation of the aims and objectives</a:t>
            </a:r>
          </a:p>
          <a:p>
            <a:pPr marL="504000" indent="-360000">
              <a:buFont typeface="Arial" panose="020B0604020202020204" pitchFamily="34" charset="0"/>
              <a:buChar char="•"/>
            </a:pPr>
            <a:r>
              <a:rPr lang="en-GB" sz="2400" dirty="0"/>
              <a:t>Sets the environment for all other activities </a:t>
            </a:r>
          </a:p>
          <a:p>
            <a:pPr marL="904050" lvl="1" indent="-360000">
              <a:buFont typeface="Calibri" panose="020F0502020204030204" pitchFamily="34" charset="0"/>
              <a:buChar char="―"/>
            </a:pPr>
            <a:r>
              <a:rPr lang="en-GB" sz="2400" dirty="0"/>
              <a:t>Framework for Business Plan/Strategy</a:t>
            </a:r>
          </a:p>
          <a:p>
            <a:pPr marL="504000" indent="-3600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2400" dirty="0"/>
              <a:t>Should be flexible and subject to regular review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E1198AE7-64F3-448F-AA3F-B266BDAC3903}"/>
              </a:ext>
            </a:extLst>
          </p:cNvPr>
          <p:cNvCxnSpPr>
            <a:cxnSpLocks/>
          </p:cNvCxnSpPr>
          <p:nvPr/>
        </p:nvCxnSpPr>
        <p:spPr>
          <a:xfrm>
            <a:off x="4716016" y="1688157"/>
            <a:ext cx="0" cy="3046988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Speech Bubble: Rectangle 7">
            <a:extLst>
              <a:ext uri="{FF2B5EF4-FFF2-40B4-BE49-F238E27FC236}">
                <a16:creationId xmlns:a16="http://schemas.microsoft.com/office/drawing/2014/main" id="{454DB17E-3BFE-419B-A358-D59736791EDE}"/>
              </a:ext>
            </a:extLst>
          </p:cNvPr>
          <p:cNvSpPr/>
          <p:nvPr/>
        </p:nvSpPr>
        <p:spPr>
          <a:xfrm>
            <a:off x="4119881" y="5309153"/>
            <a:ext cx="2880319" cy="1047955"/>
          </a:xfrm>
          <a:prstGeom prst="wedgeRectCallout">
            <a:avLst>
              <a:gd name="adj1" fmla="val -22077"/>
              <a:gd name="adj2" fmla="val 49946"/>
            </a:avLst>
          </a:prstGeom>
          <a:noFill/>
          <a:ln w="38100">
            <a:solidFill>
              <a:srgbClr val="007C6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200" dirty="0">
                <a:solidFill>
                  <a:schemeClr val="tx1"/>
                </a:solidFill>
              </a:rPr>
              <a:t>DPC Policy Toolkit for Members coming soon!</a:t>
            </a:r>
          </a:p>
        </p:txBody>
      </p:sp>
      <p:sp>
        <p:nvSpPr>
          <p:cNvPr id="12" name="Explosion: 8 Points 11">
            <a:extLst>
              <a:ext uri="{FF2B5EF4-FFF2-40B4-BE49-F238E27FC236}">
                <a16:creationId xmlns:a16="http://schemas.microsoft.com/office/drawing/2014/main" id="{3EC694DA-E743-436A-ADFB-8B3E45D11359}"/>
              </a:ext>
            </a:extLst>
          </p:cNvPr>
          <p:cNvSpPr/>
          <p:nvPr/>
        </p:nvSpPr>
        <p:spPr>
          <a:xfrm>
            <a:off x="6679455" y="4990334"/>
            <a:ext cx="641490" cy="705078"/>
          </a:xfrm>
          <a:prstGeom prst="irregularSeal1">
            <a:avLst/>
          </a:prstGeom>
          <a:solidFill>
            <a:srgbClr val="FFFF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4990979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CE048EF9-8E86-4258-B025-056858C441FE}"/>
              </a:ext>
            </a:extLst>
          </p:cNvPr>
          <p:cNvSpPr txBox="1"/>
          <p:nvPr/>
        </p:nvSpPr>
        <p:spPr>
          <a:xfrm>
            <a:off x="1835696" y="2951947"/>
            <a:ext cx="547260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5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What is the DPC?</a:t>
            </a:r>
          </a:p>
        </p:txBody>
      </p:sp>
    </p:spTree>
    <p:extLst>
      <p:ext uri="{BB962C8B-B14F-4D97-AF65-F5344CB8AC3E}">
        <p14:creationId xmlns:p14="http://schemas.microsoft.com/office/powerpoint/2010/main" val="305690468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8169" y="333811"/>
            <a:ext cx="7886700" cy="1325563"/>
          </a:xfrm>
        </p:spPr>
        <p:txBody>
          <a:bodyPr/>
          <a:lstStyle/>
          <a:p>
            <a:r>
              <a:rPr lang="en-GB" dirty="0">
                <a:latin typeface="+mn-lt"/>
              </a:rPr>
              <a:t>Digital Preservation Coalition</a:t>
            </a:r>
            <a:endParaRPr lang="en-GB" sz="3600" dirty="0">
              <a:latin typeface="+mn-lt"/>
            </a:endParaRPr>
          </a:p>
        </p:txBody>
      </p:sp>
      <p:sp>
        <p:nvSpPr>
          <p:cNvPr id="11" name="TextBox 38"/>
          <p:cNvSpPr txBox="1">
            <a:spLocks noChangeArrowheads="1"/>
          </p:cNvSpPr>
          <p:nvPr/>
        </p:nvSpPr>
        <p:spPr bwMode="auto">
          <a:xfrm>
            <a:off x="370411" y="2276872"/>
            <a:ext cx="5666875" cy="42473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3000" dirty="0">
                <a:latin typeface="+mn-lt"/>
                <a:cs typeface="Calibri Light" panose="020F0302020204030204" pitchFamily="34" charset="0"/>
              </a:rPr>
              <a:t>Supportive Community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3000" dirty="0">
                <a:latin typeface="+mn-lt"/>
                <a:cs typeface="Calibri Light" panose="020F0302020204030204" pitchFamily="34" charset="0"/>
              </a:rPr>
              <a:t>More Responsive and Better Informed Institutions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3000" dirty="0">
                <a:latin typeface="+mn-lt"/>
                <a:cs typeface="Calibri Light" panose="020F0302020204030204" pitchFamily="34" charset="0"/>
              </a:rPr>
              <a:t>Prepared Workforces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3000" dirty="0">
                <a:latin typeface="+mn-lt"/>
                <a:cs typeface="Calibri Light" panose="020F0302020204030204" pitchFamily="34" charset="0"/>
              </a:rPr>
              <a:t>High Quality and Sustainable Services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3000" dirty="0">
                <a:latin typeface="+mn-lt"/>
                <a:cs typeface="Calibri Light" panose="020F0302020204030204" pitchFamily="34" charset="0"/>
              </a:rPr>
              <a:t>Good Practice and Standards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3000" dirty="0">
                <a:latin typeface="+mn-lt"/>
                <a:cs typeface="Calibri Light" panose="020F0302020204030204" pitchFamily="34" charset="0"/>
              </a:rPr>
              <a:t>Coalition Focussed on Member Needs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1FE794B-887E-4DEF-9869-91A6D30CC74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0152" y="2980814"/>
            <a:ext cx="2727371" cy="3240440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FC474757-458B-498A-9B0A-CC5BC14B2415}"/>
              </a:ext>
            </a:extLst>
          </p:cNvPr>
          <p:cNvSpPr txBox="1"/>
          <p:nvPr/>
        </p:nvSpPr>
        <p:spPr>
          <a:xfrm>
            <a:off x="3361205" y="6262579"/>
            <a:ext cx="56668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400" dirty="0"/>
              <a:t>All Illustrations available under CC BY-NC 3.0 licence </a:t>
            </a:r>
          </a:p>
          <a:p>
            <a:pPr algn="r"/>
            <a:r>
              <a:rPr lang="en-GB" sz="1400" dirty="0"/>
              <a:t>Digital Preservation Business Case Toolkit http://wiki.dpconline.org/ 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7CA64DB2-675F-4E6F-A758-A03618C84D3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45738" y="20688"/>
            <a:ext cx="1698262" cy="1639119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BC09CA83-F192-4AF7-9491-560B1817A52F}"/>
              </a:ext>
            </a:extLst>
          </p:cNvPr>
          <p:cNvSpPr txBox="1"/>
          <p:nvPr/>
        </p:nvSpPr>
        <p:spPr>
          <a:xfrm>
            <a:off x="2283114" y="1427609"/>
            <a:ext cx="59766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3200" dirty="0"/>
              <a:t>working with members to build…</a:t>
            </a:r>
          </a:p>
        </p:txBody>
      </p:sp>
    </p:spTree>
    <p:extLst>
      <p:ext uri="{BB962C8B-B14F-4D97-AF65-F5344CB8AC3E}">
        <p14:creationId xmlns:p14="http://schemas.microsoft.com/office/powerpoint/2010/main" val="369571591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icture containing drawing&#10;&#10;Description automatically generated">
            <a:extLst>
              <a:ext uri="{FF2B5EF4-FFF2-40B4-BE49-F238E27FC236}">
                <a16:creationId xmlns:a16="http://schemas.microsoft.com/office/drawing/2014/main" id="{AAEEE796-1B4D-4DC6-B928-DBFE8CABFE5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025" y="1937711"/>
            <a:ext cx="800673" cy="309594"/>
          </a:xfrm>
          <a:prstGeom prst="rect">
            <a:avLst/>
          </a:prstGeom>
        </p:spPr>
      </p:pic>
      <p:pic>
        <p:nvPicPr>
          <p:cNvPr id="7" name="Picture 6" descr="A close up of a logo&#10;&#10;Description automatically generated">
            <a:extLst>
              <a:ext uri="{FF2B5EF4-FFF2-40B4-BE49-F238E27FC236}">
                <a16:creationId xmlns:a16="http://schemas.microsoft.com/office/drawing/2014/main" id="{1D5BE081-1CE6-433D-8258-C96403A02B5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846" y="4051585"/>
            <a:ext cx="908056" cy="341946"/>
          </a:xfrm>
          <a:prstGeom prst="rect">
            <a:avLst/>
          </a:prstGeom>
        </p:spPr>
      </p:pic>
      <p:pic>
        <p:nvPicPr>
          <p:cNvPr id="9" name="Picture 8" descr="A picture containing knife&#10;&#10;Description automatically generated">
            <a:extLst>
              <a:ext uri="{FF2B5EF4-FFF2-40B4-BE49-F238E27FC236}">
                <a16:creationId xmlns:a16="http://schemas.microsoft.com/office/drawing/2014/main" id="{717E08B8-A40B-4000-9EFC-9096B6E2C02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1196" y="1283721"/>
            <a:ext cx="913016" cy="351160"/>
          </a:xfrm>
          <a:prstGeom prst="rect">
            <a:avLst/>
          </a:prstGeom>
        </p:spPr>
      </p:pic>
      <p:pic>
        <p:nvPicPr>
          <p:cNvPr id="11" name="Picture 10" descr="A close up of a sign&#10;&#10;Description automatically generated">
            <a:extLst>
              <a:ext uri="{FF2B5EF4-FFF2-40B4-BE49-F238E27FC236}">
                <a16:creationId xmlns:a16="http://schemas.microsoft.com/office/drawing/2014/main" id="{41151970-D331-4DED-A9F2-885F512F369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85920" y="3269750"/>
            <a:ext cx="1225884" cy="256275"/>
          </a:xfrm>
          <a:prstGeom prst="rect">
            <a:avLst/>
          </a:prstGeom>
        </p:spPr>
      </p:pic>
      <p:pic>
        <p:nvPicPr>
          <p:cNvPr id="17" name="Picture 16" descr="A picture containing drawing&#10;&#10;Description automatically generated">
            <a:extLst>
              <a:ext uri="{FF2B5EF4-FFF2-40B4-BE49-F238E27FC236}">
                <a16:creationId xmlns:a16="http://schemas.microsoft.com/office/drawing/2014/main" id="{F5A31F7A-AD8A-4099-9B8B-1051AD6E6DB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2118" y="2990840"/>
            <a:ext cx="843522" cy="421761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66EFB33E-9CD1-4C8F-A67B-7C23AA1BC42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67314" y="2497239"/>
            <a:ext cx="735806" cy="207169"/>
          </a:xfrm>
          <a:prstGeom prst="rect">
            <a:avLst/>
          </a:prstGeom>
        </p:spPr>
      </p:pic>
      <p:pic>
        <p:nvPicPr>
          <p:cNvPr id="21" name="Picture 20" descr="A drawing of a face&#10;&#10;Description automatically generated">
            <a:extLst>
              <a:ext uri="{FF2B5EF4-FFF2-40B4-BE49-F238E27FC236}">
                <a16:creationId xmlns:a16="http://schemas.microsoft.com/office/drawing/2014/main" id="{7A01138C-52AB-44F3-BD23-ABC0EB537CD4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63729" y="2904310"/>
            <a:ext cx="1123012" cy="273128"/>
          </a:xfrm>
          <a:prstGeom prst="rect">
            <a:avLst/>
          </a:prstGeom>
        </p:spPr>
      </p:pic>
      <p:pic>
        <p:nvPicPr>
          <p:cNvPr id="28" name="Picture 27" descr="A picture containing knife&#10;&#10;Description automatically generated">
            <a:extLst>
              <a:ext uri="{FF2B5EF4-FFF2-40B4-BE49-F238E27FC236}">
                <a16:creationId xmlns:a16="http://schemas.microsoft.com/office/drawing/2014/main" id="{3DE8488B-15DF-4733-85DE-639599CD3410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026" y="1006951"/>
            <a:ext cx="1297310" cy="263786"/>
          </a:xfrm>
          <a:prstGeom prst="rect">
            <a:avLst/>
          </a:prstGeom>
        </p:spPr>
      </p:pic>
      <p:pic>
        <p:nvPicPr>
          <p:cNvPr id="30" name="Picture 29" descr="A picture containing drawing&#10;&#10;Description automatically generated">
            <a:extLst>
              <a:ext uri="{FF2B5EF4-FFF2-40B4-BE49-F238E27FC236}">
                <a16:creationId xmlns:a16="http://schemas.microsoft.com/office/drawing/2014/main" id="{3CBCD598-E6C3-443F-A73D-C65147FFB3EB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5121" y="3944667"/>
            <a:ext cx="766208" cy="537136"/>
          </a:xfrm>
          <a:prstGeom prst="rect">
            <a:avLst/>
          </a:prstGeom>
        </p:spPr>
      </p:pic>
      <p:pic>
        <p:nvPicPr>
          <p:cNvPr id="32" name="Picture 31" descr="A picture containing drawing&#10;&#10;Description automatically generated">
            <a:extLst>
              <a:ext uri="{FF2B5EF4-FFF2-40B4-BE49-F238E27FC236}">
                <a16:creationId xmlns:a16="http://schemas.microsoft.com/office/drawing/2014/main" id="{A86C8EFC-9176-4ADE-B5BD-75827D4CF023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65522" y="5121284"/>
            <a:ext cx="302690" cy="636626"/>
          </a:xfrm>
          <a:prstGeom prst="rect">
            <a:avLst/>
          </a:prstGeom>
        </p:spPr>
      </p:pic>
      <p:pic>
        <p:nvPicPr>
          <p:cNvPr id="34" name="Picture 33" descr="A drawing of a face&#10;&#10;Description automatically generated">
            <a:extLst>
              <a:ext uri="{FF2B5EF4-FFF2-40B4-BE49-F238E27FC236}">
                <a16:creationId xmlns:a16="http://schemas.microsoft.com/office/drawing/2014/main" id="{9677ABF2-BE4F-48AF-A2F8-5AC73844AB5E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5818" y="1790898"/>
            <a:ext cx="841733" cy="274400"/>
          </a:xfrm>
          <a:prstGeom prst="rect">
            <a:avLst/>
          </a:prstGeom>
        </p:spPr>
      </p:pic>
      <p:pic>
        <p:nvPicPr>
          <p:cNvPr id="36" name="Picture 35" descr="A picture containing drawing&#10;&#10;Description automatically generated">
            <a:extLst>
              <a:ext uri="{FF2B5EF4-FFF2-40B4-BE49-F238E27FC236}">
                <a16:creationId xmlns:a16="http://schemas.microsoft.com/office/drawing/2014/main" id="{DD79C03F-EA4D-496C-95D6-58A71023D536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71195" y="1386675"/>
            <a:ext cx="571500" cy="270510"/>
          </a:xfrm>
          <a:prstGeom prst="rect">
            <a:avLst/>
          </a:prstGeom>
        </p:spPr>
      </p:pic>
      <p:pic>
        <p:nvPicPr>
          <p:cNvPr id="40" name="Picture 39" descr="A close up of a logo&#10;&#10;Description automatically generated">
            <a:extLst>
              <a:ext uri="{FF2B5EF4-FFF2-40B4-BE49-F238E27FC236}">
                <a16:creationId xmlns:a16="http://schemas.microsoft.com/office/drawing/2014/main" id="{61C96809-C6E6-4FA6-9597-BF249B1842DE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7134" y="5415782"/>
            <a:ext cx="1071563" cy="421481"/>
          </a:xfrm>
          <a:prstGeom prst="rect">
            <a:avLst/>
          </a:prstGeom>
        </p:spPr>
      </p:pic>
      <p:pic>
        <p:nvPicPr>
          <p:cNvPr id="44" name="Picture 43" descr="A close up of a sign&#10;&#10;Description automatically generated">
            <a:extLst>
              <a:ext uri="{FF2B5EF4-FFF2-40B4-BE49-F238E27FC236}">
                <a16:creationId xmlns:a16="http://schemas.microsoft.com/office/drawing/2014/main" id="{B69BFEB8-5B6E-4098-85CC-8D09B6F5BFF0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90760" y="1503492"/>
            <a:ext cx="664922" cy="664922"/>
          </a:xfrm>
          <a:prstGeom prst="rect">
            <a:avLst/>
          </a:prstGeom>
        </p:spPr>
      </p:pic>
      <p:pic>
        <p:nvPicPr>
          <p:cNvPr id="48" name="Picture 47" descr="A close up of a sign&#10;&#10;Description automatically generated">
            <a:extLst>
              <a:ext uri="{FF2B5EF4-FFF2-40B4-BE49-F238E27FC236}">
                <a16:creationId xmlns:a16="http://schemas.microsoft.com/office/drawing/2014/main" id="{162F60D4-1E5F-4A2D-AC9A-24A0B8F566BA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302" y="2334485"/>
            <a:ext cx="911927" cy="346532"/>
          </a:xfrm>
          <a:prstGeom prst="rect">
            <a:avLst/>
          </a:prstGeom>
        </p:spPr>
      </p:pic>
      <p:pic>
        <p:nvPicPr>
          <p:cNvPr id="50" name="Picture 49" descr="A picture containing drawing&#10;&#10;Description automatically generated">
            <a:extLst>
              <a:ext uri="{FF2B5EF4-FFF2-40B4-BE49-F238E27FC236}">
                <a16:creationId xmlns:a16="http://schemas.microsoft.com/office/drawing/2014/main" id="{5EF78185-905F-46F4-BACF-96482B036B1A}"/>
              </a:ext>
            </a:extLst>
          </p:cNvPr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3710" y="1817834"/>
            <a:ext cx="1113728" cy="230895"/>
          </a:xfrm>
          <a:prstGeom prst="rect">
            <a:avLst/>
          </a:prstGeom>
        </p:spPr>
      </p:pic>
      <p:pic>
        <p:nvPicPr>
          <p:cNvPr id="52" name="Picture 51" descr="A black sign with white text&#10;&#10;Description automatically generated">
            <a:extLst>
              <a:ext uri="{FF2B5EF4-FFF2-40B4-BE49-F238E27FC236}">
                <a16:creationId xmlns:a16="http://schemas.microsoft.com/office/drawing/2014/main" id="{D8A2FD31-8D15-439E-AF91-90611F97E46F}"/>
              </a:ext>
            </a:extLst>
          </p:cNvPr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7661" y="2732089"/>
            <a:ext cx="507989" cy="479924"/>
          </a:xfrm>
          <a:prstGeom prst="rect">
            <a:avLst/>
          </a:prstGeom>
        </p:spPr>
      </p:pic>
      <p:pic>
        <p:nvPicPr>
          <p:cNvPr id="56" name="Picture 55" descr="A picture containing drawing&#10;&#10;Description automatically generated">
            <a:extLst>
              <a:ext uri="{FF2B5EF4-FFF2-40B4-BE49-F238E27FC236}">
                <a16:creationId xmlns:a16="http://schemas.microsoft.com/office/drawing/2014/main" id="{302EBB07-1C6E-41B4-B273-B36A662E9A16}"/>
              </a:ext>
            </a:extLst>
          </p:cNvPr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9094" y="2882833"/>
            <a:ext cx="604204" cy="337754"/>
          </a:xfrm>
          <a:prstGeom prst="rect">
            <a:avLst/>
          </a:prstGeom>
        </p:spPr>
      </p:pic>
      <p:pic>
        <p:nvPicPr>
          <p:cNvPr id="58" name="Picture 57" descr="A picture containing food, drawing&#10;&#10;Description automatically generated">
            <a:extLst>
              <a:ext uri="{FF2B5EF4-FFF2-40B4-BE49-F238E27FC236}">
                <a16:creationId xmlns:a16="http://schemas.microsoft.com/office/drawing/2014/main" id="{25BFFE47-16D5-43BA-A281-58CB451059C3}"/>
              </a:ext>
            </a:extLst>
          </p:cNvPr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3283" y="3501386"/>
            <a:ext cx="785473" cy="337754"/>
          </a:xfrm>
          <a:prstGeom prst="rect">
            <a:avLst/>
          </a:prstGeom>
        </p:spPr>
      </p:pic>
      <p:pic>
        <p:nvPicPr>
          <p:cNvPr id="62" name="Picture 61" descr="A close up of a logo&#10;&#10;Description automatically generated">
            <a:extLst>
              <a:ext uri="{FF2B5EF4-FFF2-40B4-BE49-F238E27FC236}">
                <a16:creationId xmlns:a16="http://schemas.microsoft.com/office/drawing/2014/main" id="{1217D22D-6FE2-4FCF-82F1-BB8D673187B0}"/>
              </a:ext>
            </a:extLst>
          </p:cNvPr>
          <p:cNvPicPr>
            <a:picLocks noChangeAspect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1395" y="1731972"/>
            <a:ext cx="985240" cy="420222"/>
          </a:xfrm>
          <a:prstGeom prst="rect">
            <a:avLst/>
          </a:prstGeom>
        </p:spPr>
      </p:pic>
      <p:pic>
        <p:nvPicPr>
          <p:cNvPr id="66" name="Picture 65" descr="A picture containing drawing, flower&#10;&#10;Description automatically generated">
            <a:extLst>
              <a:ext uri="{FF2B5EF4-FFF2-40B4-BE49-F238E27FC236}">
                <a16:creationId xmlns:a16="http://schemas.microsoft.com/office/drawing/2014/main" id="{C07630EB-1C17-4E50-BCDB-7AA1697A0BE5}"/>
              </a:ext>
            </a:extLst>
          </p:cNvPr>
          <p:cNvPicPr>
            <a:picLocks noChangeAspect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80210" y="3026308"/>
            <a:ext cx="926573" cy="479834"/>
          </a:xfrm>
          <a:prstGeom prst="rect">
            <a:avLst/>
          </a:prstGeom>
        </p:spPr>
      </p:pic>
      <p:pic>
        <p:nvPicPr>
          <p:cNvPr id="72" name="Picture 71" descr="A picture containing drawing&#10;&#10;Description automatically generated">
            <a:extLst>
              <a:ext uri="{FF2B5EF4-FFF2-40B4-BE49-F238E27FC236}">
                <a16:creationId xmlns:a16="http://schemas.microsoft.com/office/drawing/2014/main" id="{AA988234-B607-4E29-8DCA-3F7E165CE466}"/>
              </a:ext>
            </a:extLst>
          </p:cNvPr>
          <p:cNvPicPr>
            <a:picLocks noChangeAspect="1"/>
          </p:cNvPicPr>
          <p:nvPr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5619" y="3500476"/>
            <a:ext cx="856447" cy="313109"/>
          </a:xfrm>
          <a:prstGeom prst="rect">
            <a:avLst/>
          </a:prstGeom>
        </p:spPr>
      </p:pic>
      <p:pic>
        <p:nvPicPr>
          <p:cNvPr id="74" name="Picture 73" descr="A close up of a logo&#10;&#10;Description automatically generated">
            <a:extLst>
              <a:ext uri="{FF2B5EF4-FFF2-40B4-BE49-F238E27FC236}">
                <a16:creationId xmlns:a16="http://schemas.microsoft.com/office/drawing/2014/main" id="{67E36E45-6A60-4286-B142-C699EAE9FB6A}"/>
              </a:ext>
            </a:extLst>
          </p:cNvPr>
          <p:cNvPicPr>
            <a:picLocks noChangeAspect="1"/>
          </p:cNvPicPr>
          <p:nvPr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4100" y="3692680"/>
            <a:ext cx="1084621" cy="247760"/>
          </a:xfrm>
          <a:prstGeom prst="rect">
            <a:avLst/>
          </a:prstGeom>
        </p:spPr>
      </p:pic>
      <p:pic>
        <p:nvPicPr>
          <p:cNvPr id="76" name="Picture 75" descr="A close up of a logo&#10;&#10;Description automatically generated">
            <a:extLst>
              <a:ext uri="{FF2B5EF4-FFF2-40B4-BE49-F238E27FC236}">
                <a16:creationId xmlns:a16="http://schemas.microsoft.com/office/drawing/2014/main" id="{F3C72816-BC7D-4B99-B525-5B960A7C219C}"/>
              </a:ext>
            </a:extLst>
          </p:cNvPr>
          <p:cNvPicPr>
            <a:picLocks noChangeAspect="1"/>
          </p:cNvPicPr>
          <p:nvPr/>
        </p:nvPicPr>
        <p:blipFill>
          <a:blip r:embed="rId2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645" y="5555570"/>
            <a:ext cx="1414124" cy="226458"/>
          </a:xfrm>
          <a:prstGeom prst="rect">
            <a:avLst/>
          </a:prstGeom>
        </p:spPr>
      </p:pic>
      <p:pic>
        <p:nvPicPr>
          <p:cNvPr id="78" name="Picture 77" descr="A picture containing drawing&#10;&#10;Description automatically generated">
            <a:extLst>
              <a:ext uri="{FF2B5EF4-FFF2-40B4-BE49-F238E27FC236}">
                <a16:creationId xmlns:a16="http://schemas.microsoft.com/office/drawing/2014/main" id="{DF2CFEF8-7F4E-406F-B6A8-75285E821577}"/>
              </a:ext>
            </a:extLst>
          </p:cNvPr>
          <p:cNvPicPr>
            <a:picLocks noChangeAspect="1"/>
          </p:cNvPicPr>
          <p:nvPr/>
        </p:nvPicPr>
        <p:blipFill>
          <a:blip r:embed="rId2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04390" y="4862433"/>
            <a:ext cx="985100" cy="553349"/>
          </a:xfrm>
          <a:prstGeom prst="rect">
            <a:avLst/>
          </a:prstGeom>
        </p:spPr>
      </p:pic>
      <p:pic>
        <p:nvPicPr>
          <p:cNvPr id="82" name="Picture 81" descr="A close up of a logo&#10;&#10;Description automatically generated">
            <a:extLst>
              <a:ext uri="{FF2B5EF4-FFF2-40B4-BE49-F238E27FC236}">
                <a16:creationId xmlns:a16="http://schemas.microsoft.com/office/drawing/2014/main" id="{88EC273A-234A-4E90-B07F-521D019FA627}"/>
              </a:ext>
            </a:extLst>
          </p:cNvPr>
          <p:cNvPicPr>
            <a:picLocks noChangeAspect="1"/>
          </p:cNvPicPr>
          <p:nvPr/>
        </p:nvPicPr>
        <p:blipFill>
          <a:blip r:embed="rId2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9169" y="5415782"/>
            <a:ext cx="323260" cy="364579"/>
          </a:xfrm>
          <a:prstGeom prst="rect">
            <a:avLst/>
          </a:prstGeom>
        </p:spPr>
      </p:pic>
      <p:pic>
        <p:nvPicPr>
          <p:cNvPr id="86" name="Picture 85" descr="A close up of a sign&#10;&#10;Description automatically generated">
            <a:extLst>
              <a:ext uri="{FF2B5EF4-FFF2-40B4-BE49-F238E27FC236}">
                <a16:creationId xmlns:a16="http://schemas.microsoft.com/office/drawing/2014/main" id="{9A27D0A3-59F4-4F0B-9ABD-A4E47C45072E}"/>
              </a:ext>
            </a:extLst>
          </p:cNvPr>
          <p:cNvPicPr>
            <a:picLocks noChangeAspect="1"/>
          </p:cNvPicPr>
          <p:nvPr/>
        </p:nvPicPr>
        <p:blipFill>
          <a:blip r:embed="rId2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7988" y="3965414"/>
            <a:ext cx="618677" cy="391829"/>
          </a:xfrm>
          <a:prstGeom prst="rect">
            <a:avLst/>
          </a:prstGeom>
        </p:spPr>
      </p:pic>
      <p:pic>
        <p:nvPicPr>
          <p:cNvPr id="90" name="Picture 89" descr="A picture containing drawing&#10;&#10;Description automatically generated">
            <a:extLst>
              <a:ext uri="{FF2B5EF4-FFF2-40B4-BE49-F238E27FC236}">
                <a16:creationId xmlns:a16="http://schemas.microsoft.com/office/drawing/2014/main" id="{89793F43-7B8E-41CC-BF25-EA3122B706DD}"/>
              </a:ext>
            </a:extLst>
          </p:cNvPr>
          <p:cNvPicPr>
            <a:picLocks noChangeAspect="1"/>
          </p:cNvPicPr>
          <p:nvPr/>
        </p:nvPicPr>
        <p:blipFill>
          <a:blip r:embed="rId3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791" y="5180282"/>
            <a:ext cx="540188" cy="315695"/>
          </a:xfrm>
          <a:prstGeom prst="rect">
            <a:avLst/>
          </a:prstGeom>
        </p:spPr>
      </p:pic>
      <p:pic>
        <p:nvPicPr>
          <p:cNvPr id="92" name="Picture 91" descr="A picture containing drawing&#10;&#10;Description automatically generated">
            <a:extLst>
              <a:ext uri="{FF2B5EF4-FFF2-40B4-BE49-F238E27FC236}">
                <a16:creationId xmlns:a16="http://schemas.microsoft.com/office/drawing/2014/main" id="{8A0C3C46-03A6-4EC5-A1DE-D9586CB4660C}"/>
              </a:ext>
            </a:extLst>
          </p:cNvPr>
          <p:cNvPicPr>
            <a:picLocks noChangeAspect="1"/>
          </p:cNvPicPr>
          <p:nvPr/>
        </p:nvPicPr>
        <p:blipFill>
          <a:blip r:embed="rId3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07766" y="1815008"/>
            <a:ext cx="542295" cy="250290"/>
          </a:xfrm>
          <a:prstGeom prst="rect">
            <a:avLst/>
          </a:prstGeom>
        </p:spPr>
      </p:pic>
      <p:pic>
        <p:nvPicPr>
          <p:cNvPr id="94" name="Picture 93" descr="A picture containing drawing, mug&#10;&#10;Description automatically generated">
            <a:extLst>
              <a:ext uri="{FF2B5EF4-FFF2-40B4-BE49-F238E27FC236}">
                <a16:creationId xmlns:a16="http://schemas.microsoft.com/office/drawing/2014/main" id="{EA84DFBB-E9BE-4E77-811F-9FCC2388D7F1}"/>
              </a:ext>
            </a:extLst>
          </p:cNvPr>
          <p:cNvPicPr>
            <a:picLocks noChangeAspect="1"/>
          </p:cNvPicPr>
          <p:nvPr/>
        </p:nvPicPr>
        <p:blipFill>
          <a:blip r:embed="rId3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9621" y="5117885"/>
            <a:ext cx="772290" cy="183878"/>
          </a:xfrm>
          <a:prstGeom prst="rect">
            <a:avLst/>
          </a:prstGeom>
        </p:spPr>
      </p:pic>
      <p:pic>
        <p:nvPicPr>
          <p:cNvPr id="96" name="Picture 95" descr="A picture containing table&#10;&#10;Description automatically generated">
            <a:extLst>
              <a:ext uri="{FF2B5EF4-FFF2-40B4-BE49-F238E27FC236}">
                <a16:creationId xmlns:a16="http://schemas.microsoft.com/office/drawing/2014/main" id="{27E1218C-B44E-4AAF-B294-E3BAF565544B}"/>
              </a:ext>
            </a:extLst>
          </p:cNvPr>
          <p:cNvPicPr>
            <a:picLocks noChangeAspect="1"/>
          </p:cNvPicPr>
          <p:nvPr/>
        </p:nvPicPr>
        <p:blipFill>
          <a:blip r:embed="rId3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74280" y="5248997"/>
            <a:ext cx="860462" cy="275348"/>
          </a:xfrm>
          <a:prstGeom prst="rect">
            <a:avLst/>
          </a:prstGeom>
        </p:spPr>
      </p:pic>
      <p:pic>
        <p:nvPicPr>
          <p:cNvPr id="98" name="Picture 97" descr="A picture containing table&#10;&#10;Description automatically generated">
            <a:extLst>
              <a:ext uri="{FF2B5EF4-FFF2-40B4-BE49-F238E27FC236}">
                <a16:creationId xmlns:a16="http://schemas.microsoft.com/office/drawing/2014/main" id="{130226F3-AD1B-49CA-B175-33DC1DAE9ECB}"/>
              </a:ext>
            </a:extLst>
          </p:cNvPr>
          <p:cNvPicPr>
            <a:picLocks noChangeAspect="1"/>
          </p:cNvPicPr>
          <p:nvPr/>
        </p:nvPicPr>
        <p:blipFill>
          <a:blip r:embed="rId3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4610" y="5528785"/>
            <a:ext cx="1071563" cy="369311"/>
          </a:xfrm>
          <a:prstGeom prst="rect">
            <a:avLst/>
          </a:prstGeom>
        </p:spPr>
      </p:pic>
      <p:pic>
        <p:nvPicPr>
          <p:cNvPr id="102" name="Picture 101" descr="A close up of a logo&#10;&#10;Description automatically generated">
            <a:extLst>
              <a:ext uri="{FF2B5EF4-FFF2-40B4-BE49-F238E27FC236}">
                <a16:creationId xmlns:a16="http://schemas.microsoft.com/office/drawing/2014/main" id="{CC35ECA5-7E7F-4347-A8FD-89C01B68EC47}"/>
              </a:ext>
            </a:extLst>
          </p:cNvPr>
          <p:cNvPicPr>
            <a:picLocks noChangeAspect="1"/>
          </p:cNvPicPr>
          <p:nvPr/>
        </p:nvPicPr>
        <p:blipFill>
          <a:blip r:embed="rId3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1467" y="2565237"/>
            <a:ext cx="791608" cy="337753"/>
          </a:xfrm>
          <a:prstGeom prst="rect">
            <a:avLst/>
          </a:prstGeom>
        </p:spPr>
      </p:pic>
      <p:pic>
        <p:nvPicPr>
          <p:cNvPr id="104" name="Picture 103" descr="A picture containing drawing&#10;&#10;Description automatically generated">
            <a:extLst>
              <a:ext uri="{FF2B5EF4-FFF2-40B4-BE49-F238E27FC236}">
                <a16:creationId xmlns:a16="http://schemas.microsoft.com/office/drawing/2014/main" id="{E33D5D92-1144-4EB9-885B-FCD2D34C7E70}"/>
              </a:ext>
            </a:extLst>
          </p:cNvPr>
          <p:cNvPicPr>
            <a:picLocks noChangeAspect="1"/>
          </p:cNvPicPr>
          <p:nvPr/>
        </p:nvPicPr>
        <p:blipFill>
          <a:blip r:embed="rId3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8236" y="3990595"/>
            <a:ext cx="1127765" cy="281100"/>
          </a:xfrm>
          <a:prstGeom prst="rect">
            <a:avLst/>
          </a:prstGeom>
        </p:spPr>
      </p:pic>
      <p:pic>
        <p:nvPicPr>
          <p:cNvPr id="106" name="Picture 105">
            <a:extLst>
              <a:ext uri="{FF2B5EF4-FFF2-40B4-BE49-F238E27FC236}">
                <a16:creationId xmlns:a16="http://schemas.microsoft.com/office/drawing/2014/main" id="{70075016-F299-4CFF-9B67-164B36827A24}"/>
              </a:ext>
            </a:extLst>
          </p:cNvPr>
          <p:cNvPicPr>
            <a:picLocks noChangeAspect="1"/>
          </p:cNvPicPr>
          <p:nvPr/>
        </p:nvPicPr>
        <p:blipFill>
          <a:blip r:embed="rId3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5237" y="3291532"/>
            <a:ext cx="800420" cy="314576"/>
          </a:xfrm>
          <a:prstGeom prst="rect">
            <a:avLst/>
          </a:prstGeom>
        </p:spPr>
      </p:pic>
      <p:pic>
        <p:nvPicPr>
          <p:cNvPr id="108" name="Picture 107" descr="A close up of a logo&#10;&#10;Description automatically generated">
            <a:extLst>
              <a:ext uri="{FF2B5EF4-FFF2-40B4-BE49-F238E27FC236}">
                <a16:creationId xmlns:a16="http://schemas.microsoft.com/office/drawing/2014/main" id="{EF8C329A-7921-4A17-A67F-FD998C92748D}"/>
              </a:ext>
            </a:extLst>
          </p:cNvPr>
          <p:cNvPicPr>
            <a:picLocks noChangeAspect="1"/>
          </p:cNvPicPr>
          <p:nvPr/>
        </p:nvPicPr>
        <p:blipFill>
          <a:blip r:embed="rId3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774" y="4737521"/>
            <a:ext cx="694521" cy="365537"/>
          </a:xfrm>
          <a:prstGeom prst="rect">
            <a:avLst/>
          </a:prstGeom>
        </p:spPr>
      </p:pic>
      <p:pic>
        <p:nvPicPr>
          <p:cNvPr id="112" name="Picture 111" descr="A picture containing drawing&#10;&#10;Description automatically generated">
            <a:extLst>
              <a:ext uri="{FF2B5EF4-FFF2-40B4-BE49-F238E27FC236}">
                <a16:creationId xmlns:a16="http://schemas.microsoft.com/office/drawing/2014/main" id="{D6016327-F28A-4465-AE92-4506DF251F96}"/>
              </a:ext>
            </a:extLst>
          </p:cNvPr>
          <p:cNvPicPr>
            <a:picLocks noChangeAspect="1"/>
          </p:cNvPicPr>
          <p:nvPr/>
        </p:nvPicPr>
        <p:blipFill>
          <a:blip r:embed="rId3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729" y="3320872"/>
            <a:ext cx="576547" cy="274546"/>
          </a:xfrm>
          <a:prstGeom prst="rect">
            <a:avLst/>
          </a:prstGeom>
        </p:spPr>
      </p:pic>
      <p:pic>
        <p:nvPicPr>
          <p:cNvPr id="114" name="Picture 113" descr="A picture containing table&#10;&#10;Description automatically generated">
            <a:extLst>
              <a:ext uri="{FF2B5EF4-FFF2-40B4-BE49-F238E27FC236}">
                <a16:creationId xmlns:a16="http://schemas.microsoft.com/office/drawing/2014/main" id="{C20EE003-39D9-41D5-A885-63CDF76BE408}"/>
              </a:ext>
            </a:extLst>
          </p:cNvPr>
          <p:cNvPicPr>
            <a:picLocks noChangeAspect="1"/>
          </p:cNvPicPr>
          <p:nvPr/>
        </p:nvPicPr>
        <p:blipFill>
          <a:blip r:embed="rId4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8582" y="869263"/>
            <a:ext cx="1239047" cy="455308"/>
          </a:xfrm>
          <a:prstGeom prst="rect">
            <a:avLst/>
          </a:prstGeom>
        </p:spPr>
      </p:pic>
      <p:pic>
        <p:nvPicPr>
          <p:cNvPr id="116" name="Picture 115" descr="A close up of a logo&#10;&#10;Description automatically generated">
            <a:extLst>
              <a:ext uri="{FF2B5EF4-FFF2-40B4-BE49-F238E27FC236}">
                <a16:creationId xmlns:a16="http://schemas.microsoft.com/office/drawing/2014/main" id="{99FBB813-D147-4A9A-90D2-4D95CDF9D4B7}"/>
              </a:ext>
            </a:extLst>
          </p:cNvPr>
          <p:cNvPicPr>
            <a:picLocks noChangeAspect="1"/>
          </p:cNvPicPr>
          <p:nvPr/>
        </p:nvPicPr>
        <p:blipFill>
          <a:blip r:embed="rId4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1976" y="4848024"/>
            <a:ext cx="576528" cy="535290"/>
          </a:xfrm>
          <a:prstGeom prst="rect">
            <a:avLst/>
          </a:prstGeom>
        </p:spPr>
      </p:pic>
      <p:pic>
        <p:nvPicPr>
          <p:cNvPr id="118" name="Picture 117" descr="A drawing of a face&#10;&#10;Description automatically generated">
            <a:extLst>
              <a:ext uri="{FF2B5EF4-FFF2-40B4-BE49-F238E27FC236}">
                <a16:creationId xmlns:a16="http://schemas.microsoft.com/office/drawing/2014/main" id="{72D0D699-A6EC-47D9-BF30-A354CA35FF57}"/>
              </a:ext>
            </a:extLst>
          </p:cNvPr>
          <p:cNvPicPr>
            <a:picLocks noChangeAspect="1"/>
          </p:cNvPicPr>
          <p:nvPr/>
        </p:nvPicPr>
        <p:blipFill>
          <a:blip r:embed="rId4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1468" y="4154067"/>
            <a:ext cx="1079151" cy="308646"/>
          </a:xfrm>
          <a:prstGeom prst="rect">
            <a:avLst/>
          </a:prstGeom>
        </p:spPr>
      </p:pic>
      <p:pic>
        <p:nvPicPr>
          <p:cNvPr id="120" name="Picture 119" descr="A close up of a logo&#10;&#10;Description automatically generated">
            <a:extLst>
              <a:ext uri="{FF2B5EF4-FFF2-40B4-BE49-F238E27FC236}">
                <a16:creationId xmlns:a16="http://schemas.microsoft.com/office/drawing/2014/main" id="{A862A1A8-427F-4EFE-B55A-A288CF1B52A1}"/>
              </a:ext>
            </a:extLst>
          </p:cNvPr>
          <p:cNvPicPr>
            <a:picLocks noChangeAspect="1"/>
          </p:cNvPicPr>
          <p:nvPr/>
        </p:nvPicPr>
        <p:blipFill>
          <a:blip r:embed="rId4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6095" y="5338130"/>
            <a:ext cx="642924" cy="642924"/>
          </a:xfrm>
          <a:prstGeom prst="rect">
            <a:avLst/>
          </a:prstGeom>
        </p:spPr>
      </p:pic>
      <p:pic>
        <p:nvPicPr>
          <p:cNvPr id="122" name="Picture 121" descr="A picture containing drawing, stop, sign&#10;&#10;Description automatically generated">
            <a:extLst>
              <a:ext uri="{FF2B5EF4-FFF2-40B4-BE49-F238E27FC236}">
                <a16:creationId xmlns:a16="http://schemas.microsoft.com/office/drawing/2014/main" id="{8306F163-5305-44AD-82CD-7D6F786EB2E6}"/>
              </a:ext>
            </a:extLst>
          </p:cNvPr>
          <p:cNvPicPr>
            <a:picLocks noChangeAspect="1"/>
          </p:cNvPicPr>
          <p:nvPr/>
        </p:nvPicPr>
        <p:blipFill>
          <a:blip r:embed="rId4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4046" y="1735488"/>
            <a:ext cx="503183" cy="472991"/>
          </a:xfrm>
          <a:prstGeom prst="rect">
            <a:avLst/>
          </a:prstGeom>
        </p:spPr>
      </p:pic>
      <p:pic>
        <p:nvPicPr>
          <p:cNvPr id="128" name="Picture 127" descr="A picture containing drawing&#10;&#10;Description automatically generated">
            <a:extLst>
              <a:ext uri="{FF2B5EF4-FFF2-40B4-BE49-F238E27FC236}">
                <a16:creationId xmlns:a16="http://schemas.microsoft.com/office/drawing/2014/main" id="{8E091C52-E850-491F-B080-F8E73489FAA0}"/>
              </a:ext>
            </a:extLst>
          </p:cNvPr>
          <p:cNvPicPr>
            <a:picLocks noChangeAspect="1"/>
          </p:cNvPicPr>
          <p:nvPr/>
        </p:nvPicPr>
        <p:blipFill>
          <a:blip r:embed="rId4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6494" y="1330353"/>
            <a:ext cx="592310" cy="535290"/>
          </a:xfrm>
          <a:prstGeom prst="rect">
            <a:avLst/>
          </a:prstGeom>
        </p:spPr>
      </p:pic>
      <p:pic>
        <p:nvPicPr>
          <p:cNvPr id="132" name="Picture 131" descr="A close up of a device&#10;&#10;Description automatically generated">
            <a:extLst>
              <a:ext uri="{FF2B5EF4-FFF2-40B4-BE49-F238E27FC236}">
                <a16:creationId xmlns:a16="http://schemas.microsoft.com/office/drawing/2014/main" id="{48A3F6D7-AAEE-4238-8ECE-A53B69383171}"/>
              </a:ext>
            </a:extLst>
          </p:cNvPr>
          <p:cNvPicPr>
            <a:picLocks noChangeAspect="1"/>
          </p:cNvPicPr>
          <p:nvPr/>
        </p:nvPicPr>
        <p:blipFill>
          <a:blip r:embed="rId4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47866" y="2304028"/>
            <a:ext cx="576126" cy="522419"/>
          </a:xfrm>
          <a:prstGeom prst="rect">
            <a:avLst/>
          </a:prstGeom>
        </p:spPr>
      </p:pic>
      <p:pic>
        <p:nvPicPr>
          <p:cNvPr id="134" name="Picture 133">
            <a:extLst>
              <a:ext uri="{FF2B5EF4-FFF2-40B4-BE49-F238E27FC236}">
                <a16:creationId xmlns:a16="http://schemas.microsoft.com/office/drawing/2014/main" id="{7BF6E842-B514-4B1C-AA4F-C03C2B809AF6}"/>
              </a:ext>
            </a:extLst>
          </p:cNvPr>
          <p:cNvPicPr>
            <a:picLocks noChangeAspect="1"/>
          </p:cNvPicPr>
          <p:nvPr/>
        </p:nvPicPr>
        <p:blipFill>
          <a:blip r:embed="rId4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1774" y="1239127"/>
            <a:ext cx="1417088" cy="205478"/>
          </a:xfrm>
          <a:prstGeom prst="rect">
            <a:avLst/>
          </a:prstGeom>
        </p:spPr>
      </p:pic>
      <p:pic>
        <p:nvPicPr>
          <p:cNvPr id="136" name="Picture 135" descr="A picture containing table&#10;&#10;Description automatically generated">
            <a:extLst>
              <a:ext uri="{FF2B5EF4-FFF2-40B4-BE49-F238E27FC236}">
                <a16:creationId xmlns:a16="http://schemas.microsoft.com/office/drawing/2014/main" id="{7E39D0E5-19B9-48F6-8E16-C93A057A8AD7}"/>
              </a:ext>
            </a:extLst>
          </p:cNvPr>
          <p:cNvPicPr>
            <a:picLocks noChangeAspect="1"/>
          </p:cNvPicPr>
          <p:nvPr/>
        </p:nvPicPr>
        <p:blipFill>
          <a:blip r:embed="rId4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5493" y="5183585"/>
            <a:ext cx="731872" cy="642924"/>
          </a:xfrm>
          <a:prstGeom prst="rect">
            <a:avLst/>
          </a:prstGeom>
        </p:spPr>
      </p:pic>
      <p:pic>
        <p:nvPicPr>
          <p:cNvPr id="140" name="Picture 139">
            <a:extLst>
              <a:ext uri="{FF2B5EF4-FFF2-40B4-BE49-F238E27FC236}">
                <a16:creationId xmlns:a16="http://schemas.microsoft.com/office/drawing/2014/main" id="{E753C723-948D-4128-80CB-4B65C7BC1010}"/>
              </a:ext>
            </a:extLst>
          </p:cNvPr>
          <p:cNvPicPr>
            <a:picLocks noChangeAspect="1"/>
          </p:cNvPicPr>
          <p:nvPr/>
        </p:nvPicPr>
        <p:blipFill>
          <a:blip r:embed="rId4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2950" y="2237052"/>
            <a:ext cx="1071563" cy="241102"/>
          </a:xfrm>
          <a:prstGeom prst="rect">
            <a:avLst/>
          </a:prstGeom>
        </p:spPr>
      </p:pic>
      <p:pic>
        <p:nvPicPr>
          <p:cNvPr id="144" name="Picture 143" descr="A very dark room&#10;&#10;Description automatically generated">
            <a:extLst>
              <a:ext uri="{FF2B5EF4-FFF2-40B4-BE49-F238E27FC236}">
                <a16:creationId xmlns:a16="http://schemas.microsoft.com/office/drawing/2014/main" id="{9583FD25-4FF6-451A-9E41-561C9F314671}"/>
              </a:ext>
            </a:extLst>
          </p:cNvPr>
          <p:cNvPicPr>
            <a:picLocks noChangeAspect="1"/>
          </p:cNvPicPr>
          <p:nvPr/>
        </p:nvPicPr>
        <p:blipFill>
          <a:blip r:embed="rId5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5443" y="2188002"/>
            <a:ext cx="1649471" cy="245884"/>
          </a:xfrm>
          <a:prstGeom prst="rect">
            <a:avLst/>
          </a:prstGeom>
        </p:spPr>
      </p:pic>
      <p:pic>
        <p:nvPicPr>
          <p:cNvPr id="146" name="Picture 145" descr="A picture containing clock, plate&#10;&#10;Description automatically generated">
            <a:extLst>
              <a:ext uri="{FF2B5EF4-FFF2-40B4-BE49-F238E27FC236}">
                <a16:creationId xmlns:a16="http://schemas.microsoft.com/office/drawing/2014/main" id="{1A1625F5-66F0-4A6B-BFD0-C547BD90C8B0}"/>
              </a:ext>
            </a:extLst>
          </p:cNvPr>
          <p:cNvPicPr>
            <a:picLocks noChangeAspect="1"/>
          </p:cNvPicPr>
          <p:nvPr/>
        </p:nvPicPr>
        <p:blipFill>
          <a:blip r:embed="rId5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3700" y="4663202"/>
            <a:ext cx="766208" cy="314145"/>
          </a:xfrm>
          <a:prstGeom prst="rect">
            <a:avLst/>
          </a:prstGeom>
        </p:spPr>
      </p:pic>
      <p:pic>
        <p:nvPicPr>
          <p:cNvPr id="150" name="Picture 149" descr="A picture containing food&#10;&#10;Description automatically generated">
            <a:extLst>
              <a:ext uri="{FF2B5EF4-FFF2-40B4-BE49-F238E27FC236}">
                <a16:creationId xmlns:a16="http://schemas.microsoft.com/office/drawing/2014/main" id="{284531F0-0325-4169-8C73-5539E1919346}"/>
              </a:ext>
            </a:extLst>
          </p:cNvPr>
          <p:cNvPicPr>
            <a:picLocks noChangeAspect="1"/>
          </p:cNvPicPr>
          <p:nvPr/>
        </p:nvPicPr>
        <p:blipFill>
          <a:blip r:embed="rId5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7960" y="3630765"/>
            <a:ext cx="815165" cy="525437"/>
          </a:xfrm>
          <a:prstGeom prst="rect">
            <a:avLst/>
          </a:prstGeom>
        </p:spPr>
      </p:pic>
      <p:pic>
        <p:nvPicPr>
          <p:cNvPr id="152" name="Picture 151" descr="A close up of a logo&#10;&#10;Description automatically generated">
            <a:extLst>
              <a:ext uri="{FF2B5EF4-FFF2-40B4-BE49-F238E27FC236}">
                <a16:creationId xmlns:a16="http://schemas.microsoft.com/office/drawing/2014/main" id="{DDA58FAD-BD57-447D-9676-7EFB46D9BD1A}"/>
              </a:ext>
            </a:extLst>
          </p:cNvPr>
          <p:cNvPicPr>
            <a:picLocks noChangeAspect="1"/>
          </p:cNvPicPr>
          <p:nvPr/>
        </p:nvPicPr>
        <p:blipFill>
          <a:blip r:embed="rId5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2491" y="2771991"/>
            <a:ext cx="537136" cy="537136"/>
          </a:xfrm>
          <a:prstGeom prst="rect">
            <a:avLst/>
          </a:prstGeom>
        </p:spPr>
      </p:pic>
      <p:pic>
        <p:nvPicPr>
          <p:cNvPr id="156" name="Picture 155" descr="A picture containing cake, sitting, meter, chocolate&#10;&#10;Description automatically generated">
            <a:extLst>
              <a:ext uri="{FF2B5EF4-FFF2-40B4-BE49-F238E27FC236}">
                <a16:creationId xmlns:a16="http://schemas.microsoft.com/office/drawing/2014/main" id="{DA5F5EA6-5180-4E22-9C23-A2A53F394048}"/>
              </a:ext>
            </a:extLst>
          </p:cNvPr>
          <p:cNvPicPr>
            <a:picLocks noChangeAspect="1"/>
          </p:cNvPicPr>
          <p:nvPr/>
        </p:nvPicPr>
        <p:blipFill>
          <a:blip r:embed="rId5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63729" y="5415870"/>
            <a:ext cx="800645" cy="421393"/>
          </a:xfrm>
          <a:prstGeom prst="rect">
            <a:avLst/>
          </a:prstGeom>
        </p:spPr>
      </p:pic>
      <p:pic>
        <p:nvPicPr>
          <p:cNvPr id="158" name="Picture 157" descr="A picture containing drawing&#10;&#10;Description automatically generated">
            <a:extLst>
              <a:ext uri="{FF2B5EF4-FFF2-40B4-BE49-F238E27FC236}">
                <a16:creationId xmlns:a16="http://schemas.microsoft.com/office/drawing/2014/main" id="{FC87522B-8F21-4915-B0D4-07B3603E7F5B}"/>
              </a:ext>
            </a:extLst>
          </p:cNvPr>
          <p:cNvPicPr>
            <a:picLocks noChangeAspect="1"/>
          </p:cNvPicPr>
          <p:nvPr/>
        </p:nvPicPr>
        <p:blipFill>
          <a:blip r:embed="rId5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80139" y="4183405"/>
            <a:ext cx="538759" cy="722048"/>
          </a:xfrm>
          <a:prstGeom prst="rect">
            <a:avLst/>
          </a:prstGeom>
        </p:spPr>
      </p:pic>
      <p:pic>
        <p:nvPicPr>
          <p:cNvPr id="162" name="Picture 161" descr="A close up of a sign&#10;&#10;Description automatically generated">
            <a:extLst>
              <a:ext uri="{FF2B5EF4-FFF2-40B4-BE49-F238E27FC236}">
                <a16:creationId xmlns:a16="http://schemas.microsoft.com/office/drawing/2014/main" id="{4F52829E-054E-4CD1-B1C9-5959E07110E8}"/>
              </a:ext>
            </a:extLst>
          </p:cNvPr>
          <p:cNvPicPr>
            <a:picLocks noChangeAspect="1"/>
          </p:cNvPicPr>
          <p:nvPr/>
        </p:nvPicPr>
        <p:blipFill>
          <a:blip r:embed="rId5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45121" y="4875160"/>
            <a:ext cx="836771" cy="464873"/>
          </a:xfrm>
          <a:prstGeom prst="rect">
            <a:avLst/>
          </a:prstGeom>
        </p:spPr>
      </p:pic>
      <p:pic>
        <p:nvPicPr>
          <p:cNvPr id="164" name="Picture 163" descr="A picture containing food, glass&#10;&#10;Description automatically generated">
            <a:extLst>
              <a:ext uri="{FF2B5EF4-FFF2-40B4-BE49-F238E27FC236}">
                <a16:creationId xmlns:a16="http://schemas.microsoft.com/office/drawing/2014/main" id="{0B2CCF65-7134-467C-9415-3A0FD7D16070}"/>
              </a:ext>
            </a:extLst>
          </p:cNvPr>
          <p:cNvPicPr>
            <a:picLocks noChangeAspect="1"/>
          </p:cNvPicPr>
          <p:nvPr/>
        </p:nvPicPr>
        <p:blipFill>
          <a:blip r:embed="rId5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24617" y="4889067"/>
            <a:ext cx="503741" cy="402694"/>
          </a:xfrm>
          <a:prstGeom prst="rect">
            <a:avLst/>
          </a:prstGeom>
        </p:spPr>
      </p:pic>
      <p:pic>
        <p:nvPicPr>
          <p:cNvPr id="167" name="Picture 166" descr="A picture containing table&#10;&#10;Description automatically generated">
            <a:extLst>
              <a:ext uri="{FF2B5EF4-FFF2-40B4-BE49-F238E27FC236}">
                <a16:creationId xmlns:a16="http://schemas.microsoft.com/office/drawing/2014/main" id="{D08FC037-1A73-47EC-B64E-FE951C3F0921}"/>
              </a:ext>
            </a:extLst>
          </p:cNvPr>
          <p:cNvPicPr>
            <a:picLocks noChangeAspect="1"/>
          </p:cNvPicPr>
          <p:nvPr/>
        </p:nvPicPr>
        <p:blipFill>
          <a:blip r:embed="rId5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70949" y="3688648"/>
            <a:ext cx="1406840" cy="219182"/>
          </a:xfrm>
          <a:prstGeom prst="rect">
            <a:avLst/>
          </a:prstGeom>
        </p:spPr>
      </p:pic>
      <p:pic>
        <p:nvPicPr>
          <p:cNvPr id="173" name="Picture 172" descr="A picture containing room, drawing&#10;&#10;Description automatically generated">
            <a:extLst>
              <a:ext uri="{FF2B5EF4-FFF2-40B4-BE49-F238E27FC236}">
                <a16:creationId xmlns:a16="http://schemas.microsoft.com/office/drawing/2014/main" id="{C7745BDA-9C26-45F9-AF26-3401F4ECCBB3}"/>
              </a:ext>
            </a:extLst>
          </p:cNvPr>
          <p:cNvPicPr>
            <a:picLocks noChangeAspect="1"/>
          </p:cNvPicPr>
          <p:nvPr/>
        </p:nvPicPr>
        <p:blipFill>
          <a:blip r:embed="rId5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05656" y="2622360"/>
            <a:ext cx="452132" cy="552511"/>
          </a:xfrm>
          <a:prstGeom prst="rect">
            <a:avLst/>
          </a:prstGeom>
        </p:spPr>
      </p:pic>
      <p:pic>
        <p:nvPicPr>
          <p:cNvPr id="175" name="Picture 174" descr="A picture containing drawing&#10;&#10;Description automatically generated">
            <a:extLst>
              <a:ext uri="{FF2B5EF4-FFF2-40B4-BE49-F238E27FC236}">
                <a16:creationId xmlns:a16="http://schemas.microsoft.com/office/drawing/2014/main" id="{DFA87685-A906-490D-B8BA-282A917915F1}"/>
              </a:ext>
            </a:extLst>
          </p:cNvPr>
          <p:cNvPicPr>
            <a:picLocks noChangeAspect="1"/>
          </p:cNvPicPr>
          <p:nvPr/>
        </p:nvPicPr>
        <p:blipFill>
          <a:blip r:embed="rId6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7378" y="2221000"/>
            <a:ext cx="667095" cy="450290"/>
          </a:xfrm>
          <a:prstGeom prst="rect">
            <a:avLst/>
          </a:prstGeom>
        </p:spPr>
      </p:pic>
      <p:pic>
        <p:nvPicPr>
          <p:cNvPr id="177" name="Picture 176" descr="A close up of a sign&#10;&#10;Description automatically generated">
            <a:extLst>
              <a:ext uri="{FF2B5EF4-FFF2-40B4-BE49-F238E27FC236}">
                <a16:creationId xmlns:a16="http://schemas.microsoft.com/office/drawing/2014/main" id="{FC0A302D-5581-4813-82CE-3C24A3CE0215}"/>
              </a:ext>
            </a:extLst>
          </p:cNvPr>
          <p:cNvPicPr>
            <a:picLocks noChangeAspect="1"/>
          </p:cNvPicPr>
          <p:nvPr/>
        </p:nvPicPr>
        <p:blipFill>
          <a:blip r:embed="rId6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2661" y="1516111"/>
            <a:ext cx="643028" cy="643028"/>
          </a:xfrm>
          <a:prstGeom prst="rect">
            <a:avLst/>
          </a:prstGeom>
        </p:spPr>
      </p:pic>
      <p:pic>
        <p:nvPicPr>
          <p:cNvPr id="179" name="Picture 178" descr="A picture containing drawing&#10;&#10;Description automatically generated">
            <a:extLst>
              <a:ext uri="{FF2B5EF4-FFF2-40B4-BE49-F238E27FC236}">
                <a16:creationId xmlns:a16="http://schemas.microsoft.com/office/drawing/2014/main" id="{9813FC82-55F0-4DCE-A9A7-F82BB0009003}"/>
              </a:ext>
            </a:extLst>
          </p:cNvPr>
          <p:cNvPicPr>
            <a:picLocks noChangeAspect="1"/>
          </p:cNvPicPr>
          <p:nvPr/>
        </p:nvPicPr>
        <p:blipFill>
          <a:blip r:embed="rId6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61378" y="4326272"/>
            <a:ext cx="468032" cy="468032"/>
          </a:xfrm>
          <a:prstGeom prst="rect">
            <a:avLst/>
          </a:prstGeom>
        </p:spPr>
      </p:pic>
      <p:pic>
        <p:nvPicPr>
          <p:cNvPr id="181" name="Picture 180" descr="A picture containing table&#10;&#10;Description automatically generated">
            <a:extLst>
              <a:ext uri="{FF2B5EF4-FFF2-40B4-BE49-F238E27FC236}">
                <a16:creationId xmlns:a16="http://schemas.microsoft.com/office/drawing/2014/main" id="{9F757644-1E0F-4DC6-990F-9776C04B6D42}"/>
              </a:ext>
            </a:extLst>
          </p:cNvPr>
          <p:cNvPicPr>
            <a:picLocks noChangeAspect="1"/>
          </p:cNvPicPr>
          <p:nvPr/>
        </p:nvPicPr>
        <p:blipFill>
          <a:blip r:embed="rId6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1145" y="4037118"/>
            <a:ext cx="589990" cy="352232"/>
          </a:xfrm>
          <a:prstGeom prst="rect">
            <a:avLst/>
          </a:prstGeom>
        </p:spPr>
      </p:pic>
      <p:pic>
        <p:nvPicPr>
          <p:cNvPr id="183" name="Picture 182" descr="A picture containing drawing&#10;&#10;Description automatically generated">
            <a:extLst>
              <a:ext uri="{FF2B5EF4-FFF2-40B4-BE49-F238E27FC236}">
                <a16:creationId xmlns:a16="http://schemas.microsoft.com/office/drawing/2014/main" id="{E677484D-68BE-48DA-A998-FC2588D9DB63}"/>
              </a:ext>
            </a:extLst>
          </p:cNvPr>
          <p:cNvPicPr>
            <a:picLocks noChangeAspect="1"/>
          </p:cNvPicPr>
          <p:nvPr/>
        </p:nvPicPr>
        <p:blipFill>
          <a:blip r:embed="rId6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7188" y="4496590"/>
            <a:ext cx="566861" cy="566861"/>
          </a:xfrm>
          <a:prstGeom prst="rect">
            <a:avLst/>
          </a:prstGeom>
        </p:spPr>
      </p:pic>
      <p:pic>
        <p:nvPicPr>
          <p:cNvPr id="185" name="Picture 184">
            <a:extLst>
              <a:ext uri="{FF2B5EF4-FFF2-40B4-BE49-F238E27FC236}">
                <a16:creationId xmlns:a16="http://schemas.microsoft.com/office/drawing/2014/main" id="{1C468453-D841-4407-841D-5DCC0B667B46}"/>
              </a:ext>
            </a:extLst>
          </p:cNvPr>
          <p:cNvPicPr>
            <a:picLocks noChangeAspect="1"/>
          </p:cNvPicPr>
          <p:nvPr/>
        </p:nvPicPr>
        <p:blipFill>
          <a:blip r:embed="rId6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2595" y="1466974"/>
            <a:ext cx="618330" cy="529997"/>
          </a:xfrm>
          <a:prstGeom prst="rect">
            <a:avLst/>
          </a:prstGeom>
        </p:spPr>
      </p:pic>
      <p:pic>
        <p:nvPicPr>
          <p:cNvPr id="187" name="Picture 186" descr="A close up of a logo&#10;&#10;Description automatically generated">
            <a:extLst>
              <a:ext uri="{FF2B5EF4-FFF2-40B4-BE49-F238E27FC236}">
                <a16:creationId xmlns:a16="http://schemas.microsoft.com/office/drawing/2014/main" id="{A0B49D7E-24A8-4CA1-987F-877EB733A199}"/>
              </a:ext>
            </a:extLst>
          </p:cNvPr>
          <p:cNvPicPr>
            <a:picLocks noChangeAspect="1"/>
          </p:cNvPicPr>
          <p:nvPr/>
        </p:nvPicPr>
        <p:blipFill>
          <a:blip r:embed="rId6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1270" y="4357243"/>
            <a:ext cx="791413" cy="736064"/>
          </a:xfrm>
          <a:prstGeom prst="rect">
            <a:avLst/>
          </a:prstGeom>
        </p:spPr>
      </p:pic>
      <p:pic>
        <p:nvPicPr>
          <p:cNvPr id="189" name="Picture 188" descr="A picture containing drawing&#10;&#10;Description automatically generated">
            <a:extLst>
              <a:ext uri="{FF2B5EF4-FFF2-40B4-BE49-F238E27FC236}">
                <a16:creationId xmlns:a16="http://schemas.microsoft.com/office/drawing/2014/main" id="{B12023E1-B14B-4C0B-99A6-A84F9561C9C7}"/>
              </a:ext>
            </a:extLst>
          </p:cNvPr>
          <p:cNvPicPr>
            <a:picLocks noChangeAspect="1"/>
          </p:cNvPicPr>
          <p:nvPr/>
        </p:nvPicPr>
        <p:blipFill>
          <a:blip r:embed="rId6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2228" y="3844452"/>
            <a:ext cx="619610" cy="593243"/>
          </a:xfrm>
          <a:prstGeom prst="rect">
            <a:avLst/>
          </a:prstGeom>
        </p:spPr>
      </p:pic>
      <p:pic>
        <p:nvPicPr>
          <p:cNvPr id="191" name="Picture 190" descr="A close up of a sign&#10;&#10;Description automatically generated">
            <a:extLst>
              <a:ext uri="{FF2B5EF4-FFF2-40B4-BE49-F238E27FC236}">
                <a16:creationId xmlns:a16="http://schemas.microsoft.com/office/drawing/2014/main" id="{19A9D350-F358-44B3-915F-33B745668D3C}"/>
              </a:ext>
            </a:extLst>
          </p:cNvPr>
          <p:cNvPicPr>
            <a:picLocks noChangeAspect="1"/>
          </p:cNvPicPr>
          <p:nvPr/>
        </p:nvPicPr>
        <p:blipFill>
          <a:blip r:embed="rId6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8591" y="3070138"/>
            <a:ext cx="863924" cy="311013"/>
          </a:xfrm>
          <a:prstGeom prst="rect">
            <a:avLst/>
          </a:prstGeom>
        </p:spPr>
      </p:pic>
      <p:pic>
        <p:nvPicPr>
          <p:cNvPr id="193" name="Picture 192" descr="A drawing of a face&#10;&#10;Description automatically generated">
            <a:extLst>
              <a:ext uri="{FF2B5EF4-FFF2-40B4-BE49-F238E27FC236}">
                <a16:creationId xmlns:a16="http://schemas.microsoft.com/office/drawing/2014/main" id="{0681BE01-18F5-48B4-A6C4-0879B8E6D685}"/>
              </a:ext>
            </a:extLst>
          </p:cNvPr>
          <p:cNvPicPr>
            <a:picLocks noChangeAspect="1"/>
          </p:cNvPicPr>
          <p:nvPr/>
        </p:nvPicPr>
        <p:blipFill>
          <a:blip r:embed="rId6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32531" y="2718841"/>
            <a:ext cx="866999" cy="253344"/>
          </a:xfrm>
          <a:prstGeom prst="rect">
            <a:avLst/>
          </a:prstGeom>
        </p:spPr>
      </p:pic>
      <p:pic>
        <p:nvPicPr>
          <p:cNvPr id="195" name="Picture 194" descr="A close up of a logo&#10;&#10;Description automatically generated">
            <a:extLst>
              <a:ext uri="{FF2B5EF4-FFF2-40B4-BE49-F238E27FC236}">
                <a16:creationId xmlns:a16="http://schemas.microsoft.com/office/drawing/2014/main" id="{DA58E054-50C2-4D93-8CAD-3D0AE8120ABF}"/>
              </a:ext>
            </a:extLst>
          </p:cNvPr>
          <p:cNvPicPr>
            <a:picLocks noChangeAspect="1"/>
          </p:cNvPicPr>
          <p:nvPr/>
        </p:nvPicPr>
        <p:blipFill>
          <a:blip r:embed="rId7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7154" y="2471823"/>
            <a:ext cx="608204" cy="282815"/>
          </a:xfrm>
          <a:prstGeom prst="rect">
            <a:avLst/>
          </a:prstGeom>
        </p:spPr>
      </p:pic>
      <p:pic>
        <p:nvPicPr>
          <p:cNvPr id="197" name="Picture 196" descr="A close up of a logo&#10;&#10;Description automatically generated">
            <a:extLst>
              <a:ext uri="{FF2B5EF4-FFF2-40B4-BE49-F238E27FC236}">
                <a16:creationId xmlns:a16="http://schemas.microsoft.com/office/drawing/2014/main" id="{E725E2D9-55ED-4C98-815F-B1B9F332B32F}"/>
              </a:ext>
            </a:extLst>
          </p:cNvPr>
          <p:cNvPicPr>
            <a:picLocks noChangeAspect="1"/>
          </p:cNvPicPr>
          <p:nvPr/>
        </p:nvPicPr>
        <p:blipFill>
          <a:blip r:embed="rId7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3974" y="1937650"/>
            <a:ext cx="699534" cy="236684"/>
          </a:xfrm>
          <a:prstGeom prst="rect">
            <a:avLst/>
          </a:prstGeom>
        </p:spPr>
      </p:pic>
      <p:pic>
        <p:nvPicPr>
          <p:cNvPr id="199" name="Picture 198" descr="A picture containing drawing&#10;&#10;Description automatically generated">
            <a:extLst>
              <a:ext uri="{FF2B5EF4-FFF2-40B4-BE49-F238E27FC236}">
                <a16:creationId xmlns:a16="http://schemas.microsoft.com/office/drawing/2014/main" id="{5B990E07-90D8-48BA-8233-1849F748E1CE}"/>
              </a:ext>
            </a:extLst>
          </p:cNvPr>
          <p:cNvPicPr>
            <a:picLocks noChangeAspect="1"/>
          </p:cNvPicPr>
          <p:nvPr/>
        </p:nvPicPr>
        <p:blipFill>
          <a:blip r:embed="rId7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691" y="1495905"/>
            <a:ext cx="759769" cy="319103"/>
          </a:xfrm>
          <a:prstGeom prst="rect">
            <a:avLst/>
          </a:prstGeom>
        </p:spPr>
      </p:pic>
      <p:pic>
        <p:nvPicPr>
          <p:cNvPr id="201" name="Picture 200" descr="A close up of a sign&#10;&#10;Description automatically generated">
            <a:extLst>
              <a:ext uri="{FF2B5EF4-FFF2-40B4-BE49-F238E27FC236}">
                <a16:creationId xmlns:a16="http://schemas.microsoft.com/office/drawing/2014/main" id="{AE59D8DE-D25D-443F-84D5-EB9B8A40FB5C}"/>
              </a:ext>
            </a:extLst>
          </p:cNvPr>
          <p:cNvPicPr>
            <a:picLocks noChangeAspect="1"/>
          </p:cNvPicPr>
          <p:nvPr/>
        </p:nvPicPr>
        <p:blipFill>
          <a:blip r:embed="rId7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2745" y="1212571"/>
            <a:ext cx="671460" cy="502546"/>
          </a:xfrm>
          <a:prstGeom prst="rect">
            <a:avLst/>
          </a:prstGeom>
        </p:spPr>
      </p:pic>
      <p:pic>
        <p:nvPicPr>
          <p:cNvPr id="203" name="Picture 202" descr="A picture containing drawing, plate&#10;&#10;Description automatically generated">
            <a:extLst>
              <a:ext uri="{FF2B5EF4-FFF2-40B4-BE49-F238E27FC236}">
                <a16:creationId xmlns:a16="http://schemas.microsoft.com/office/drawing/2014/main" id="{80513F9B-BC3C-4DDE-9541-8B2E2EE3554A}"/>
              </a:ext>
            </a:extLst>
          </p:cNvPr>
          <p:cNvPicPr>
            <a:picLocks noChangeAspect="1"/>
          </p:cNvPicPr>
          <p:nvPr/>
        </p:nvPicPr>
        <p:blipFill>
          <a:blip r:embed="rId7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0588" y="4878201"/>
            <a:ext cx="984069" cy="295221"/>
          </a:xfrm>
          <a:prstGeom prst="rect">
            <a:avLst/>
          </a:prstGeom>
        </p:spPr>
      </p:pic>
      <p:pic>
        <p:nvPicPr>
          <p:cNvPr id="205" name="Picture 204" descr="A picture containing flower, drawing&#10;&#10;Description automatically generated">
            <a:extLst>
              <a:ext uri="{FF2B5EF4-FFF2-40B4-BE49-F238E27FC236}">
                <a16:creationId xmlns:a16="http://schemas.microsoft.com/office/drawing/2014/main" id="{B70B0FD8-27E0-4D00-8A25-FB7756FC1A3A}"/>
              </a:ext>
            </a:extLst>
          </p:cNvPr>
          <p:cNvPicPr>
            <a:picLocks noChangeAspect="1"/>
          </p:cNvPicPr>
          <p:nvPr/>
        </p:nvPicPr>
        <p:blipFill>
          <a:blip r:embed="rId7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43797" y="4305037"/>
            <a:ext cx="532023" cy="583928"/>
          </a:xfrm>
          <a:prstGeom prst="rect">
            <a:avLst/>
          </a:prstGeom>
        </p:spPr>
      </p:pic>
      <p:pic>
        <p:nvPicPr>
          <p:cNvPr id="209" name="Picture 208" descr="A picture containing object&#10;&#10;Description automatically generated">
            <a:extLst>
              <a:ext uri="{FF2B5EF4-FFF2-40B4-BE49-F238E27FC236}">
                <a16:creationId xmlns:a16="http://schemas.microsoft.com/office/drawing/2014/main" id="{0445F33D-6699-4312-B0BE-A6C0362FD63F}"/>
              </a:ext>
            </a:extLst>
          </p:cNvPr>
          <p:cNvPicPr>
            <a:picLocks noChangeAspect="1"/>
          </p:cNvPicPr>
          <p:nvPr/>
        </p:nvPicPr>
        <p:blipFill>
          <a:blip r:embed="rId7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4648" y="2312149"/>
            <a:ext cx="1033814" cy="231705"/>
          </a:xfrm>
          <a:prstGeom prst="rect">
            <a:avLst/>
          </a:prstGeom>
        </p:spPr>
      </p:pic>
      <p:pic>
        <p:nvPicPr>
          <p:cNvPr id="211" name="Picture 210" descr="A picture containing drawing, food&#10;&#10;Description automatically generated">
            <a:extLst>
              <a:ext uri="{FF2B5EF4-FFF2-40B4-BE49-F238E27FC236}">
                <a16:creationId xmlns:a16="http://schemas.microsoft.com/office/drawing/2014/main" id="{6D04A98C-4F68-49A4-82AE-B2E1B3484469}"/>
              </a:ext>
            </a:extLst>
          </p:cNvPr>
          <p:cNvPicPr>
            <a:picLocks noChangeAspect="1"/>
          </p:cNvPicPr>
          <p:nvPr/>
        </p:nvPicPr>
        <p:blipFill>
          <a:blip r:embed="rId7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93918" y="4469647"/>
            <a:ext cx="1078880" cy="361425"/>
          </a:xfrm>
          <a:prstGeom prst="rect">
            <a:avLst/>
          </a:prstGeom>
        </p:spPr>
      </p:pic>
      <p:pic>
        <p:nvPicPr>
          <p:cNvPr id="213" name="Picture 212" descr="A close up of a logo&#10;&#10;Description automatically generated">
            <a:extLst>
              <a:ext uri="{FF2B5EF4-FFF2-40B4-BE49-F238E27FC236}">
                <a16:creationId xmlns:a16="http://schemas.microsoft.com/office/drawing/2014/main" id="{4A772D40-FBC6-4255-8BB6-D3BFA4DB1B42}"/>
              </a:ext>
            </a:extLst>
          </p:cNvPr>
          <p:cNvPicPr>
            <a:picLocks noChangeAspect="1"/>
          </p:cNvPicPr>
          <p:nvPr/>
        </p:nvPicPr>
        <p:blipFill>
          <a:blip r:embed="rId7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90760" y="3674668"/>
            <a:ext cx="1021906" cy="378304"/>
          </a:xfrm>
          <a:prstGeom prst="rect">
            <a:avLst/>
          </a:prstGeom>
        </p:spPr>
      </p:pic>
      <p:pic>
        <p:nvPicPr>
          <p:cNvPr id="215" name="Picture 214" descr="A close up of a logo&#10;&#10;Description automatically generated">
            <a:extLst>
              <a:ext uri="{FF2B5EF4-FFF2-40B4-BE49-F238E27FC236}">
                <a16:creationId xmlns:a16="http://schemas.microsoft.com/office/drawing/2014/main" id="{48D2B595-C0EA-45DA-9FFB-AC775B9A2143}"/>
              </a:ext>
            </a:extLst>
          </p:cNvPr>
          <p:cNvPicPr>
            <a:picLocks noChangeAspect="1"/>
          </p:cNvPicPr>
          <p:nvPr/>
        </p:nvPicPr>
        <p:blipFill>
          <a:blip r:embed="rId7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3899" y="1352896"/>
            <a:ext cx="507863" cy="446920"/>
          </a:xfrm>
          <a:prstGeom prst="rect">
            <a:avLst/>
          </a:prstGeom>
        </p:spPr>
      </p:pic>
      <p:pic>
        <p:nvPicPr>
          <p:cNvPr id="217" name="Picture 216" descr="A picture containing drawing, table&#10;&#10;Description automatically generated">
            <a:extLst>
              <a:ext uri="{FF2B5EF4-FFF2-40B4-BE49-F238E27FC236}">
                <a16:creationId xmlns:a16="http://schemas.microsoft.com/office/drawing/2014/main" id="{632CEBB6-3AF5-49AD-908F-651AB97B6284}"/>
              </a:ext>
            </a:extLst>
          </p:cNvPr>
          <p:cNvPicPr>
            <a:picLocks noChangeAspect="1"/>
          </p:cNvPicPr>
          <p:nvPr/>
        </p:nvPicPr>
        <p:blipFill>
          <a:blip r:embed="rId8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32590" y="1024159"/>
            <a:ext cx="1210143" cy="192866"/>
          </a:xfrm>
          <a:prstGeom prst="rect">
            <a:avLst/>
          </a:prstGeom>
        </p:spPr>
      </p:pic>
      <p:pic>
        <p:nvPicPr>
          <p:cNvPr id="219" name="Picture 218" descr="A close up of a logo&#10;&#10;Description automatically generated">
            <a:extLst>
              <a:ext uri="{FF2B5EF4-FFF2-40B4-BE49-F238E27FC236}">
                <a16:creationId xmlns:a16="http://schemas.microsoft.com/office/drawing/2014/main" id="{C2883892-39A2-4F3C-8DB9-5D3D7E41E3D3}"/>
              </a:ext>
            </a:extLst>
          </p:cNvPr>
          <p:cNvPicPr>
            <a:picLocks noChangeAspect="1"/>
          </p:cNvPicPr>
          <p:nvPr/>
        </p:nvPicPr>
        <p:blipFill>
          <a:blip r:embed="rId8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95224" y="1324567"/>
            <a:ext cx="664922" cy="302237"/>
          </a:xfrm>
          <a:prstGeom prst="rect">
            <a:avLst/>
          </a:prstGeom>
        </p:spPr>
      </p:pic>
      <p:pic>
        <p:nvPicPr>
          <p:cNvPr id="221" name="Picture 220" descr="A picture containing drawing&#10;&#10;Description automatically generated">
            <a:extLst>
              <a:ext uri="{FF2B5EF4-FFF2-40B4-BE49-F238E27FC236}">
                <a16:creationId xmlns:a16="http://schemas.microsoft.com/office/drawing/2014/main" id="{1DC049B1-3393-49E8-80B9-D78C45C54546}"/>
              </a:ext>
            </a:extLst>
          </p:cNvPr>
          <p:cNvPicPr>
            <a:picLocks noChangeAspect="1"/>
          </p:cNvPicPr>
          <p:nvPr/>
        </p:nvPicPr>
        <p:blipFill>
          <a:blip r:embed="rId8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58894" y="2841117"/>
            <a:ext cx="458042" cy="458042"/>
          </a:xfrm>
          <a:prstGeom prst="rect">
            <a:avLst/>
          </a:prstGeom>
        </p:spPr>
      </p:pic>
      <p:pic>
        <p:nvPicPr>
          <p:cNvPr id="3" name="Picture 2" descr="A picture containing drawing&#10;&#10;Description automatically generated">
            <a:extLst>
              <a:ext uri="{FF2B5EF4-FFF2-40B4-BE49-F238E27FC236}">
                <a16:creationId xmlns:a16="http://schemas.microsoft.com/office/drawing/2014/main" id="{1DD2FED0-8A6B-4371-8151-17CA449C89C4}"/>
              </a:ext>
            </a:extLst>
          </p:cNvPr>
          <p:cNvPicPr>
            <a:picLocks noChangeAspect="1"/>
          </p:cNvPicPr>
          <p:nvPr/>
        </p:nvPicPr>
        <p:blipFill>
          <a:blip r:embed="rId8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409" y="2778697"/>
            <a:ext cx="614600" cy="614600"/>
          </a:xfrm>
          <a:prstGeom prst="rect">
            <a:avLst/>
          </a:prstGeom>
        </p:spPr>
      </p:pic>
      <p:pic>
        <p:nvPicPr>
          <p:cNvPr id="4" name="Picture 3" descr="A close up of a sign&#10;&#10;Description automatically generated">
            <a:extLst>
              <a:ext uri="{FF2B5EF4-FFF2-40B4-BE49-F238E27FC236}">
                <a16:creationId xmlns:a16="http://schemas.microsoft.com/office/drawing/2014/main" id="{F2009A9C-493D-4DB7-8E8E-90694626294C}"/>
              </a:ext>
            </a:extLst>
          </p:cNvPr>
          <p:cNvPicPr>
            <a:picLocks noChangeAspect="1"/>
          </p:cNvPicPr>
          <p:nvPr/>
        </p:nvPicPr>
        <p:blipFill>
          <a:blip r:embed="rId8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603" y="4433768"/>
            <a:ext cx="1231055" cy="250058"/>
          </a:xfrm>
          <a:prstGeom prst="rect">
            <a:avLst/>
          </a:prstGeom>
        </p:spPr>
      </p:pic>
      <p:pic>
        <p:nvPicPr>
          <p:cNvPr id="8" name="Picture 7" descr="A picture containing flower&#10;&#10;Description automatically generated">
            <a:extLst>
              <a:ext uri="{FF2B5EF4-FFF2-40B4-BE49-F238E27FC236}">
                <a16:creationId xmlns:a16="http://schemas.microsoft.com/office/drawing/2014/main" id="{5EE3484D-A717-4148-999D-0D7C93BAB646}"/>
              </a:ext>
            </a:extLst>
          </p:cNvPr>
          <p:cNvPicPr>
            <a:picLocks noChangeAspect="1"/>
          </p:cNvPicPr>
          <p:nvPr/>
        </p:nvPicPr>
        <p:blipFill>
          <a:blip r:embed="rId8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23399" y="869263"/>
            <a:ext cx="884245" cy="884245"/>
          </a:xfrm>
          <a:prstGeom prst="rect">
            <a:avLst/>
          </a:prstGeom>
        </p:spPr>
      </p:pic>
      <p:pic>
        <p:nvPicPr>
          <p:cNvPr id="12" name="Picture 11" descr="A picture containing drawing&#10;&#10;Description automatically generated">
            <a:extLst>
              <a:ext uri="{FF2B5EF4-FFF2-40B4-BE49-F238E27FC236}">
                <a16:creationId xmlns:a16="http://schemas.microsoft.com/office/drawing/2014/main" id="{6EAF7F5C-5282-4E80-867F-9591DE350C88}"/>
              </a:ext>
            </a:extLst>
          </p:cNvPr>
          <p:cNvPicPr>
            <a:picLocks noChangeAspect="1"/>
          </p:cNvPicPr>
          <p:nvPr/>
        </p:nvPicPr>
        <p:blipFill>
          <a:blip r:embed="rId8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0612" y="4013363"/>
            <a:ext cx="1038302" cy="281408"/>
          </a:xfrm>
          <a:prstGeom prst="rect">
            <a:avLst/>
          </a:prstGeom>
        </p:spPr>
      </p:pic>
      <p:pic>
        <p:nvPicPr>
          <p:cNvPr id="14" name="Picture 13" descr="A close up of a sign&#10;&#10;Description automatically generated">
            <a:extLst>
              <a:ext uri="{FF2B5EF4-FFF2-40B4-BE49-F238E27FC236}">
                <a16:creationId xmlns:a16="http://schemas.microsoft.com/office/drawing/2014/main" id="{A0B3506F-D82A-442C-83CE-290272C2CD02}"/>
              </a:ext>
            </a:extLst>
          </p:cNvPr>
          <p:cNvPicPr>
            <a:picLocks noChangeAspect="1"/>
          </p:cNvPicPr>
          <p:nvPr/>
        </p:nvPicPr>
        <p:blipFill>
          <a:blip r:embed="rId8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42590" y="2282940"/>
            <a:ext cx="905156" cy="602495"/>
          </a:xfrm>
          <a:prstGeom prst="rect">
            <a:avLst/>
          </a:prstGeom>
        </p:spPr>
      </p:pic>
      <p:pic>
        <p:nvPicPr>
          <p:cNvPr id="16" name="Picture 15" descr="A close up of a sign&#10;&#10;Description automatically generated">
            <a:extLst>
              <a:ext uri="{FF2B5EF4-FFF2-40B4-BE49-F238E27FC236}">
                <a16:creationId xmlns:a16="http://schemas.microsoft.com/office/drawing/2014/main" id="{31676B39-5563-4094-969C-315F76F9FB9C}"/>
              </a:ext>
            </a:extLst>
          </p:cNvPr>
          <p:cNvPicPr>
            <a:picLocks noChangeAspect="1"/>
          </p:cNvPicPr>
          <p:nvPr/>
        </p:nvPicPr>
        <p:blipFill>
          <a:blip r:embed="rId8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22990" y="991038"/>
            <a:ext cx="1189835" cy="299230"/>
          </a:xfrm>
          <a:prstGeom prst="rect">
            <a:avLst/>
          </a:prstGeom>
        </p:spPr>
      </p:pic>
      <p:pic>
        <p:nvPicPr>
          <p:cNvPr id="23" name="Picture 22" descr="A close up of a logo&#10;&#10;Description automatically generated">
            <a:extLst>
              <a:ext uri="{FF2B5EF4-FFF2-40B4-BE49-F238E27FC236}">
                <a16:creationId xmlns:a16="http://schemas.microsoft.com/office/drawing/2014/main" id="{FD71EC8B-3A0B-4B70-97D5-8D0D0F4F5876}"/>
              </a:ext>
            </a:extLst>
          </p:cNvPr>
          <p:cNvPicPr>
            <a:picLocks noChangeAspect="1"/>
          </p:cNvPicPr>
          <p:nvPr/>
        </p:nvPicPr>
        <p:blipFill>
          <a:blip r:embed="rId8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0807" y="5439597"/>
            <a:ext cx="949057" cy="419243"/>
          </a:xfrm>
          <a:prstGeom prst="rect">
            <a:avLst/>
          </a:prstGeom>
        </p:spPr>
      </p:pic>
      <p:pic>
        <p:nvPicPr>
          <p:cNvPr id="25" name="Picture 24" descr="A picture containing drawing&#10;&#10;Description automatically generated">
            <a:extLst>
              <a:ext uri="{FF2B5EF4-FFF2-40B4-BE49-F238E27FC236}">
                <a16:creationId xmlns:a16="http://schemas.microsoft.com/office/drawing/2014/main" id="{E081EF53-78EA-4810-99FD-0084A4503BFA}"/>
              </a:ext>
            </a:extLst>
          </p:cNvPr>
          <p:cNvPicPr>
            <a:picLocks noChangeAspect="1"/>
          </p:cNvPicPr>
          <p:nvPr/>
        </p:nvPicPr>
        <p:blipFill>
          <a:blip r:embed="rId9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44455" y="1283720"/>
            <a:ext cx="489347" cy="567929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05D5DCC3-3641-4C18-B218-D1F3595E6C45}"/>
              </a:ext>
            </a:extLst>
          </p:cNvPr>
          <p:cNvPicPr>
            <a:picLocks noChangeAspect="1"/>
          </p:cNvPicPr>
          <p:nvPr/>
        </p:nvPicPr>
        <p:blipFill>
          <a:blip r:embed="rId9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1840" y="4530235"/>
            <a:ext cx="785813" cy="307181"/>
          </a:xfrm>
          <a:prstGeom prst="rect">
            <a:avLst/>
          </a:prstGeom>
        </p:spPr>
      </p:pic>
      <p:pic>
        <p:nvPicPr>
          <p:cNvPr id="31" name="Picture 30" descr="A close up of a logo&#10;&#10;Description automatically generated">
            <a:extLst>
              <a:ext uri="{FF2B5EF4-FFF2-40B4-BE49-F238E27FC236}">
                <a16:creationId xmlns:a16="http://schemas.microsoft.com/office/drawing/2014/main" id="{F0B149D9-375C-4F12-8C5D-E43DAD6DF375}"/>
              </a:ext>
            </a:extLst>
          </p:cNvPr>
          <p:cNvPicPr>
            <a:picLocks noChangeAspect="1"/>
          </p:cNvPicPr>
          <p:nvPr/>
        </p:nvPicPr>
        <p:blipFill>
          <a:blip r:embed="rId9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1501" y="3567136"/>
            <a:ext cx="674956" cy="325567"/>
          </a:xfrm>
          <a:prstGeom prst="rect">
            <a:avLst/>
          </a:prstGeom>
        </p:spPr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id="{DD4DD5B5-E57C-46D1-9A7F-955DB1161559}"/>
              </a:ext>
            </a:extLst>
          </p:cNvPr>
          <p:cNvPicPr>
            <a:picLocks noChangeAspect="1"/>
          </p:cNvPicPr>
          <p:nvPr/>
        </p:nvPicPr>
        <p:blipFill>
          <a:blip r:embed="rId9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4955" y="979341"/>
            <a:ext cx="1210143" cy="270171"/>
          </a:xfrm>
          <a:prstGeom prst="rect">
            <a:avLst/>
          </a:prstGeom>
        </p:spPr>
      </p:pic>
      <p:pic>
        <p:nvPicPr>
          <p:cNvPr id="38" name="Picture 37" descr="A close up of a logo&#10;&#10;Description automatically generated">
            <a:extLst>
              <a:ext uri="{FF2B5EF4-FFF2-40B4-BE49-F238E27FC236}">
                <a16:creationId xmlns:a16="http://schemas.microsoft.com/office/drawing/2014/main" id="{9FECD7D2-E118-4637-84C7-C38B91F1FE7A}"/>
              </a:ext>
            </a:extLst>
          </p:cNvPr>
          <p:cNvPicPr>
            <a:picLocks noChangeAspect="1"/>
          </p:cNvPicPr>
          <p:nvPr/>
        </p:nvPicPr>
        <p:blipFill>
          <a:blip r:embed="rId9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57322" y="890806"/>
            <a:ext cx="1300077" cy="311330"/>
          </a:xfrm>
          <a:prstGeom prst="rect">
            <a:avLst/>
          </a:prstGeom>
        </p:spPr>
      </p:pic>
      <p:pic>
        <p:nvPicPr>
          <p:cNvPr id="41" name="Picture 40" descr="A close up of a logo&#10;&#10;Description automatically generated">
            <a:extLst>
              <a:ext uri="{FF2B5EF4-FFF2-40B4-BE49-F238E27FC236}">
                <a16:creationId xmlns:a16="http://schemas.microsoft.com/office/drawing/2014/main" id="{9B9EC354-96EE-4EDC-95E7-D2C1DB86F767}"/>
              </a:ext>
            </a:extLst>
          </p:cNvPr>
          <p:cNvPicPr>
            <a:picLocks noChangeAspect="1"/>
          </p:cNvPicPr>
          <p:nvPr/>
        </p:nvPicPr>
        <p:blipFill>
          <a:blip r:embed="rId9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339" y="3518443"/>
            <a:ext cx="787808" cy="378304"/>
          </a:xfrm>
          <a:prstGeom prst="rect">
            <a:avLst/>
          </a:prstGeom>
        </p:spPr>
      </p:pic>
      <p:pic>
        <p:nvPicPr>
          <p:cNvPr id="46" name="Picture 45" descr="A picture containing drawing&#10;&#10;Description automatically generated">
            <a:extLst>
              <a:ext uri="{FF2B5EF4-FFF2-40B4-BE49-F238E27FC236}">
                <a16:creationId xmlns:a16="http://schemas.microsoft.com/office/drawing/2014/main" id="{1F9E8D90-EBF6-4852-ADA1-1038AC26E9CD}"/>
              </a:ext>
            </a:extLst>
          </p:cNvPr>
          <p:cNvPicPr>
            <a:picLocks noChangeAspect="1"/>
          </p:cNvPicPr>
          <p:nvPr/>
        </p:nvPicPr>
        <p:blipFill>
          <a:blip r:embed="rId9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9075" y="2333397"/>
            <a:ext cx="556265" cy="343927"/>
          </a:xfrm>
          <a:prstGeom prst="rect">
            <a:avLst/>
          </a:prstGeom>
        </p:spPr>
      </p:pic>
      <p:pic>
        <p:nvPicPr>
          <p:cNvPr id="49" name="Picture 48" descr="A picture containing drawing&#10;&#10;Description automatically generated">
            <a:extLst>
              <a:ext uri="{FF2B5EF4-FFF2-40B4-BE49-F238E27FC236}">
                <a16:creationId xmlns:a16="http://schemas.microsoft.com/office/drawing/2014/main" id="{F261689B-13A4-4382-BEA7-92F5DA8179CE}"/>
              </a:ext>
            </a:extLst>
          </p:cNvPr>
          <p:cNvPicPr>
            <a:picLocks noChangeAspect="1"/>
          </p:cNvPicPr>
          <p:nvPr/>
        </p:nvPicPr>
        <p:blipFill>
          <a:blip r:embed="rId9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4644" y="5079839"/>
            <a:ext cx="735807" cy="291409"/>
          </a:xfrm>
          <a:prstGeom prst="rect">
            <a:avLst/>
          </a:prstGeom>
        </p:spPr>
      </p:pic>
      <p:pic>
        <p:nvPicPr>
          <p:cNvPr id="6" name="Picture 5" descr="A picture containing knife&#10;&#10;Description automatically generated">
            <a:extLst>
              <a:ext uri="{FF2B5EF4-FFF2-40B4-BE49-F238E27FC236}">
                <a16:creationId xmlns:a16="http://schemas.microsoft.com/office/drawing/2014/main" id="{564F1049-11F7-4A5A-A2CE-539F06051E76}"/>
              </a:ext>
            </a:extLst>
          </p:cNvPr>
          <p:cNvPicPr>
            <a:picLocks noChangeAspect="1"/>
          </p:cNvPicPr>
          <p:nvPr/>
        </p:nvPicPr>
        <p:blipFill>
          <a:blip r:embed="rId9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9977" y="3529005"/>
            <a:ext cx="525108" cy="325567"/>
          </a:xfrm>
          <a:prstGeom prst="rect">
            <a:avLst/>
          </a:prstGeom>
        </p:spPr>
      </p:pic>
      <p:sp>
        <p:nvSpPr>
          <p:cNvPr id="100" name="Rectangle 99">
            <a:extLst>
              <a:ext uri="{FF2B5EF4-FFF2-40B4-BE49-F238E27FC236}">
                <a16:creationId xmlns:a16="http://schemas.microsoft.com/office/drawing/2014/main" id="{0635E8D6-D71E-42BB-8F13-DB2D22E0A5E5}"/>
              </a:ext>
            </a:extLst>
          </p:cNvPr>
          <p:cNvSpPr/>
          <p:nvPr/>
        </p:nvSpPr>
        <p:spPr>
          <a:xfrm>
            <a:off x="2886" y="-70964"/>
            <a:ext cx="9141114" cy="900258"/>
          </a:xfrm>
          <a:prstGeom prst="rect">
            <a:avLst/>
          </a:prstGeom>
          <a:solidFill>
            <a:srgbClr val="007C6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1" name="Rectangle 100">
            <a:extLst>
              <a:ext uri="{FF2B5EF4-FFF2-40B4-BE49-F238E27FC236}">
                <a16:creationId xmlns:a16="http://schemas.microsoft.com/office/drawing/2014/main" id="{CB0432F2-F9A8-466A-BA70-198B6341B505}"/>
              </a:ext>
            </a:extLst>
          </p:cNvPr>
          <p:cNvSpPr/>
          <p:nvPr/>
        </p:nvSpPr>
        <p:spPr>
          <a:xfrm>
            <a:off x="0" y="6030165"/>
            <a:ext cx="9141114" cy="900258"/>
          </a:xfrm>
          <a:prstGeom prst="rect">
            <a:avLst/>
          </a:prstGeom>
          <a:solidFill>
            <a:srgbClr val="007C6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1866618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266" y="258249"/>
            <a:ext cx="7886700" cy="1325563"/>
          </a:xfrm>
        </p:spPr>
        <p:txBody>
          <a:bodyPr/>
          <a:lstStyle/>
          <a:p>
            <a:r>
              <a:rPr lang="en-GB" dirty="0"/>
              <a:t>DPC Resources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4266" y="1536448"/>
            <a:ext cx="5223838" cy="5204920"/>
          </a:xfrm>
        </p:spPr>
        <p:txBody>
          <a:bodyPr>
            <a:normAutofit fontScale="77500" lnSpcReduction="20000"/>
          </a:bodyPr>
          <a:lstStyle/>
          <a:p>
            <a:r>
              <a:rPr lang="en-GB" sz="3800" dirty="0"/>
              <a:t>Digital Preservation Handbook</a:t>
            </a:r>
          </a:p>
          <a:p>
            <a:r>
              <a:rPr lang="en-GB" sz="3800" dirty="0"/>
              <a:t>Technology Watch Reports</a:t>
            </a:r>
          </a:p>
          <a:p>
            <a:r>
              <a:rPr lang="en-GB" sz="3800" dirty="0">
                <a:solidFill>
                  <a:srgbClr val="E40571"/>
                </a:solidFill>
              </a:rPr>
              <a:t>Rapid Assessment Model</a:t>
            </a:r>
          </a:p>
          <a:p>
            <a:r>
              <a:rPr lang="en-GB" sz="3800" dirty="0"/>
              <a:t>Executive Guide</a:t>
            </a:r>
          </a:p>
          <a:p>
            <a:r>
              <a:rPr lang="en-GB" sz="3800" dirty="0">
                <a:solidFill>
                  <a:srgbClr val="007C6F"/>
                </a:solidFill>
              </a:rPr>
              <a:t>Procurement Toolkit (draft preview available)</a:t>
            </a:r>
          </a:p>
          <a:p>
            <a:r>
              <a:rPr lang="en-GB" sz="3800" dirty="0">
                <a:solidFill>
                  <a:srgbClr val="007C6F"/>
                </a:solidFill>
              </a:rPr>
              <a:t>Policy Toolkit (coming soon)</a:t>
            </a:r>
          </a:p>
          <a:p>
            <a:r>
              <a:rPr lang="en-GB" sz="3800" dirty="0"/>
              <a:t>Business Case Toolkit</a:t>
            </a:r>
          </a:p>
          <a:p>
            <a:r>
              <a:rPr lang="en-GB" sz="3800" dirty="0">
                <a:solidFill>
                  <a:srgbClr val="E40571"/>
                </a:solidFill>
              </a:rPr>
              <a:t>Novice to Know-How online training (coming soon)</a:t>
            </a:r>
            <a:endParaRPr lang="en-GB" sz="3800" baseline="30000" dirty="0">
              <a:solidFill>
                <a:srgbClr val="E40571"/>
              </a:solidFill>
            </a:endParaRPr>
          </a:p>
          <a:p>
            <a:r>
              <a:rPr lang="en-GB" sz="3800" dirty="0"/>
              <a:t>Blog</a:t>
            </a:r>
          </a:p>
          <a:p>
            <a:pPr marL="57150" indent="0">
              <a:buNone/>
            </a:pPr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6155083-F3EB-4332-9781-56CB55E6E85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45738" y="20688"/>
            <a:ext cx="1698262" cy="1639119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664DEF6B-F351-464A-86AE-4A58F5233228}"/>
              </a:ext>
            </a:extLst>
          </p:cNvPr>
          <p:cNvSpPr txBox="1"/>
          <p:nvPr/>
        </p:nvSpPr>
        <p:spPr>
          <a:xfrm>
            <a:off x="4730761" y="712683"/>
            <a:ext cx="21100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dirty="0">
                <a:hlinkClick r:id="rId4"/>
              </a:rPr>
              <a:t>www.dpconline.org</a:t>
            </a:r>
            <a:endParaRPr lang="en-GB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E21AA34-B0AD-4C00-A46E-5526ED21199B}"/>
              </a:ext>
            </a:extLst>
          </p:cNvPr>
          <p:cNvSpPr txBox="1"/>
          <p:nvPr/>
        </p:nvSpPr>
        <p:spPr>
          <a:xfrm>
            <a:off x="4602966" y="5491755"/>
            <a:ext cx="211002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200" dirty="0">
                <a:solidFill>
                  <a:srgbClr val="007C6F"/>
                </a:solidFill>
              </a:rPr>
              <a:t>Members-only</a:t>
            </a:r>
          </a:p>
          <a:p>
            <a:r>
              <a:rPr lang="en-GB" sz="2200" dirty="0">
                <a:solidFill>
                  <a:srgbClr val="E40571"/>
                </a:solidFill>
              </a:rPr>
              <a:t>Mix of open and Members-only 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8D60BE6-043D-45BB-937B-DDE58000B13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64090" y="1470123"/>
            <a:ext cx="3669402" cy="3669402"/>
          </a:xfrm>
          <a:prstGeom prst="rect">
            <a:avLst/>
          </a:prstGeom>
        </p:spPr>
      </p:pic>
      <p:sp>
        <p:nvSpPr>
          <p:cNvPr id="8" name="Explosion: 8 Points 7">
            <a:extLst>
              <a:ext uri="{FF2B5EF4-FFF2-40B4-BE49-F238E27FC236}">
                <a16:creationId xmlns:a16="http://schemas.microsoft.com/office/drawing/2014/main" id="{048FC238-57C9-4A61-A007-9D2856247CBF}"/>
              </a:ext>
            </a:extLst>
          </p:cNvPr>
          <p:cNvSpPr/>
          <p:nvPr/>
        </p:nvSpPr>
        <p:spPr>
          <a:xfrm>
            <a:off x="4296204" y="116632"/>
            <a:ext cx="3024594" cy="1639119"/>
          </a:xfrm>
          <a:prstGeom prst="irregularSeal1">
            <a:avLst/>
          </a:prstGeom>
          <a:noFill/>
          <a:ln>
            <a:solidFill>
              <a:srgbClr val="E4057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4209272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512" y="261395"/>
            <a:ext cx="7886700" cy="963124"/>
          </a:xfrm>
        </p:spPr>
        <p:txBody>
          <a:bodyPr/>
          <a:lstStyle/>
          <a:p>
            <a:r>
              <a:rPr lang="en-GB" dirty="0"/>
              <a:t>DPC Events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8893" y="151430"/>
            <a:ext cx="6087934" cy="5400600"/>
          </a:xfrm>
        </p:spPr>
        <p:txBody>
          <a:bodyPr>
            <a:noAutofit/>
          </a:bodyPr>
          <a:lstStyle/>
          <a:p>
            <a:pPr marL="57150" indent="0">
              <a:buNone/>
            </a:pPr>
            <a:endParaRPr lang="en-GB" sz="1800" dirty="0"/>
          </a:p>
          <a:p>
            <a:pPr marL="57150" indent="0">
              <a:buNone/>
            </a:pPr>
            <a:endParaRPr lang="en-GB" sz="1800" dirty="0"/>
          </a:p>
          <a:p>
            <a:pPr marL="57150" indent="0">
              <a:buNone/>
            </a:pPr>
            <a:endParaRPr lang="en-GB" sz="1800" dirty="0"/>
          </a:p>
          <a:p>
            <a:pPr marL="57150" indent="0">
              <a:buNone/>
            </a:pPr>
            <a:endParaRPr lang="en-GB" sz="1800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6155083-F3EB-4332-9781-56CB55E6E85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45738" y="20688"/>
            <a:ext cx="1698262" cy="1639119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664DEF6B-F351-464A-86AE-4A58F5233228}"/>
              </a:ext>
            </a:extLst>
          </p:cNvPr>
          <p:cNvSpPr txBox="1"/>
          <p:nvPr/>
        </p:nvSpPr>
        <p:spPr>
          <a:xfrm>
            <a:off x="6582398" y="3354922"/>
            <a:ext cx="248753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>
                <a:hlinkClick r:id="rId4"/>
              </a:rPr>
              <a:t>www.dpconline.org</a:t>
            </a:r>
            <a:endParaRPr lang="en-GB" dirty="0"/>
          </a:p>
          <a:p>
            <a:pPr algn="ctr"/>
            <a:r>
              <a:rPr lang="en-GB" dirty="0">
                <a:hlinkClick r:id="rId5"/>
              </a:rPr>
              <a:t>info@dpconline.org</a:t>
            </a:r>
            <a:endParaRPr lang="en-GB" dirty="0"/>
          </a:p>
          <a:p>
            <a:pPr algn="ctr"/>
            <a:r>
              <a:rPr lang="en-GB" dirty="0"/>
              <a:t>@</a:t>
            </a:r>
            <a:r>
              <a:rPr lang="en-GB" dirty="0" err="1"/>
              <a:t>dpc_chat</a:t>
            </a:r>
            <a:endParaRPr lang="en-GB" dirty="0"/>
          </a:p>
        </p:txBody>
      </p:sp>
      <p:pic>
        <p:nvPicPr>
          <p:cNvPr id="8" name="Picture 7" descr="A close up of a logo&#10;&#10;Description automatically generated">
            <a:extLst>
              <a:ext uri="{FF2B5EF4-FFF2-40B4-BE49-F238E27FC236}">
                <a16:creationId xmlns:a16="http://schemas.microsoft.com/office/drawing/2014/main" id="{0B739B76-B25B-49FD-AA3C-954A0CCE70A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4248" y="4278252"/>
            <a:ext cx="2043835" cy="2428318"/>
          </a:xfrm>
          <a:prstGeom prst="rect">
            <a:avLst/>
          </a:prstGeom>
        </p:spPr>
      </p:pic>
      <p:graphicFrame>
        <p:nvGraphicFramePr>
          <p:cNvPr id="9" name="Table 9">
            <a:extLst>
              <a:ext uri="{FF2B5EF4-FFF2-40B4-BE49-F238E27FC236}">
                <a16:creationId xmlns:a16="http://schemas.microsoft.com/office/drawing/2014/main" id="{9FA25987-C5D8-43FA-B828-E2C47FC8217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14394365"/>
              </p:ext>
            </p:extLst>
          </p:nvPr>
        </p:nvGraphicFramePr>
        <p:xfrm>
          <a:off x="534367" y="1224519"/>
          <a:ext cx="6096000" cy="5394960"/>
        </p:xfrm>
        <a:graphic>
          <a:graphicData uri="http://schemas.openxmlformats.org/drawingml/2006/table">
            <a:tbl>
              <a:tblPr firstRow="1" bandRow="1">
                <a:tableStyleId>{5202B0CA-FC54-4496-8BCA-5EF66A818D29}</a:tableStyleId>
              </a:tblPr>
              <a:tblGrid>
                <a:gridCol w="1371715">
                  <a:extLst>
                    <a:ext uri="{9D8B030D-6E8A-4147-A177-3AD203B41FA5}">
                      <a16:colId xmlns:a16="http://schemas.microsoft.com/office/drawing/2014/main" val="3518716873"/>
                    </a:ext>
                  </a:extLst>
                </a:gridCol>
                <a:gridCol w="4724285">
                  <a:extLst>
                    <a:ext uri="{9D8B030D-6E8A-4147-A177-3AD203B41FA5}">
                      <a16:colId xmlns:a16="http://schemas.microsoft.com/office/drawing/2014/main" val="2824673785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b="0" dirty="0">
                          <a:solidFill>
                            <a:schemeClr val="tx1"/>
                          </a:solidFill>
                        </a:rPr>
                        <a:t>2 April Salford</a:t>
                      </a:r>
                    </a:p>
                    <a:p>
                      <a:endParaRPr lang="en-GB" sz="18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57150" indent="0">
                        <a:buNone/>
                      </a:pPr>
                      <a:r>
                        <a:rPr lang="en-GB" sz="1800" b="0" dirty="0">
                          <a:solidFill>
                            <a:schemeClr val="tx1"/>
                          </a:solidFill>
                        </a:rPr>
                        <a:t>For Your Eyes Only: Scalable Approaches to Identifying, Managing, and Securing Sensitive or Restricted Information </a:t>
                      </a:r>
                      <a:endParaRPr lang="en-GB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06270415"/>
                  </a:ext>
                </a:extLst>
              </a:tr>
              <a:tr h="37887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dirty="0"/>
                        <a:t>3 April Online</a:t>
                      </a:r>
                      <a:endParaRPr lang="en-GB" sz="18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C6F">
                        <a:alpha val="2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57150" indent="0">
                        <a:buNone/>
                      </a:pPr>
                      <a:r>
                        <a:rPr lang="en-GB" sz="1800" dirty="0"/>
                        <a:t>Enacting Environmentally Sustainable Preservation - Webinar</a:t>
                      </a:r>
                      <a:endParaRPr lang="en-GB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C6F">
                        <a:alpha val="25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90334762"/>
                  </a:ext>
                </a:extLst>
              </a:tr>
              <a:tr h="37887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dirty="0"/>
                        <a:t>30 April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dirty="0"/>
                        <a:t>York</a:t>
                      </a:r>
                      <a:endParaRPr lang="en-GB" sz="18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57150" indent="0">
                        <a:buNone/>
                      </a:pPr>
                      <a:r>
                        <a:rPr lang="en-GB" sz="1800" dirty="0"/>
                        <a:t>Building a Digital Future : Challenges &amp; Solutions for Preserving 3D Models </a:t>
                      </a:r>
                      <a:endParaRPr lang="en-GB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85171929"/>
                  </a:ext>
                </a:extLst>
              </a:tr>
              <a:tr h="37887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dirty="0"/>
                        <a:t>22 June  London</a:t>
                      </a:r>
                      <a:endParaRPr lang="en-GB" sz="18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57150" indent="0">
                        <a:buNone/>
                      </a:pPr>
                      <a:r>
                        <a:rPr lang="en-GB" sz="1800" dirty="0"/>
                        <a:t>Getting Started with Advocacy</a:t>
                      </a:r>
                      <a:endParaRPr lang="en-GB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5281422"/>
                  </a:ext>
                </a:extLst>
              </a:tr>
              <a:tr h="37887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dirty="0"/>
                        <a:t>23 June London</a:t>
                      </a:r>
                      <a:endParaRPr lang="en-GB" sz="18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C6F">
                        <a:alpha val="2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57150" indent="0">
                        <a:buNone/>
                      </a:pPr>
                      <a:r>
                        <a:rPr lang="en-GB" sz="1800" dirty="0"/>
                        <a:t>Connecting the Bits - DPC Unconference</a:t>
                      </a:r>
                    </a:p>
                    <a:p>
                      <a:endParaRPr lang="en-GB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C6F">
                        <a:alpha val="25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05568200"/>
                  </a:ext>
                </a:extLst>
              </a:tr>
              <a:tr h="37887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dirty="0"/>
                        <a:t>24 June London</a:t>
                      </a:r>
                      <a:endParaRPr lang="en-GB" sz="18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C6F">
                        <a:alpha val="2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57150" indent="0">
                        <a:buNone/>
                      </a:pPr>
                      <a:r>
                        <a:rPr lang="en-GB" sz="1800" dirty="0"/>
                        <a:t>A Guide to Procurement: Launch Event, Workshop</a:t>
                      </a:r>
                      <a:endParaRPr lang="en-GB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C6F">
                        <a:alpha val="25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535670"/>
                  </a:ext>
                </a:extLst>
              </a:tr>
              <a:tr h="37887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dirty="0"/>
                        <a:t>23 July Belfast</a:t>
                      </a:r>
                      <a:endParaRPr lang="en-GB" sz="18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C6F">
                        <a:alpha val="2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57150" indent="0">
                        <a:buNone/>
                      </a:pPr>
                      <a:r>
                        <a:rPr lang="en-GB" sz="1800" dirty="0"/>
                        <a:t>Web Archiving &amp; Preservation Working Group Meeting</a:t>
                      </a:r>
                      <a:endParaRPr lang="en-GB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C6F">
                        <a:alpha val="25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76545723"/>
                  </a:ext>
                </a:extLst>
              </a:tr>
              <a:tr h="37887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dirty="0"/>
                        <a:t>5 November Earth</a:t>
                      </a:r>
                      <a:endParaRPr lang="en-GB" sz="18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57150" indent="0">
                        <a:buNone/>
                      </a:pPr>
                      <a:r>
                        <a:rPr lang="en-GB" sz="1800" dirty="0"/>
                        <a:t>World Digital Preservation Day</a:t>
                      </a:r>
                      <a:endParaRPr lang="en-GB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74798342"/>
                  </a:ext>
                </a:extLst>
              </a:tr>
            </a:tbl>
          </a:graphicData>
        </a:graphic>
      </p:graphicFrame>
      <p:sp>
        <p:nvSpPr>
          <p:cNvPr id="13" name="Rectangle 12">
            <a:extLst>
              <a:ext uri="{FF2B5EF4-FFF2-40B4-BE49-F238E27FC236}">
                <a16:creationId xmlns:a16="http://schemas.microsoft.com/office/drawing/2014/main" id="{932059FD-4E60-4CF9-BF30-32DA9E92D527}"/>
              </a:ext>
            </a:extLst>
          </p:cNvPr>
          <p:cNvSpPr/>
          <p:nvPr/>
        </p:nvSpPr>
        <p:spPr>
          <a:xfrm>
            <a:off x="448478" y="3429000"/>
            <a:ext cx="6267777" cy="1944216"/>
          </a:xfrm>
          <a:prstGeom prst="rect">
            <a:avLst/>
          </a:prstGeom>
          <a:noFill/>
          <a:ln w="5715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8659646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7CE125-9971-407C-8C2C-4B071DF953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1780" y="2018111"/>
            <a:ext cx="3960440" cy="498991"/>
          </a:xfrm>
        </p:spPr>
        <p:txBody>
          <a:bodyPr/>
          <a:lstStyle/>
          <a:p>
            <a:r>
              <a:rPr lang="en-GB" sz="6000" dirty="0"/>
              <a:t>Thank You!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D501707-74B2-48F2-8A75-DD19136AD3F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2302210" y="3068960"/>
            <a:ext cx="4539580" cy="2304256"/>
          </a:xfrm>
        </p:spPr>
        <p:txBody>
          <a:bodyPr/>
          <a:lstStyle/>
          <a:p>
            <a:pPr marL="0" indent="0" algn="ctr">
              <a:buNone/>
            </a:pPr>
            <a:r>
              <a:rPr lang="en-GB" dirty="0"/>
              <a:t>Sara Day Thomson</a:t>
            </a:r>
          </a:p>
          <a:p>
            <a:pPr marL="0" indent="0" algn="ctr">
              <a:buNone/>
            </a:pPr>
            <a:r>
              <a:rPr lang="en-GB" dirty="0"/>
              <a:t>Research Officer</a:t>
            </a:r>
          </a:p>
          <a:p>
            <a:pPr marL="0" indent="0" algn="ctr">
              <a:buNone/>
            </a:pPr>
            <a:r>
              <a:rPr lang="en-GB" dirty="0">
                <a:hlinkClick r:id="rId2"/>
              </a:rPr>
              <a:t>sara.thomson@dpconline.org</a:t>
            </a:r>
            <a:endParaRPr lang="en-GB" dirty="0"/>
          </a:p>
          <a:p>
            <a:pPr marL="0" indent="0" algn="ctr">
              <a:buNone/>
            </a:pPr>
            <a:r>
              <a:rPr lang="en-GB" dirty="0"/>
              <a:t>@sdaythomson</a:t>
            </a:r>
          </a:p>
        </p:txBody>
      </p:sp>
      <p:pic>
        <p:nvPicPr>
          <p:cNvPr id="6" name="Picture 5" descr="A picture containing ax, graphics, drawing&#10;&#10;Description automatically generated">
            <a:extLst>
              <a:ext uri="{FF2B5EF4-FFF2-40B4-BE49-F238E27FC236}">
                <a16:creationId xmlns:a16="http://schemas.microsoft.com/office/drawing/2014/main" id="{43A898DF-7755-45B9-9BFB-99F45B62AA1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9832" y="4725144"/>
            <a:ext cx="320798" cy="260648"/>
          </a:xfrm>
          <a:prstGeom prst="rect">
            <a:avLst/>
          </a:prstGeom>
        </p:spPr>
      </p:pic>
      <p:pic>
        <p:nvPicPr>
          <p:cNvPr id="8" name="Picture 7" descr="A picture containing drawing&#10;&#10;Description automatically generated">
            <a:extLst>
              <a:ext uri="{FF2B5EF4-FFF2-40B4-BE49-F238E27FC236}">
                <a16:creationId xmlns:a16="http://schemas.microsoft.com/office/drawing/2014/main" id="{B4DA0C27-62E7-4AC8-B414-88DA37AC8E4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67487" y="0"/>
            <a:ext cx="1765073" cy="17036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29839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What is Digital Preservation?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49" y="1263534"/>
            <a:ext cx="7886700" cy="2448272"/>
          </a:xfrm>
        </p:spPr>
        <p:txBody>
          <a:bodyPr>
            <a:normAutofit/>
          </a:bodyPr>
          <a:lstStyle/>
          <a:p>
            <a:pPr marL="49213" indent="0" algn="ctr">
              <a:buNone/>
            </a:pPr>
            <a:r>
              <a:rPr lang="en-GB" altLang="en-US" sz="3600" dirty="0"/>
              <a:t>“the series of managed activities necessary to ensure continued access to digital materials for as long as necessary”</a:t>
            </a:r>
          </a:p>
          <a:p>
            <a:pPr marL="49213" indent="0" algn="ctr">
              <a:buNone/>
            </a:pPr>
            <a:r>
              <a:rPr lang="en-GB" altLang="en-US" sz="3600" dirty="0"/>
              <a:t>(Digital Preservation Handbook)</a:t>
            </a:r>
            <a:endParaRPr lang="en-GB" sz="36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430" y="4755160"/>
            <a:ext cx="8977138" cy="195851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075479" y="6518031"/>
            <a:ext cx="499304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/>
              <a:t>Illustration by </a:t>
            </a:r>
            <a:r>
              <a:rPr lang="en-GB" sz="1400" dirty="0" err="1"/>
              <a:t>Jørgen</a:t>
            </a:r>
            <a:r>
              <a:rPr lang="en-GB" sz="1400" dirty="0"/>
              <a:t> Stamp digitalbevaring.dk CC BY 2.5 Denmark</a:t>
            </a:r>
          </a:p>
        </p:txBody>
      </p:sp>
      <p:sp>
        <p:nvSpPr>
          <p:cNvPr id="6" name="Speech Bubble: Rectangle 5">
            <a:extLst>
              <a:ext uri="{FF2B5EF4-FFF2-40B4-BE49-F238E27FC236}">
                <a16:creationId xmlns:a16="http://schemas.microsoft.com/office/drawing/2014/main" id="{970A591D-6366-486B-842E-6BC9BE190F99}"/>
              </a:ext>
            </a:extLst>
          </p:cNvPr>
          <p:cNvSpPr/>
          <p:nvPr/>
        </p:nvSpPr>
        <p:spPr>
          <a:xfrm>
            <a:off x="3275855" y="3981776"/>
            <a:ext cx="5239493" cy="661246"/>
          </a:xfrm>
          <a:prstGeom prst="wedgeRectCallout">
            <a:avLst>
              <a:gd name="adj1" fmla="val -20863"/>
              <a:gd name="adj2" fmla="val -112278"/>
            </a:avLst>
          </a:prstGeom>
          <a:noFill/>
          <a:ln w="38100">
            <a:solidFill>
              <a:srgbClr val="007C6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dirty="0">
                <a:solidFill>
                  <a:schemeClr val="tx1"/>
                </a:solidFill>
              </a:rPr>
              <a:t>I’m free and open on the DPC website!</a:t>
            </a:r>
          </a:p>
        </p:txBody>
      </p:sp>
    </p:spTree>
    <p:extLst>
      <p:ext uri="{BB962C8B-B14F-4D97-AF65-F5344CB8AC3E}">
        <p14:creationId xmlns:p14="http://schemas.microsoft.com/office/powerpoint/2010/main" val="7668096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4800" dirty="0"/>
              <a:t>3-Legged Stool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4000" dirty="0"/>
              <a:t>Technology</a:t>
            </a:r>
          </a:p>
          <a:p>
            <a:r>
              <a:rPr lang="en-GB" sz="4000" dirty="0"/>
              <a:t>Resources</a:t>
            </a:r>
          </a:p>
          <a:p>
            <a:r>
              <a:rPr lang="en-GB" sz="4000" dirty="0"/>
              <a:t>Organisation</a:t>
            </a:r>
          </a:p>
        </p:txBody>
      </p:sp>
      <p:pic>
        <p:nvPicPr>
          <p:cNvPr id="4" name="Content Placeholder 3" descr="Stool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88" y="2039363"/>
            <a:ext cx="5278859" cy="39637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4"/>
          <p:cNvSpPr/>
          <p:nvPr/>
        </p:nvSpPr>
        <p:spPr>
          <a:xfrm>
            <a:off x="4574602" y="6331165"/>
            <a:ext cx="4340153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600" dirty="0">
                <a:hlinkClick r:id="rId4"/>
              </a:rPr>
              <a:t>http://dpworkshop.org/dpm-eng/conclusion.html</a:t>
            </a:r>
            <a:r>
              <a:rPr lang="en-GB" sz="1600" dirty="0"/>
              <a:t> 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225F61E-70DD-4169-949A-1BA4F7C07D7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45738" y="20688"/>
            <a:ext cx="1698262" cy="16391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71195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CE048EF9-8E86-4258-B025-056858C441FE}"/>
              </a:ext>
            </a:extLst>
          </p:cNvPr>
          <p:cNvSpPr txBox="1"/>
          <p:nvPr/>
        </p:nvSpPr>
        <p:spPr>
          <a:xfrm>
            <a:off x="1835696" y="2951947"/>
            <a:ext cx="547260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600" dirty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Getting Started</a:t>
            </a:r>
          </a:p>
        </p:txBody>
      </p:sp>
    </p:spTree>
    <p:extLst>
      <p:ext uri="{BB962C8B-B14F-4D97-AF65-F5344CB8AC3E}">
        <p14:creationId xmlns:p14="http://schemas.microsoft.com/office/powerpoint/2010/main" val="24266320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Maturity Modelling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7" y="1484784"/>
            <a:ext cx="5328591" cy="4968552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n-GB" dirty="0"/>
              <a:t>Helps with:</a:t>
            </a:r>
          </a:p>
          <a:p>
            <a:pPr marL="285750" indent="-285750"/>
            <a:r>
              <a:rPr lang="en-GB" dirty="0"/>
              <a:t>Identifying stress points &amp; risks</a:t>
            </a:r>
          </a:p>
          <a:p>
            <a:pPr marL="285750" indent="-285750"/>
            <a:r>
              <a:rPr lang="en-GB" dirty="0"/>
              <a:t>Setting objectives &amp; advocacy</a:t>
            </a:r>
          </a:p>
          <a:p>
            <a:pPr marL="285750" indent="-285750"/>
            <a:r>
              <a:rPr lang="en-GB" dirty="0"/>
              <a:t>Prioritising developments</a:t>
            </a:r>
          </a:p>
          <a:p>
            <a:pPr marL="0" indent="0">
              <a:buNone/>
            </a:pPr>
            <a:r>
              <a:rPr lang="en-GB" dirty="0"/>
              <a:t>Options include:</a:t>
            </a:r>
          </a:p>
          <a:p>
            <a:r>
              <a:rPr lang="en-GB" dirty="0"/>
              <a:t>DPC Rapid Assessment Model (RAM)</a:t>
            </a:r>
          </a:p>
          <a:p>
            <a:pPr lvl="1"/>
            <a:r>
              <a:rPr lang="en-GB" dirty="0"/>
              <a:t>Applicable for all organisations who have digital content of long term value</a:t>
            </a:r>
          </a:p>
          <a:p>
            <a:pPr lvl="1"/>
            <a:r>
              <a:rPr lang="en-GB" dirty="0"/>
              <a:t>Agnostic to solution and technology</a:t>
            </a:r>
          </a:p>
          <a:p>
            <a:pPr lvl="1"/>
            <a:r>
              <a:rPr lang="en-GB" dirty="0"/>
              <a:t>Focused on continuous improvement</a:t>
            </a:r>
          </a:p>
          <a:p>
            <a:r>
              <a:rPr lang="en-GB" dirty="0"/>
              <a:t>NDSA Levels of Digital Preservation</a:t>
            </a:r>
          </a:p>
          <a:p>
            <a:pPr marL="0" indent="0">
              <a:buNone/>
            </a:pPr>
            <a:endParaRPr lang="en-GB" dirty="0"/>
          </a:p>
        </p:txBody>
      </p:sp>
      <p:sp>
        <p:nvSpPr>
          <p:cNvPr id="5" name="TextBox 4"/>
          <p:cNvSpPr txBox="1"/>
          <p:nvPr/>
        </p:nvSpPr>
        <p:spPr>
          <a:xfrm>
            <a:off x="3959931" y="6392353"/>
            <a:ext cx="499304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/>
              <a:t>Illustration by </a:t>
            </a:r>
            <a:r>
              <a:rPr lang="en-GB" sz="1400" dirty="0" err="1"/>
              <a:t>Jørgen</a:t>
            </a:r>
            <a:r>
              <a:rPr lang="en-GB" sz="1400" dirty="0"/>
              <a:t> Stamp digitalbevaring.dk CC BY 2.5 Denmark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84E437B-C279-42DD-B08D-BB5D9FD38D6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45738" y="20688"/>
            <a:ext cx="1698262" cy="1639119"/>
          </a:xfrm>
          <a:prstGeom prst="rect">
            <a:avLst/>
          </a:prstGeom>
        </p:spPr>
      </p:pic>
      <p:pic>
        <p:nvPicPr>
          <p:cNvPr id="8" name="Picture 7" descr="A close up of a logo&#10;&#10;Description automatically generated">
            <a:extLst>
              <a:ext uri="{FF2B5EF4-FFF2-40B4-BE49-F238E27FC236}">
                <a16:creationId xmlns:a16="http://schemas.microsoft.com/office/drawing/2014/main" id="{269549A8-52E0-4380-9B50-477BBAB655E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48163" y="3603141"/>
            <a:ext cx="2952328" cy="2843252"/>
          </a:xfrm>
          <a:prstGeom prst="rect">
            <a:avLst/>
          </a:prstGeom>
        </p:spPr>
      </p:pic>
      <p:sp>
        <p:nvSpPr>
          <p:cNvPr id="9" name="Speech Bubble: Rectangle 8">
            <a:extLst>
              <a:ext uri="{FF2B5EF4-FFF2-40B4-BE49-F238E27FC236}">
                <a16:creationId xmlns:a16="http://schemas.microsoft.com/office/drawing/2014/main" id="{583A34E1-FC95-4E7A-80F6-EBC992D354D9}"/>
              </a:ext>
            </a:extLst>
          </p:cNvPr>
          <p:cNvSpPr/>
          <p:nvPr/>
        </p:nvSpPr>
        <p:spPr>
          <a:xfrm>
            <a:off x="5759363" y="2774862"/>
            <a:ext cx="2232248" cy="609060"/>
          </a:xfrm>
          <a:prstGeom prst="wedgeRectCallout">
            <a:avLst>
              <a:gd name="adj1" fmla="val -75090"/>
              <a:gd name="adj2" fmla="val 47661"/>
            </a:avLst>
          </a:prstGeom>
          <a:noFill/>
          <a:ln w="38100">
            <a:solidFill>
              <a:srgbClr val="007C6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000" dirty="0">
                <a:solidFill>
                  <a:schemeClr val="tx1"/>
                </a:solidFill>
              </a:rPr>
              <a:t>I’m on the DPC website! </a:t>
            </a:r>
          </a:p>
        </p:txBody>
      </p:sp>
    </p:spTree>
    <p:extLst>
      <p:ext uri="{BB962C8B-B14F-4D97-AF65-F5344CB8AC3E}">
        <p14:creationId xmlns:p14="http://schemas.microsoft.com/office/powerpoint/2010/main" val="5562683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Bit-Level Preservation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63888" y="1436288"/>
            <a:ext cx="5400600" cy="540102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3000" dirty="0"/>
              <a:t>Addresses risks such as:</a:t>
            </a:r>
          </a:p>
          <a:p>
            <a:r>
              <a:rPr lang="en-GB" sz="3000" dirty="0"/>
              <a:t>Media obsolescence</a:t>
            </a:r>
          </a:p>
          <a:p>
            <a:r>
              <a:rPr lang="en-GB" sz="3000" dirty="0"/>
              <a:t>Media failure</a:t>
            </a:r>
          </a:p>
          <a:p>
            <a:r>
              <a:rPr lang="en-GB" sz="3000" dirty="0"/>
              <a:t>Natural or human-made disaster</a:t>
            </a:r>
          </a:p>
          <a:p>
            <a:pPr marL="0" indent="0">
              <a:buNone/>
            </a:pPr>
            <a:r>
              <a:rPr lang="en-GB" sz="3000" dirty="0"/>
              <a:t>As a minimum:</a:t>
            </a:r>
          </a:p>
          <a:p>
            <a:r>
              <a:rPr lang="en-GB" sz="3000" dirty="0"/>
              <a:t>Keep more than one copy</a:t>
            </a:r>
          </a:p>
          <a:p>
            <a:r>
              <a:rPr lang="en-GB" sz="3000" dirty="0"/>
              <a:t>Refresh storage media</a:t>
            </a:r>
          </a:p>
          <a:p>
            <a:r>
              <a:rPr lang="en-GB" sz="3000" dirty="0"/>
              <a:t>Integrity check your data (also “Fixity”)</a:t>
            </a:r>
          </a:p>
          <a:p>
            <a:pPr marL="0" indent="0">
              <a:buNone/>
            </a:pPr>
            <a:endParaRPr lang="en-GB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BC2B607-1EC3-446D-9364-C9D4D3D4B9F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45738" y="20688"/>
            <a:ext cx="1698262" cy="1639119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6ADA3319-6429-497C-B086-5B228C8CFAF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4639" y="3717032"/>
            <a:ext cx="2926334" cy="27861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603014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Characterisation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1448447"/>
            <a:ext cx="8331854" cy="4975719"/>
          </a:xfrm>
        </p:spPr>
        <p:txBody>
          <a:bodyPr>
            <a:normAutofit fontScale="92500" lnSpcReduction="20000"/>
          </a:bodyPr>
          <a:lstStyle/>
          <a:p>
            <a:r>
              <a:rPr lang="en-GB" dirty="0"/>
              <a:t>Understand your data so you can assess </a:t>
            </a:r>
          </a:p>
          <a:p>
            <a:pPr marL="0" indent="0">
              <a:buNone/>
            </a:pPr>
            <a:r>
              <a:rPr lang="en-GB" dirty="0"/>
              <a:t>    risks, plan, take action to preserve</a:t>
            </a:r>
          </a:p>
          <a:p>
            <a:r>
              <a:rPr lang="en-GB" dirty="0"/>
              <a:t>Characterisation:</a:t>
            </a:r>
          </a:p>
          <a:p>
            <a:pPr lvl="1"/>
            <a:r>
              <a:rPr lang="en-GB" dirty="0"/>
              <a:t>How many files?</a:t>
            </a:r>
          </a:p>
          <a:p>
            <a:pPr lvl="1"/>
            <a:r>
              <a:rPr lang="en-GB" dirty="0"/>
              <a:t>How big are the files?</a:t>
            </a:r>
          </a:p>
          <a:p>
            <a:pPr lvl="1"/>
            <a:r>
              <a:rPr lang="en-GB" dirty="0"/>
              <a:t>What file formats? </a:t>
            </a:r>
          </a:p>
          <a:p>
            <a:pPr lvl="1"/>
            <a:r>
              <a:rPr lang="en-GB" dirty="0"/>
              <a:t>Does it contain personal information?</a:t>
            </a:r>
          </a:p>
          <a:p>
            <a:pPr lvl="1"/>
            <a:r>
              <a:rPr lang="en-GB" dirty="0"/>
              <a:t>Is it encrypted?</a:t>
            </a:r>
          </a:p>
          <a:p>
            <a:pPr lvl="1"/>
            <a:r>
              <a:rPr lang="en-GB" dirty="0"/>
              <a:t>What risks are associated?</a:t>
            </a:r>
          </a:p>
          <a:p>
            <a:r>
              <a:rPr lang="en-GB" dirty="0"/>
              <a:t>Scale = automation = software tools</a:t>
            </a:r>
          </a:p>
          <a:p>
            <a:r>
              <a:rPr lang="en-GB" dirty="0"/>
              <a:t>Tools: DROID, FITS….</a:t>
            </a:r>
          </a:p>
          <a:p>
            <a:endParaRPr lang="en-GB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57D8B83-9C4F-40F9-9586-54FE1411803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45738" y="20688"/>
            <a:ext cx="1698262" cy="1639119"/>
          </a:xfrm>
          <a:prstGeom prst="rect">
            <a:avLst/>
          </a:prstGeom>
        </p:spPr>
      </p:pic>
      <p:sp>
        <p:nvSpPr>
          <p:cNvPr id="7" name="Speech Bubble: Rectangle 6">
            <a:extLst>
              <a:ext uri="{FF2B5EF4-FFF2-40B4-BE49-F238E27FC236}">
                <a16:creationId xmlns:a16="http://schemas.microsoft.com/office/drawing/2014/main" id="{5B379817-506E-4FA5-AD7F-E31E65A8608B}"/>
              </a:ext>
            </a:extLst>
          </p:cNvPr>
          <p:cNvSpPr/>
          <p:nvPr/>
        </p:nvSpPr>
        <p:spPr>
          <a:xfrm>
            <a:off x="6444208" y="2216396"/>
            <a:ext cx="2496521" cy="1808413"/>
          </a:xfrm>
          <a:prstGeom prst="wedgeRectCallout">
            <a:avLst>
              <a:gd name="adj1" fmla="val -73932"/>
              <a:gd name="adj2" fmla="val -43547"/>
            </a:avLst>
          </a:prstGeom>
          <a:noFill/>
          <a:ln w="38100">
            <a:solidFill>
              <a:srgbClr val="007C6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000" dirty="0">
                <a:solidFill>
                  <a:schemeClr val="tx1"/>
                </a:solidFill>
              </a:rPr>
              <a:t>Specific guidance for different types of content can be found in DPC Technology Watch Reports!</a:t>
            </a:r>
          </a:p>
        </p:txBody>
      </p:sp>
      <p:pic>
        <p:nvPicPr>
          <p:cNvPr id="8" name="Picture 7" descr="A close up of a logo&#10;&#10;Description automatically generated">
            <a:extLst>
              <a:ext uri="{FF2B5EF4-FFF2-40B4-BE49-F238E27FC236}">
                <a16:creationId xmlns:a16="http://schemas.microsoft.com/office/drawing/2014/main" id="{9DBC2676-2A34-4DE5-BB78-FAD1ADE7B93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51972" y="4507485"/>
            <a:ext cx="2080991" cy="20624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208402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Risk Management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1562" y="1520788"/>
            <a:ext cx="9001000" cy="482453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3000" dirty="0"/>
              <a:t>Identifying risks is a key stage in successful digital preservation</a:t>
            </a:r>
          </a:p>
          <a:p>
            <a:pPr marL="0" indent="0">
              <a:buNone/>
            </a:pPr>
            <a:r>
              <a:rPr lang="en-GB" sz="3000" dirty="0"/>
              <a:t>Useful for:</a:t>
            </a:r>
          </a:p>
          <a:p>
            <a:r>
              <a:rPr lang="en-GB" sz="3000" dirty="0"/>
              <a:t>Policy development</a:t>
            </a:r>
          </a:p>
          <a:p>
            <a:r>
              <a:rPr lang="en-GB" sz="3000" dirty="0"/>
              <a:t>Building a business case</a:t>
            </a:r>
          </a:p>
          <a:p>
            <a:r>
              <a:rPr lang="en-GB" sz="3000" dirty="0"/>
              <a:t>Identifying requirements</a:t>
            </a:r>
          </a:p>
          <a:p>
            <a:r>
              <a:rPr lang="en-GB" sz="3000" dirty="0"/>
              <a:t>Making preservation decisions</a:t>
            </a:r>
          </a:p>
          <a:p>
            <a:pPr marL="0" indent="0">
              <a:buNone/>
            </a:pPr>
            <a:r>
              <a:rPr lang="en-GB" sz="3000" dirty="0"/>
              <a:t>Resources: DRAMBORA, SPOT, TNA</a:t>
            </a:r>
          </a:p>
          <a:p>
            <a:endParaRPr lang="en-GB" sz="300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2AD5CCB-89A4-4319-83C3-6F659C95D9D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4128" y="2312876"/>
            <a:ext cx="3028310" cy="302433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F76928B6-6CA3-4879-8584-375802FAD3E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45738" y="20688"/>
            <a:ext cx="1698262" cy="16391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58748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Digital Asset Registers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7" y="1628800"/>
            <a:ext cx="8280919" cy="4824536"/>
          </a:xfrm>
        </p:spPr>
        <p:txBody>
          <a:bodyPr>
            <a:noAutofit/>
          </a:bodyPr>
          <a:lstStyle/>
          <a:p>
            <a:r>
              <a:rPr lang="en-GB" sz="3000" dirty="0"/>
              <a:t>Gathers information about digital content in one place</a:t>
            </a:r>
          </a:p>
          <a:p>
            <a:r>
              <a:rPr lang="en-GB" sz="3000" dirty="0"/>
              <a:t>Coordinates digital preservation actions</a:t>
            </a:r>
          </a:p>
          <a:p>
            <a:r>
              <a:rPr lang="en-GB" sz="3000" dirty="0"/>
              <a:t>Retains valuable knowledge</a:t>
            </a:r>
          </a:p>
          <a:p>
            <a:r>
              <a:rPr lang="en-GB" sz="3000" dirty="0"/>
              <a:t>Logs preservation risks</a:t>
            </a:r>
          </a:p>
          <a:p>
            <a:r>
              <a:rPr lang="en-GB" sz="3000" dirty="0"/>
              <a:t>Promotes best practice</a:t>
            </a:r>
          </a:p>
          <a:p>
            <a:r>
              <a:rPr lang="en-GB" sz="3000" dirty="0"/>
              <a:t>Supports advocacy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3C9BE4A-7367-460A-AAE0-16F4F056CCF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0830" y="3326547"/>
            <a:ext cx="3772553" cy="3054781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FECEAD7-7F65-4772-B3DF-EBCE32A0769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45738" y="20688"/>
            <a:ext cx="1698262" cy="16391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8781268"/>
      </p:ext>
    </p:extLst>
  </p:cSld>
  <p:clrMapOvr>
    <a:masterClrMapping/>
  </p:clrMapOvr>
</p:sld>
</file>

<file path=ppt/theme/theme1.xml><?xml version="1.0" encoding="utf-8"?>
<a:theme xmlns:a="http://schemas.openxmlformats.org/drawingml/2006/main" name="DPCSharo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49A12ADEB0E794F9A53CB1E6BDEBEF9" ma:contentTypeVersion="2" ma:contentTypeDescription="Create a new document." ma:contentTypeScope="" ma:versionID="df1670300e2094e5568754751430e275">
  <xsd:schema xmlns:xsd="http://www.w3.org/2001/XMLSchema" xmlns:xs="http://www.w3.org/2001/XMLSchema" xmlns:p="http://schemas.microsoft.com/office/2006/metadata/properties" xmlns:ns2="e3cce8e0-2e05-4967-9afc-6d8fd6e34cbf" targetNamespace="http://schemas.microsoft.com/office/2006/metadata/properties" ma:root="true" ma:fieldsID="c0701c6b972f6ba10837a4da62786978" ns2:_="">
    <xsd:import namespace="e3cce8e0-2e05-4967-9afc-6d8fd6e34cbf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3cce8e0-2e05-4967-9afc-6d8fd6e34cbf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F63A0957-BBA9-4769-88F3-687545979226}">
  <ds:schemaRefs>
    <ds:schemaRef ds:uri="http://schemas.microsoft.com/office/infopath/2007/PartnerControls"/>
    <ds:schemaRef ds:uri="http://purl.org/dc/elements/1.1/"/>
    <ds:schemaRef ds:uri="http://schemas.microsoft.com/office/2006/metadata/properties"/>
    <ds:schemaRef ds:uri="e3cce8e0-2e05-4967-9afc-6d8fd6e34cbf"/>
    <ds:schemaRef ds:uri="http://purl.org/dc/terms/"/>
    <ds:schemaRef ds:uri="http://schemas.microsoft.com/office/2006/documentManagement/types"/>
    <ds:schemaRef ds:uri="http://purl.org/dc/dcmitype/"/>
    <ds:schemaRef ds:uri="http://schemas.openxmlformats.org/package/2006/metadata/core-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8A8A6C92-E0B7-42FC-9B0B-C9C14F5A8951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95C5C670-3B58-4CEA-8274-1C194AFF971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e3cce8e0-2e05-4967-9afc-6d8fd6e34cbf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DPCSaraDay</Template>
  <TotalTime>3374</TotalTime>
  <Words>1333</Words>
  <Application>Microsoft Office PowerPoint</Application>
  <PresentationFormat>On-screen Show (4:3)</PresentationFormat>
  <Paragraphs>216</Paragraphs>
  <Slides>19</Slides>
  <Notes>16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4" baseType="lpstr">
      <vt:lpstr>Arial</vt:lpstr>
      <vt:lpstr>Calibri</vt:lpstr>
      <vt:lpstr>Calibri Light</vt:lpstr>
      <vt:lpstr>Wingdings</vt:lpstr>
      <vt:lpstr>DPCSharon</vt:lpstr>
      <vt:lpstr>PowerPoint Presentation</vt:lpstr>
      <vt:lpstr>What is Digital Preservation?</vt:lpstr>
      <vt:lpstr>3-Legged Stool</vt:lpstr>
      <vt:lpstr>PowerPoint Presentation</vt:lpstr>
      <vt:lpstr>Maturity Modelling</vt:lpstr>
      <vt:lpstr>Bit-Level Preservation</vt:lpstr>
      <vt:lpstr>Characterisation</vt:lpstr>
      <vt:lpstr>Risk Management</vt:lpstr>
      <vt:lpstr>Digital Asset Registers</vt:lpstr>
      <vt:lpstr>PowerPoint Presentation</vt:lpstr>
      <vt:lpstr>Business Case &amp; Advocacy</vt:lpstr>
      <vt:lpstr>Skilled Workforce</vt:lpstr>
      <vt:lpstr>Digital Preservation  Policy Development</vt:lpstr>
      <vt:lpstr>PowerPoint Presentation</vt:lpstr>
      <vt:lpstr>Digital Preservation Coalition</vt:lpstr>
      <vt:lpstr>PowerPoint Presentation</vt:lpstr>
      <vt:lpstr>DPC Resources</vt:lpstr>
      <vt:lpstr>DPC Events</vt:lpstr>
      <vt:lpstr>Thank You!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Sharon McMeekin</dc:creator>
  <cp:lastModifiedBy>Sara Day Thomson</cp:lastModifiedBy>
  <cp:revision>289</cp:revision>
  <dcterms:created xsi:type="dcterms:W3CDTF">2015-04-20T13:42:01Z</dcterms:created>
  <dcterms:modified xsi:type="dcterms:W3CDTF">2020-03-11T08:28:57Z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0x010100749A12ADEB0E794F9A53CB1E6BDEBEF9</vt:lpwstr>
  </property>
</Properties>
</file>