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74" r:id="rId5"/>
    <p:sldId id="315" r:id="rId6"/>
    <p:sldId id="277" r:id="rId7"/>
    <p:sldId id="293" r:id="rId8"/>
    <p:sldId id="278" r:id="rId9"/>
    <p:sldId id="279" r:id="rId10"/>
    <p:sldId id="280" r:id="rId11"/>
    <p:sldId id="281" r:id="rId12"/>
    <p:sldId id="282" r:id="rId13"/>
    <p:sldId id="294" r:id="rId14"/>
    <p:sldId id="283" r:id="rId15"/>
    <p:sldId id="284" r:id="rId16"/>
    <p:sldId id="287" r:id="rId17"/>
    <p:sldId id="316" r:id="rId18"/>
    <p:sldId id="289" r:id="rId19"/>
    <p:sldId id="256" r:id="rId20"/>
    <p:sldId id="286" r:id="rId21"/>
    <p:sldId id="317" r:id="rId22"/>
    <p:sldId id="31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 Day Thomson" initials="SDT" lastIdx="6" clrIdx="0">
    <p:extLst>
      <p:ext uri="{19B8F6BF-5375-455C-9EA6-DF929625EA0E}">
        <p15:presenceInfo xmlns:p15="http://schemas.microsoft.com/office/powerpoint/2012/main" userId="b4fabde65419b8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6F"/>
    <a:srgbClr val="E40571"/>
    <a:srgbClr val="54A485"/>
    <a:srgbClr val="BED12B"/>
    <a:srgbClr val="FCB108"/>
    <a:srgbClr val="8769AE"/>
    <a:srgbClr val="008C7F"/>
    <a:srgbClr val="CDF1FF"/>
    <a:srgbClr val="0099D8"/>
    <a:srgbClr val="672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253" autoAdjust="0"/>
  </p:normalViewPr>
  <p:slideViewPr>
    <p:cSldViewPr>
      <p:cViewPr varScale="1">
        <p:scale>
          <a:sx n="111" d="100"/>
          <a:sy n="111" d="100"/>
        </p:scale>
        <p:origin x="161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9272B6-83D4-4957-92BA-853E110C2CCA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6BEC54-FFA3-47D0-AA8C-B205A3D85E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389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74E827-C2E7-4C57-B938-F537D7458CF9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11A61F-B615-42A8-9062-3F965E278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527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dpconline.org/index.php?title=Digital_Preservation_Business_Case_Toolkit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curationexchange.org/" TargetMode="Externa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gcur-education.org/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isc.ac.uk/publications/reports/2008/jiscpolicyfinalreport.aspx" TargetMode="External"/><Relationship Id="rId7" Type="http://schemas.openxmlformats.org/officeDocument/2006/relationships/hyperlink" Target="http://wiki.opf-labs.org/display/SP/Published+Preservation+Policies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iki.opf-labs.org/display/SP/Policy+Elements" TargetMode="External"/><Relationship Id="rId5" Type="http://schemas.openxmlformats.org/officeDocument/2006/relationships/hyperlink" Target="http://aparsen.digitalpreservation.eu/pub/Main/ApanDeliverables/APARSEN-REP-D35_1-01-1_0.pdf" TargetMode="External"/><Relationship Id="rId4" Type="http://schemas.openxmlformats.org/officeDocument/2006/relationships/hyperlink" Target="http://blogs.loc.gov/digitalpreservation/2013/08/analysis-of-current-digital-preservation-policies-archives-libraries-and-museums/" TargetMode="Externa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positoryaudit.eu/about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www.nationalarchives.gov.uk/information-management/our-services/dc-risk-opportunities.htm" TargetMode="External"/><Relationship Id="rId4" Type="http://schemas.openxmlformats.org/officeDocument/2006/relationships/hyperlink" Target="http://www.dlib.org/dlib/september12/vermaaten/09vermaaten.html" TargetMode="Externa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1A61F-B615-42A8-9062-3F965E278F4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3792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DPC Executive Guide: https://www.dpconline.org/our-work/dpeg-home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SPRUCE Toolkit: </a:t>
            </a:r>
            <a:r>
              <a:rPr lang="en-GB" dirty="0">
                <a:hlinkClick r:id="rId3"/>
              </a:rPr>
              <a:t>http://wiki.dpconline.org/index.php?title=Digital_Preservation_Business_Case_Toolkit</a:t>
            </a:r>
            <a:r>
              <a:rPr lang="en-GB" dirty="0"/>
              <a:t> </a:t>
            </a:r>
            <a:endParaRPr lang="en-GB" dirty="0">
              <a:latin typeface="+mn-lt"/>
            </a:endParaRPr>
          </a:p>
          <a:p>
            <a:r>
              <a:rPr lang="en-GB" dirty="0"/>
              <a:t>Curation Costs Exchange: </a:t>
            </a:r>
            <a:r>
              <a:rPr lang="en-GB" dirty="0">
                <a:hlinkClick r:id="rId4"/>
              </a:rPr>
              <a:t>http://www.curationexchange.org/</a:t>
            </a:r>
            <a:endParaRPr lang="en-GB" dirty="0"/>
          </a:p>
          <a:p>
            <a:r>
              <a:rPr lang="en-GB" dirty="0"/>
              <a:t>Cost of Inaction Calculator: https://coi.weareavp.com/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1A61F-B615-42A8-9062-3F965E278F4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744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Novice to Know How (formerly Novice to Ninja): https://www.dpconline.org/blog/n2n-blog1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/>
              <a:t>DigCurV</a:t>
            </a:r>
            <a:r>
              <a:rPr lang="en-GB" dirty="0"/>
              <a:t>: </a:t>
            </a:r>
            <a:r>
              <a:rPr lang="en-GB" altLang="en-US" dirty="0">
                <a:hlinkClick r:id="rId3"/>
              </a:rPr>
              <a:t>http://www.digcur-education.org</a:t>
            </a:r>
            <a:r>
              <a:rPr lang="en-GB" altLang="en-US" dirty="0">
                <a:solidFill>
                  <a:schemeClr val="bg1"/>
                </a:solidFill>
                <a:hlinkClick r:id="rId3"/>
              </a:rPr>
              <a:t>/</a:t>
            </a:r>
            <a:r>
              <a:rPr lang="en-GB" altLang="en-US" dirty="0">
                <a:solidFill>
                  <a:schemeClr val="bg1"/>
                </a:solidFill>
              </a:rPr>
              <a:t> </a:t>
            </a:r>
          </a:p>
          <a:p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1A61F-B615-42A8-9062-3F965E278F4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7117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Difficult to make policy in new &amp; developing areas</a:t>
            </a:r>
          </a:p>
          <a:p>
            <a:endParaRPr lang="en-GB" dirty="0"/>
          </a:p>
          <a:p>
            <a:r>
              <a:rPr lang="en-GB" dirty="0" err="1"/>
              <a:t>Jisc</a:t>
            </a:r>
            <a:r>
              <a:rPr lang="en-GB" dirty="0"/>
              <a:t>: </a:t>
            </a:r>
            <a:r>
              <a:rPr lang="en-GB" dirty="0">
                <a:hlinkClick r:id="rId3"/>
              </a:rPr>
              <a:t>http://www.jisc.ac.uk/publications/reports/2008/jiscpolicyfinalreport.aspx</a:t>
            </a:r>
            <a:endParaRPr lang="en-GB" dirty="0"/>
          </a:p>
          <a:p>
            <a:r>
              <a:rPr lang="en-GB" dirty="0"/>
              <a:t>Library of Congress: </a:t>
            </a:r>
            <a:r>
              <a:rPr lang="en-GB" dirty="0">
                <a:hlinkClick r:id="rId4"/>
              </a:rPr>
              <a:t>http://blogs.loc.gov/digitalpreservation/2013/08/analysis-of-current-digital-preservation-policies-archives-libraries-and-museums/</a:t>
            </a:r>
            <a:endParaRPr lang="en-GB" dirty="0"/>
          </a:p>
          <a:p>
            <a:r>
              <a:rPr lang="en-GB" dirty="0"/>
              <a:t>APARSEN: </a:t>
            </a:r>
            <a:r>
              <a:rPr lang="en-GB" dirty="0">
                <a:hlinkClick r:id="rId5"/>
              </a:rPr>
              <a:t>http://aparsen.digitalpreservation.eu/pub/Main/ApanDeliverables/APARSEN-REP-D35_1-01-1_0.pdf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SCAPE Catalogue: </a:t>
            </a:r>
            <a:r>
              <a:rPr lang="en-GB" sz="1200" dirty="0">
                <a:hlinkClick r:id="rId6"/>
              </a:rPr>
              <a:t>http://wiki.opf-labs.org/display/SP/Policy+Elements</a:t>
            </a:r>
            <a:r>
              <a:rPr lang="en-GB" sz="1200" dirty="0"/>
              <a:t> </a:t>
            </a:r>
          </a:p>
          <a:p>
            <a:r>
              <a:rPr lang="en-GB" dirty="0"/>
              <a:t>SCAPE List of Policies: </a:t>
            </a:r>
            <a:r>
              <a:rPr lang="en-GB" dirty="0">
                <a:hlinkClick r:id="rId7"/>
              </a:rPr>
              <a:t>http://wiki.opf-labs.org/display/SP/Published+Preservation+Policies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BF6B2-4647-4E6B-8EA3-3CCA765D1C0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12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A dynamic and mutually supportive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A political and institutional climate more responsive and better informed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workforces ready to address the challenges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high quality and sustainable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good practice and standards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a sustainable organization focussed on member needs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BF6B2-4647-4E6B-8EA3-3CCA765D1C0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9056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A61F-B615-42A8-9062-3F965E278F4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225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BF6B2-4647-4E6B-8EA3-3CCA765D1C0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9748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BF6B2-4647-4E6B-8EA3-3CCA765D1C0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328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Basic</a:t>
            </a:r>
            <a:r>
              <a:rPr lang="en-GB" baseline="0" dirty="0"/>
              <a:t> definition of DP</a:t>
            </a:r>
          </a:p>
          <a:p>
            <a:endParaRPr lang="en-GB" baseline="0" dirty="0"/>
          </a:p>
          <a:p>
            <a:r>
              <a:rPr lang="en-GB" baseline="0" dirty="0"/>
              <a:t>‘Managed activities’ important, could be rephrased as managing the risks that threaten digital objects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BF6B2-4647-4E6B-8EA3-3CCA765D1C0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83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1A61F-B615-42A8-9062-3F965E278F4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29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https://dpconline.org/handbook/getting-started: Contains recorded videos of compressed training sessions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1A61F-B615-42A8-9062-3F965E278F4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674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DPC Rapid Assessment Model: https://www.dpconline.org/our-work/dpc-ram</a:t>
            </a:r>
          </a:p>
          <a:p>
            <a:r>
              <a:rPr lang="en-GB" dirty="0"/>
              <a:t>NDSA Levels: http://www.digitalpreservation.gov:8081/ndsa/activities/levels.html (about to be updated so keep an eye on digital-preservation@jiscmail.ac.uk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1A61F-B615-42A8-9062-3F965E278F4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7194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Fixity Checking: https://dpconline.org/handbook/technical-solutions-and-tools/fixity-and-checksums</a:t>
            </a:r>
          </a:p>
          <a:p>
            <a:endParaRPr lang="en-GB" dirty="0"/>
          </a:p>
          <a:p>
            <a:r>
              <a:rPr lang="en-GB" dirty="0"/>
              <a:t>Free Tools for Fixity: </a:t>
            </a:r>
          </a:p>
          <a:p>
            <a:r>
              <a:rPr lang="en-GB" dirty="0"/>
              <a:t>AV Preserve Fixity (https://www.weareavp.com/products/fixity/)</a:t>
            </a:r>
          </a:p>
          <a:p>
            <a:r>
              <a:rPr lang="en-GB" dirty="0" err="1"/>
              <a:t>BagIt’s</a:t>
            </a:r>
            <a:r>
              <a:rPr lang="en-GB" dirty="0"/>
              <a:t> Bagger tool (http://coptr.digipres.org/Bagger) or (https://github.com/LibraryOfCongress/bagger)</a:t>
            </a:r>
          </a:p>
          <a:p>
            <a:r>
              <a:rPr lang="en-GB" dirty="0"/>
              <a:t>TNA’s DROID for creating hash sums / check sums (http://www.nationalarchives.gov.uk/information-management/manage-information/preserving-digital-records/droid/)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1A61F-B615-42A8-9062-3F965E278F4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9967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Technology Watch Reports: https://www.dpconline.org/knowledge-base/tech-watch-reports</a:t>
            </a:r>
          </a:p>
          <a:p>
            <a:r>
              <a:rPr lang="en-GB" dirty="0"/>
              <a:t>DROID: http://www.nationalarchives.gov.uk/information-management/manage-information/preserving-digital-records/droid/ </a:t>
            </a:r>
          </a:p>
          <a:p>
            <a:r>
              <a:rPr lang="en-GB" dirty="0"/>
              <a:t>FITS: https://projects.iq.harvard.edu/fits/home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1A61F-B615-42A8-9062-3F965E278F4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2049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fontAlgn="base">
              <a:lnSpc>
                <a:spcPct val="80000"/>
              </a:lnSpc>
              <a:spcBef>
                <a:spcPct val="80000"/>
              </a:spcBef>
              <a:spcAft>
                <a:spcPct val="0"/>
              </a:spcAft>
              <a:buClr>
                <a:srgbClr val="C6172C"/>
              </a:buClr>
              <a:buSzPct val="80000"/>
              <a:buFont typeface="Wingdings" pitchFamily="2" charset="2"/>
              <a:buNone/>
            </a:pPr>
            <a:r>
              <a:rPr lang="en-GB" altLang="en-US" sz="1400" kern="0" dirty="0">
                <a:solidFill>
                  <a:srgbClr val="131313"/>
                </a:solidFill>
                <a:latin typeface="Arial"/>
              </a:rPr>
              <a:t>DRAMBORA: </a:t>
            </a:r>
            <a:r>
              <a:rPr lang="en-GB" altLang="en-US" sz="1200" kern="0" dirty="0">
                <a:solidFill>
                  <a:srgbClr val="131313"/>
                </a:solidFill>
                <a:latin typeface="Arial"/>
                <a:hlinkClick r:id="rId3"/>
              </a:rPr>
              <a:t>www.repositoryaudit.eu/about/</a:t>
            </a:r>
            <a:r>
              <a:rPr lang="en-GB" altLang="en-US" sz="1400" kern="0" dirty="0">
                <a:solidFill>
                  <a:srgbClr val="131313"/>
                </a:solidFill>
                <a:latin typeface="Arial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80000"/>
              </a:spcBef>
              <a:spcAft>
                <a:spcPct val="0"/>
              </a:spcAft>
              <a:buClr>
                <a:srgbClr val="C6172C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lang="en-GB" altLang="en-US" sz="1600" kern="0" dirty="0">
                <a:solidFill>
                  <a:srgbClr val="131313"/>
                </a:solidFill>
                <a:latin typeface="Arial"/>
              </a:rPr>
              <a:t>SPOT: </a:t>
            </a:r>
            <a:r>
              <a:rPr lang="en-GB" altLang="en-US" sz="1400" kern="0" dirty="0">
                <a:solidFill>
                  <a:srgbClr val="131313"/>
                </a:solidFill>
                <a:latin typeface="Arial"/>
                <a:hlinkClick r:id="rId4"/>
              </a:rPr>
              <a:t>www.dlib.org/dlib/september12/vermaaten/09vermaaten.html</a:t>
            </a:r>
            <a:r>
              <a:rPr lang="en-GB" altLang="en-US" sz="1400" kern="0" dirty="0">
                <a:solidFill>
                  <a:srgbClr val="131313"/>
                </a:solidFill>
                <a:latin typeface="Arial"/>
              </a:rPr>
              <a:t> </a:t>
            </a:r>
          </a:p>
          <a:p>
            <a:pPr marL="0" lvl="0" indent="0" fontAlgn="base">
              <a:lnSpc>
                <a:spcPct val="80000"/>
              </a:lnSpc>
              <a:spcBef>
                <a:spcPct val="80000"/>
              </a:spcBef>
              <a:spcAft>
                <a:spcPct val="0"/>
              </a:spcAft>
              <a:buClr>
                <a:srgbClr val="C6172C"/>
              </a:buClr>
              <a:buSzPct val="80000"/>
              <a:buFont typeface="Wingdings" pitchFamily="2" charset="2"/>
              <a:buNone/>
            </a:pPr>
            <a:r>
              <a:rPr lang="en-GB" altLang="en-US" sz="1400" kern="0" dirty="0">
                <a:solidFill>
                  <a:srgbClr val="131313"/>
                </a:solidFill>
                <a:latin typeface="Arial"/>
              </a:rPr>
              <a:t>TNA digital continuity service: </a:t>
            </a:r>
            <a:r>
              <a:rPr lang="en-GB" altLang="en-US" sz="1200" kern="0" dirty="0">
                <a:solidFill>
                  <a:srgbClr val="131313"/>
                </a:solidFill>
                <a:latin typeface="Arial"/>
                <a:hlinkClick r:id="rId5"/>
              </a:rPr>
              <a:t>www.nationalarchives.gov.uk/information-management/our-services/dc-risk-opportunities.htm</a:t>
            </a:r>
            <a:r>
              <a:rPr lang="en-GB" altLang="en-US" sz="1200" kern="0" dirty="0">
                <a:solidFill>
                  <a:srgbClr val="131313"/>
                </a:solidFill>
                <a:latin typeface="Arial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1A61F-B615-42A8-9062-3F965E278F4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5140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See recording in ‘Getting Started’ in DP Handbook: https://dpconline.org/handbook/getting-started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1A61F-B615-42A8-9062-3F965E278F4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370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64502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543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2120" y="332656"/>
            <a:ext cx="3164532" cy="49899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56792"/>
            <a:ext cx="8219256" cy="45693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6274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512" y="1268760"/>
            <a:ext cx="6297488" cy="48574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33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128791" cy="1152128"/>
          </a:xfrm>
          <a:prstGeom prst="rect">
            <a:avLst/>
          </a:prstGeom>
        </p:spPr>
        <p:txBody>
          <a:bodyPr anchor="ctr"/>
          <a:lstStyle>
            <a:lvl1pPr algn="l">
              <a:defRPr sz="44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904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1876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2120" y="332656"/>
            <a:ext cx="3164532" cy="49899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911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2120" y="332656"/>
            <a:ext cx="3164532" cy="49899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203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2120" y="332656"/>
            <a:ext cx="3164532" cy="49899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13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3323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3456384" cy="101803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5936" y="273050"/>
            <a:ext cx="4690864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2856"/>
            <a:ext cx="3466728" cy="39933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9572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5085184"/>
            <a:ext cx="72008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35696" y="1052736"/>
            <a:ext cx="5414392" cy="40427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616" y="5661248"/>
            <a:ext cx="7200800" cy="51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9382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7" y="1628800"/>
            <a:ext cx="8331854" cy="4824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9192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rgbClr val="007C6F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t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tif"/></Relationships>
</file>

<file path=ppt/slides/_rels/slide16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5.jpeg"/><Relationship Id="rId21" Type="http://schemas.openxmlformats.org/officeDocument/2006/relationships/image" Target="../media/image30.png"/><Relationship Id="rId34" Type="http://schemas.openxmlformats.org/officeDocument/2006/relationships/image" Target="../media/image43.jpg"/><Relationship Id="rId42" Type="http://schemas.openxmlformats.org/officeDocument/2006/relationships/image" Target="../media/image51.jpeg"/><Relationship Id="rId47" Type="http://schemas.openxmlformats.org/officeDocument/2006/relationships/image" Target="../media/image56.png"/><Relationship Id="rId50" Type="http://schemas.openxmlformats.org/officeDocument/2006/relationships/image" Target="../media/image59.png"/><Relationship Id="rId55" Type="http://schemas.openxmlformats.org/officeDocument/2006/relationships/image" Target="../media/image64.jpg"/><Relationship Id="rId63" Type="http://schemas.openxmlformats.org/officeDocument/2006/relationships/image" Target="../media/image72.png"/><Relationship Id="rId68" Type="http://schemas.openxmlformats.org/officeDocument/2006/relationships/image" Target="../media/image77.png"/><Relationship Id="rId76" Type="http://schemas.openxmlformats.org/officeDocument/2006/relationships/image" Target="../media/image85.jpeg"/><Relationship Id="rId84" Type="http://schemas.openxmlformats.org/officeDocument/2006/relationships/image" Target="../media/image93.png"/><Relationship Id="rId89" Type="http://schemas.openxmlformats.org/officeDocument/2006/relationships/image" Target="../media/image98.gif"/><Relationship Id="rId97" Type="http://schemas.openxmlformats.org/officeDocument/2006/relationships/image" Target="../media/image106.png"/><Relationship Id="rId7" Type="http://schemas.openxmlformats.org/officeDocument/2006/relationships/image" Target="../media/image16.tif"/><Relationship Id="rId71" Type="http://schemas.openxmlformats.org/officeDocument/2006/relationships/image" Target="../media/image80.jpeg"/><Relationship Id="rId92" Type="http://schemas.openxmlformats.org/officeDocument/2006/relationships/image" Target="../media/image101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25.jpeg"/><Relationship Id="rId29" Type="http://schemas.openxmlformats.org/officeDocument/2006/relationships/image" Target="../media/image38.jpeg"/><Relationship Id="rId11" Type="http://schemas.openxmlformats.org/officeDocument/2006/relationships/image" Target="../media/image20.jpeg"/><Relationship Id="rId24" Type="http://schemas.openxmlformats.org/officeDocument/2006/relationships/image" Target="../media/image33.jpg"/><Relationship Id="rId32" Type="http://schemas.openxmlformats.org/officeDocument/2006/relationships/image" Target="../media/image41.jpeg"/><Relationship Id="rId37" Type="http://schemas.openxmlformats.org/officeDocument/2006/relationships/image" Target="../media/image46.jpeg"/><Relationship Id="rId40" Type="http://schemas.openxmlformats.org/officeDocument/2006/relationships/image" Target="../media/image49.jpeg"/><Relationship Id="rId45" Type="http://schemas.openxmlformats.org/officeDocument/2006/relationships/image" Target="../media/image54.jpeg"/><Relationship Id="rId53" Type="http://schemas.openxmlformats.org/officeDocument/2006/relationships/image" Target="../media/image62.jpeg"/><Relationship Id="rId58" Type="http://schemas.openxmlformats.org/officeDocument/2006/relationships/image" Target="../media/image67.png"/><Relationship Id="rId66" Type="http://schemas.openxmlformats.org/officeDocument/2006/relationships/image" Target="../media/image75.png"/><Relationship Id="rId74" Type="http://schemas.openxmlformats.org/officeDocument/2006/relationships/image" Target="../media/image83.jpg"/><Relationship Id="rId79" Type="http://schemas.openxmlformats.org/officeDocument/2006/relationships/image" Target="../media/image88.png"/><Relationship Id="rId87" Type="http://schemas.openxmlformats.org/officeDocument/2006/relationships/image" Target="../media/image96.jpg"/><Relationship Id="rId5" Type="http://schemas.openxmlformats.org/officeDocument/2006/relationships/image" Target="../media/image14.gif"/><Relationship Id="rId61" Type="http://schemas.openxmlformats.org/officeDocument/2006/relationships/image" Target="../media/image70.png"/><Relationship Id="rId82" Type="http://schemas.openxmlformats.org/officeDocument/2006/relationships/image" Target="../media/image91.jpeg"/><Relationship Id="rId90" Type="http://schemas.openxmlformats.org/officeDocument/2006/relationships/image" Target="../media/image99.png"/><Relationship Id="rId95" Type="http://schemas.openxmlformats.org/officeDocument/2006/relationships/image" Target="../media/image104.png"/><Relationship Id="rId19" Type="http://schemas.openxmlformats.org/officeDocument/2006/relationships/image" Target="../media/image28.png"/><Relationship Id="rId14" Type="http://schemas.openxmlformats.org/officeDocument/2006/relationships/image" Target="../media/image23.jpeg"/><Relationship Id="rId22" Type="http://schemas.openxmlformats.org/officeDocument/2006/relationships/image" Target="../media/image31.png"/><Relationship Id="rId27" Type="http://schemas.openxmlformats.org/officeDocument/2006/relationships/image" Target="../media/image36.jpeg"/><Relationship Id="rId30" Type="http://schemas.openxmlformats.org/officeDocument/2006/relationships/image" Target="../media/image39.png"/><Relationship Id="rId35" Type="http://schemas.openxmlformats.org/officeDocument/2006/relationships/image" Target="../media/image44.jpeg"/><Relationship Id="rId43" Type="http://schemas.openxmlformats.org/officeDocument/2006/relationships/image" Target="../media/image52.jpeg"/><Relationship Id="rId48" Type="http://schemas.openxmlformats.org/officeDocument/2006/relationships/image" Target="../media/image57.jpeg"/><Relationship Id="rId56" Type="http://schemas.openxmlformats.org/officeDocument/2006/relationships/image" Target="../media/image65.png"/><Relationship Id="rId64" Type="http://schemas.openxmlformats.org/officeDocument/2006/relationships/image" Target="../media/image73.jpeg"/><Relationship Id="rId69" Type="http://schemas.openxmlformats.org/officeDocument/2006/relationships/image" Target="../media/image78.gif"/><Relationship Id="rId77" Type="http://schemas.openxmlformats.org/officeDocument/2006/relationships/image" Target="../media/image86.jpg"/><Relationship Id="rId8" Type="http://schemas.openxmlformats.org/officeDocument/2006/relationships/image" Target="../media/image17.gif"/><Relationship Id="rId51" Type="http://schemas.openxmlformats.org/officeDocument/2006/relationships/image" Target="../media/image60.png"/><Relationship Id="rId72" Type="http://schemas.openxmlformats.org/officeDocument/2006/relationships/image" Target="../media/image81.png"/><Relationship Id="rId80" Type="http://schemas.openxmlformats.org/officeDocument/2006/relationships/image" Target="../media/image89.jpg"/><Relationship Id="rId85" Type="http://schemas.openxmlformats.org/officeDocument/2006/relationships/image" Target="../media/image94.png"/><Relationship Id="rId93" Type="http://schemas.openxmlformats.org/officeDocument/2006/relationships/image" Target="../media/image102.png"/><Relationship Id="rId98" Type="http://schemas.openxmlformats.org/officeDocument/2006/relationships/image" Target="../media/image107.jpeg"/><Relationship Id="rId3" Type="http://schemas.openxmlformats.org/officeDocument/2006/relationships/image" Target="../media/image12.jpeg"/><Relationship Id="rId12" Type="http://schemas.openxmlformats.org/officeDocument/2006/relationships/image" Target="../media/image21.jpeg"/><Relationship Id="rId17" Type="http://schemas.openxmlformats.org/officeDocument/2006/relationships/image" Target="../media/image26.png"/><Relationship Id="rId25" Type="http://schemas.openxmlformats.org/officeDocument/2006/relationships/image" Target="../media/image34.png"/><Relationship Id="rId33" Type="http://schemas.openxmlformats.org/officeDocument/2006/relationships/image" Target="../media/image42.png"/><Relationship Id="rId38" Type="http://schemas.openxmlformats.org/officeDocument/2006/relationships/image" Target="../media/image47.jpeg"/><Relationship Id="rId46" Type="http://schemas.openxmlformats.org/officeDocument/2006/relationships/image" Target="../media/image55.jpg"/><Relationship Id="rId59" Type="http://schemas.openxmlformats.org/officeDocument/2006/relationships/image" Target="../media/image68.jpeg"/><Relationship Id="rId67" Type="http://schemas.openxmlformats.org/officeDocument/2006/relationships/image" Target="../media/image76.png"/><Relationship Id="rId20" Type="http://schemas.openxmlformats.org/officeDocument/2006/relationships/image" Target="../media/image29.jpeg"/><Relationship Id="rId41" Type="http://schemas.openxmlformats.org/officeDocument/2006/relationships/image" Target="../media/image50.png"/><Relationship Id="rId54" Type="http://schemas.openxmlformats.org/officeDocument/2006/relationships/image" Target="../media/image63.png"/><Relationship Id="rId62" Type="http://schemas.openxmlformats.org/officeDocument/2006/relationships/image" Target="../media/image71.png"/><Relationship Id="rId70" Type="http://schemas.openxmlformats.org/officeDocument/2006/relationships/image" Target="../media/image79.png"/><Relationship Id="rId75" Type="http://schemas.openxmlformats.org/officeDocument/2006/relationships/image" Target="../media/image84.png"/><Relationship Id="rId83" Type="http://schemas.openxmlformats.org/officeDocument/2006/relationships/image" Target="../media/image92.jpeg"/><Relationship Id="rId88" Type="http://schemas.openxmlformats.org/officeDocument/2006/relationships/image" Target="../media/image97.png"/><Relationship Id="rId91" Type="http://schemas.openxmlformats.org/officeDocument/2006/relationships/image" Target="../media/image100.png"/><Relationship Id="rId96" Type="http://schemas.openxmlformats.org/officeDocument/2006/relationships/image" Target="../media/image10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gif"/><Relationship Id="rId15" Type="http://schemas.openxmlformats.org/officeDocument/2006/relationships/image" Target="../media/image24.png"/><Relationship Id="rId23" Type="http://schemas.openxmlformats.org/officeDocument/2006/relationships/image" Target="../media/image32.png"/><Relationship Id="rId28" Type="http://schemas.openxmlformats.org/officeDocument/2006/relationships/image" Target="../media/image37.png"/><Relationship Id="rId36" Type="http://schemas.openxmlformats.org/officeDocument/2006/relationships/image" Target="../media/image45.jpeg"/><Relationship Id="rId49" Type="http://schemas.openxmlformats.org/officeDocument/2006/relationships/image" Target="../media/image58.jpg"/><Relationship Id="rId57" Type="http://schemas.openxmlformats.org/officeDocument/2006/relationships/image" Target="../media/image66.jpg"/><Relationship Id="rId10" Type="http://schemas.openxmlformats.org/officeDocument/2006/relationships/image" Target="../media/image19.jpg"/><Relationship Id="rId31" Type="http://schemas.openxmlformats.org/officeDocument/2006/relationships/image" Target="../media/image40.jpeg"/><Relationship Id="rId44" Type="http://schemas.openxmlformats.org/officeDocument/2006/relationships/image" Target="../media/image53.jpg"/><Relationship Id="rId52" Type="http://schemas.openxmlformats.org/officeDocument/2006/relationships/image" Target="../media/image61.jpeg"/><Relationship Id="rId60" Type="http://schemas.openxmlformats.org/officeDocument/2006/relationships/image" Target="../media/image69.jpeg"/><Relationship Id="rId65" Type="http://schemas.openxmlformats.org/officeDocument/2006/relationships/image" Target="../media/image74.png"/><Relationship Id="rId73" Type="http://schemas.openxmlformats.org/officeDocument/2006/relationships/image" Target="../media/image82.jpeg"/><Relationship Id="rId78" Type="http://schemas.openxmlformats.org/officeDocument/2006/relationships/image" Target="../media/image87.jpeg"/><Relationship Id="rId81" Type="http://schemas.openxmlformats.org/officeDocument/2006/relationships/image" Target="../media/image90.jpeg"/><Relationship Id="rId86" Type="http://schemas.openxmlformats.org/officeDocument/2006/relationships/image" Target="../media/image95.png"/><Relationship Id="rId94" Type="http://schemas.openxmlformats.org/officeDocument/2006/relationships/image" Target="../media/image103.png"/><Relationship Id="rId4" Type="http://schemas.openxmlformats.org/officeDocument/2006/relationships/image" Target="../media/image13.png"/><Relationship Id="rId9" Type="http://schemas.openxmlformats.org/officeDocument/2006/relationships/image" Target="../media/image18.jpeg"/><Relationship Id="rId13" Type="http://schemas.openxmlformats.org/officeDocument/2006/relationships/image" Target="../media/image22.jpeg"/><Relationship Id="rId18" Type="http://schemas.openxmlformats.org/officeDocument/2006/relationships/image" Target="../media/image27.jpg"/><Relationship Id="rId39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8.png"/><Relationship Id="rId4" Type="http://schemas.openxmlformats.org/officeDocument/2006/relationships/hyperlink" Target="http://www.dpconline.org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png"/><Relationship Id="rId5" Type="http://schemas.openxmlformats.org/officeDocument/2006/relationships/hyperlink" Target="mailto:info@dpconline.org" TargetMode="External"/><Relationship Id="rId4" Type="http://schemas.openxmlformats.org/officeDocument/2006/relationships/hyperlink" Target="http://www.dpconline.org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hyperlink" Target="mailto:sara.Thomson@dpconline.or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tif"/><Relationship Id="rId4" Type="http://schemas.openxmlformats.org/officeDocument/2006/relationships/hyperlink" Target="http://dpworkshop.org/dpm-eng/conclusion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t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3626198"/>
          </a:xfrm>
          <a:prstGeom prst="rect">
            <a:avLst/>
          </a:prstGeom>
          <a:solidFill>
            <a:srgbClr val="54A485"/>
          </a:solidFill>
          <a:ln>
            <a:solidFill>
              <a:srgbClr val="54A4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185" y="3932769"/>
            <a:ext cx="2821326" cy="27230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7562" y="334193"/>
            <a:ext cx="784887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sz="4400" dirty="0">
                <a:solidFill>
                  <a:schemeClr val="bg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Introduction to </a:t>
            </a:r>
          </a:p>
          <a:p>
            <a:pPr algn="ctr">
              <a:spcAft>
                <a:spcPts val="1200"/>
              </a:spcAft>
            </a:pPr>
            <a:r>
              <a:rPr lang="en-GB" sz="4400" dirty="0">
                <a:solidFill>
                  <a:schemeClr val="bg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Digital Preservation </a:t>
            </a:r>
          </a:p>
          <a:p>
            <a:pPr algn="ctr">
              <a:spcAft>
                <a:spcPts val="1200"/>
              </a:spcAft>
            </a:pPr>
            <a:r>
              <a:rPr lang="en-GB" sz="4400" dirty="0">
                <a:solidFill>
                  <a:schemeClr val="bg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and the DPC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117755-ECD3-4A09-8EB6-B00EF1ABD25C}"/>
              </a:ext>
            </a:extLst>
          </p:cNvPr>
          <p:cNvSpPr txBox="1"/>
          <p:nvPr/>
        </p:nvSpPr>
        <p:spPr>
          <a:xfrm>
            <a:off x="2977057" y="3072199"/>
            <a:ext cx="318988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dpconline.org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9225BF-3F74-49FE-9F70-97391B0E109F}"/>
              </a:ext>
            </a:extLst>
          </p:cNvPr>
          <p:cNvSpPr txBox="1"/>
          <p:nvPr/>
        </p:nvSpPr>
        <p:spPr>
          <a:xfrm>
            <a:off x="313056" y="6255730"/>
            <a:ext cx="25127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>
                <a:latin typeface="+mj-lt"/>
              </a:rPr>
              <a:t>sara</a:t>
            </a:r>
            <a:r>
              <a:rPr lang="en-GB" sz="2000" dirty="0">
                <a:latin typeface="+mj-lt"/>
              </a:rPr>
              <a:t> day </a:t>
            </a:r>
            <a:r>
              <a:rPr lang="en-GB" sz="2000" dirty="0" err="1">
                <a:latin typeface="+mj-lt"/>
              </a:rPr>
              <a:t>thomson</a:t>
            </a:r>
            <a:r>
              <a:rPr lang="en-GB" sz="2000" dirty="0">
                <a:latin typeface="+mj-lt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32681D-06F3-45B9-99DB-F47F6AC7AE6A}"/>
              </a:ext>
            </a:extLst>
          </p:cNvPr>
          <p:cNvSpPr txBox="1"/>
          <p:nvPr/>
        </p:nvSpPr>
        <p:spPr>
          <a:xfrm>
            <a:off x="6385024" y="6255730"/>
            <a:ext cx="25127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dirty="0" err="1">
                <a:latin typeface="+mj-lt"/>
              </a:rPr>
              <a:t>tw</a:t>
            </a:r>
            <a:r>
              <a:rPr lang="en-GB" sz="2000" dirty="0">
                <a:latin typeface="+mj-lt"/>
              </a:rPr>
              <a:t>: @sdaythomson</a:t>
            </a:r>
          </a:p>
        </p:txBody>
      </p:sp>
    </p:spTree>
    <p:extLst>
      <p:ext uri="{BB962C8B-B14F-4D97-AF65-F5344CB8AC3E}">
        <p14:creationId xmlns:p14="http://schemas.microsoft.com/office/powerpoint/2010/main" val="38066384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E048EF9-8E86-4258-B025-056858C441FE}"/>
              </a:ext>
            </a:extLst>
          </p:cNvPr>
          <p:cNvSpPr txBox="1"/>
          <p:nvPr/>
        </p:nvSpPr>
        <p:spPr>
          <a:xfrm>
            <a:off x="1835696" y="2951947"/>
            <a:ext cx="54726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6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Making Progress</a:t>
            </a:r>
          </a:p>
        </p:txBody>
      </p:sp>
    </p:spTree>
    <p:extLst>
      <p:ext uri="{BB962C8B-B14F-4D97-AF65-F5344CB8AC3E}">
        <p14:creationId xmlns:p14="http://schemas.microsoft.com/office/powerpoint/2010/main" val="3065640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6206" y="1481056"/>
            <a:ext cx="2968184" cy="23762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/>
              <a:t>Business Case &amp; Advocacy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621" y="4280034"/>
            <a:ext cx="5524519" cy="247120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2800" dirty="0"/>
              <a:t>Resources</a:t>
            </a:r>
          </a:p>
          <a:p>
            <a:r>
              <a:rPr lang="en-GB" sz="2600" dirty="0"/>
              <a:t>DPC Executive Guide</a:t>
            </a:r>
          </a:p>
          <a:p>
            <a:r>
              <a:rPr lang="en-GB" sz="2600" dirty="0"/>
              <a:t>DPC Procurement Toolkit (draft preview available for Members)</a:t>
            </a:r>
          </a:p>
          <a:p>
            <a:r>
              <a:rPr lang="en-GB" sz="2600" dirty="0"/>
              <a:t>Business Case Toolkit </a:t>
            </a:r>
          </a:p>
          <a:p>
            <a:r>
              <a:rPr lang="en-GB" sz="2600" dirty="0"/>
              <a:t>Curation Costs Exchange</a:t>
            </a:r>
          </a:p>
          <a:p>
            <a:r>
              <a:rPr lang="en-GB" sz="2600" dirty="0"/>
              <a:t>Cost of Inaction Calculator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50959" y="6443463"/>
            <a:ext cx="4993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Illustration by </a:t>
            </a:r>
            <a:r>
              <a:rPr lang="en-GB" sz="1400" dirty="0" err="1"/>
              <a:t>Jørgen</a:t>
            </a:r>
            <a:r>
              <a:rPr lang="en-GB" sz="1400" dirty="0"/>
              <a:t> Stamp digitalbevaring.dk CC BY 2.5 Denmark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A490CE-F777-46A1-8739-1AFC0A3096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738" y="20688"/>
            <a:ext cx="1698262" cy="1639119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9AD6CB8-98A7-4DD4-BFC5-EAE00C874B87}"/>
              </a:ext>
            </a:extLst>
          </p:cNvPr>
          <p:cNvSpPr txBox="1">
            <a:spLocks/>
          </p:cNvSpPr>
          <p:nvPr/>
        </p:nvSpPr>
        <p:spPr>
          <a:xfrm>
            <a:off x="395536" y="1251759"/>
            <a:ext cx="8331854" cy="3029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GB" sz="2600" dirty="0"/>
              <a:t>Key step in gaining (financial) support and resources for programme/project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600" dirty="0"/>
              <a:t>Objectives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600" dirty="0"/>
              <a:t>Stakeholders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600" dirty="0"/>
              <a:t>Financial Analysis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600" dirty="0"/>
              <a:t>Benefits &amp; Risks</a:t>
            </a:r>
          </a:p>
          <a:p>
            <a:pPr marL="0" indent="0">
              <a:buFont typeface="Arial" pitchFamily="34" charset="0"/>
              <a:buNone/>
            </a:pPr>
            <a:endParaRPr lang="en-GB" sz="2600" dirty="0"/>
          </a:p>
        </p:txBody>
      </p:sp>
      <p:sp>
        <p:nvSpPr>
          <p:cNvPr id="4" name="Speech Bubble: Rectangle 3">
            <a:extLst>
              <a:ext uri="{FF2B5EF4-FFF2-40B4-BE49-F238E27FC236}">
                <a16:creationId xmlns:a16="http://schemas.microsoft.com/office/drawing/2014/main" id="{2E6C45B8-5CAD-4FAD-AE06-82ACDD67C6DC}"/>
              </a:ext>
            </a:extLst>
          </p:cNvPr>
          <p:cNvSpPr/>
          <p:nvPr/>
        </p:nvSpPr>
        <p:spPr>
          <a:xfrm>
            <a:off x="4028573" y="5620203"/>
            <a:ext cx="3135715" cy="481789"/>
          </a:xfrm>
          <a:prstGeom prst="wedgeRectCallout">
            <a:avLst>
              <a:gd name="adj1" fmla="val -70857"/>
              <a:gd name="adj2" fmla="val -20715"/>
            </a:avLst>
          </a:prstGeom>
          <a:noFill/>
          <a:ln w="38100">
            <a:solidFill>
              <a:srgbClr val="007C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dirty="0">
                <a:solidFill>
                  <a:schemeClr val="tx1"/>
                </a:solidFill>
              </a:rPr>
              <a:t>DPC update coming soon!</a:t>
            </a:r>
          </a:p>
        </p:txBody>
      </p:sp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F4C4087D-A3D2-4B2C-A5F5-7D5FAEDDBF7D}"/>
              </a:ext>
            </a:extLst>
          </p:cNvPr>
          <p:cNvSpPr/>
          <p:nvPr/>
        </p:nvSpPr>
        <p:spPr>
          <a:xfrm>
            <a:off x="5480444" y="4175521"/>
            <a:ext cx="2303501" cy="815887"/>
          </a:xfrm>
          <a:prstGeom prst="wedgeRectCallout">
            <a:avLst>
              <a:gd name="adj1" fmla="val -69514"/>
              <a:gd name="adj2" fmla="val 51456"/>
            </a:avLst>
          </a:prstGeom>
          <a:noFill/>
          <a:ln w="38100">
            <a:solidFill>
              <a:srgbClr val="007C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dirty="0">
                <a:solidFill>
                  <a:schemeClr val="tx1"/>
                </a:solidFill>
              </a:rPr>
              <a:t>Coming June 2020 for DPC Members!</a:t>
            </a:r>
          </a:p>
        </p:txBody>
      </p:sp>
      <p:sp>
        <p:nvSpPr>
          <p:cNvPr id="10" name="Explosion: 8 Points 9">
            <a:extLst>
              <a:ext uri="{FF2B5EF4-FFF2-40B4-BE49-F238E27FC236}">
                <a16:creationId xmlns:a16="http://schemas.microsoft.com/office/drawing/2014/main" id="{CDC685D4-F896-487C-A395-CBB7B2EDF4A8}"/>
              </a:ext>
            </a:extLst>
          </p:cNvPr>
          <p:cNvSpPr/>
          <p:nvPr/>
        </p:nvSpPr>
        <p:spPr>
          <a:xfrm>
            <a:off x="7536314" y="3892676"/>
            <a:ext cx="552263" cy="59642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086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344816" cy="1152128"/>
          </a:xfrm>
        </p:spPr>
        <p:txBody>
          <a:bodyPr/>
          <a:lstStyle/>
          <a:p>
            <a:r>
              <a:rPr lang="en-GB" sz="4800" dirty="0"/>
              <a:t>Skilled Workforce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57" y="4729703"/>
            <a:ext cx="4654879" cy="2128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Resources</a:t>
            </a:r>
          </a:p>
          <a:p>
            <a:r>
              <a:rPr lang="en-GB" sz="2400" dirty="0"/>
              <a:t>Novice to Know-How Online Digital Preservation Training  </a:t>
            </a:r>
          </a:p>
          <a:p>
            <a:r>
              <a:rPr lang="en-GB" sz="2400" dirty="0" err="1"/>
              <a:t>DigCurV</a:t>
            </a:r>
            <a:r>
              <a:rPr lang="en-GB" sz="2400" dirty="0"/>
              <a:t> Framework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398" y="4792505"/>
            <a:ext cx="3269185" cy="17577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45231" y="6550223"/>
            <a:ext cx="4993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Illustration by </a:t>
            </a:r>
            <a:r>
              <a:rPr lang="en-GB" sz="1400" dirty="0" err="1"/>
              <a:t>Jørgen</a:t>
            </a:r>
            <a:r>
              <a:rPr lang="en-GB" sz="1400" dirty="0"/>
              <a:t> Stamp digitalbevaring.dk CC BY 2.5 Denmark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7C5BBF-6F6A-45F5-899A-50B85C6EB3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738" y="20688"/>
            <a:ext cx="1698262" cy="1639119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27A06D3-BFDA-4B69-813F-30F29E27B476}"/>
              </a:ext>
            </a:extLst>
          </p:cNvPr>
          <p:cNvSpPr txBox="1">
            <a:spLocks/>
          </p:cNvSpPr>
          <p:nvPr/>
        </p:nvSpPr>
        <p:spPr>
          <a:xfrm>
            <a:off x="378644" y="1347486"/>
            <a:ext cx="8322523" cy="32335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2500" dirty="0"/>
              <a:t>New and developing field</a:t>
            </a:r>
          </a:p>
          <a:p>
            <a:pPr lvl="1">
              <a:spcBef>
                <a:spcPts val="0"/>
              </a:spcBef>
            </a:pPr>
            <a:r>
              <a:rPr lang="en-GB" sz="2500" dirty="0"/>
              <a:t>Constantly moving target!</a:t>
            </a:r>
          </a:p>
          <a:p>
            <a:pPr>
              <a:spcBef>
                <a:spcPts val="0"/>
              </a:spcBef>
            </a:pPr>
            <a:r>
              <a:rPr lang="en-GB" sz="2500" dirty="0"/>
              <a:t>New skills required</a:t>
            </a:r>
          </a:p>
          <a:p>
            <a:pPr lvl="1">
              <a:spcBef>
                <a:spcPts val="0"/>
              </a:spcBef>
            </a:pPr>
            <a:r>
              <a:rPr lang="en-GB" sz="2500" dirty="0"/>
              <a:t>Training for existing staff and structuring CPD</a:t>
            </a:r>
          </a:p>
          <a:p>
            <a:pPr lvl="1">
              <a:spcBef>
                <a:spcPts val="0"/>
              </a:spcBef>
            </a:pPr>
            <a:r>
              <a:rPr lang="en-GB" sz="2500" dirty="0"/>
              <a:t>Job descriptions for changing roles and new hires</a:t>
            </a:r>
          </a:p>
          <a:p>
            <a:pPr>
              <a:spcBef>
                <a:spcPts val="0"/>
              </a:spcBef>
            </a:pPr>
            <a:r>
              <a:rPr lang="en-GB" sz="2500" dirty="0"/>
              <a:t>Staff retention</a:t>
            </a:r>
          </a:p>
          <a:p>
            <a:pPr lvl="1">
              <a:spcBef>
                <a:spcPts val="0"/>
              </a:spcBef>
            </a:pPr>
            <a:r>
              <a:rPr lang="en-GB" sz="2500" dirty="0"/>
              <a:t>Staff are both a key resource and asset</a:t>
            </a:r>
          </a:p>
          <a:p>
            <a:pPr lvl="1">
              <a:spcBef>
                <a:spcPts val="0"/>
              </a:spcBef>
            </a:pPr>
            <a:r>
              <a:rPr lang="en-GB" sz="2500" dirty="0"/>
              <a:t>Ensuring continuity</a:t>
            </a:r>
          </a:p>
        </p:txBody>
      </p:sp>
      <p:sp>
        <p:nvSpPr>
          <p:cNvPr id="8" name="Speech Bubble: Rectangle 7">
            <a:extLst>
              <a:ext uri="{FF2B5EF4-FFF2-40B4-BE49-F238E27FC236}">
                <a16:creationId xmlns:a16="http://schemas.microsoft.com/office/drawing/2014/main" id="{BA731021-CB33-4CD1-960B-5FF5A3C3E0A9}"/>
              </a:ext>
            </a:extLst>
          </p:cNvPr>
          <p:cNvSpPr/>
          <p:nvPr/>
        </p:nvSpPr>
        <p:spPr>
          <a:xfrm>
            <a:off x="3275856" y="4491013"/>
            <a:ext cx="2377542" cy="532383"/>
          </a:xfrm>
          <a:prstGeom prst="wedgeRectCallout">
            <a:avLst>
              <a:gd name="adj1" fmla="val -39081"/>
              <a:gd name="adj2" fmla="val 90214"/>
            </a:avLst>
          </a:prstGeom>
          <a:noFill/>
          <a:ln w="38100">
            <a:solidFill>
              <a:srgbClr val="007C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More coming soon!</a:t>
            </a:r>
          </a:p>
        </p:txBody>
      </p:sp>
      <p:sp>
        <p:nvSpPr>
          <p:cNvPr id="9" name="Explosion: 8 Points 8">
            <a:extLst>
              <a:ext uri="{FF2B5EF4-FFF2-40B4-BE49-F238E27FC236}">
                <a16:creationId xmlns:a16="http://schemas.microsoft.com/office/drawing/2014/main" id="{EB94E0F1-43A1-49CC-A89E-48AEFD554D13}"/>
              </a:ext>
            </a:extLst>
          </p:cNvPr>
          <p:cNvSpPr/>
          <p:nvPr/>
        </p:nvSpPr>
        <p:spPr>
          <a:xfrm>
            <a:off x="5453389" y="4256664"/>
            <a:ext cx="421425" cy="398698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542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73515" y="404664"/>
            <a:ext cx="8596970" cy="1066130"/>
          </a:xfrm>
        </p:spPr>
        <p:txBody>
          <a:bodyPr/>
          <a:lstStyle/>
          <a:p>
            <a:r>
              <a:rPr lang="en-GB" sz="4000" dirty="0"/>
              <a:t>Digital Preservation </a:t>
            </a:r>
            <a:br>
              <a:rPr lang="en-GB" sz="4000" dirty="0"/>
            </a:br>
            <a:r>
              <a:rPr lang="en-GB" sz="4000" dirty="0"/>
              <a:t>Policy Development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73516" y="2053197"/>
            <a:ext cx="4298484" cy="2316907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GB" sz="2400" i="1" dirty="0"/>
              <a:t>A digital preservation policy is the </a:t>
            </a:r>
            <a:r>
              <a:rPr lang="en-GB" sz="2400" i="1" dirty="0">
                <a:solidFill>
                  <a:srgbClr val="FF0066"/>
                </a:solidFill>
              </a:rPr>
              <a:t>mandate</a:t>
            </a:r>
            <a:r>
              <a:rPr lang="en-GB" sz="2400" i="1" dirty="0">
                <a:solidFill>
                  <a:srgbClr val="FF0000"/>
                </a:solidFill>
              </a:rPr>
              <a:t> </a:t>
            </a:r>
            <a:r>
              <a:rPr lang="en-GB" sz="2400" i="1" dirty="0"/>
              <a:t>for an archive to support the preservation of digital records through a structured and managed digital preservation strategy. </a:t>
            </a:r>
            <a:r>
              <a:rPr lang="en-GB" sz="2400" dirty="0"/>
              <a:t>(The National Archives)</a:t>
            </a:r>
            <a:endParaRPr lang="en-GB" sz="24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50D910-8BCE-406F-B0D5-0AD1B56830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738" y="20688"/>
            <a:ext cx="1698262" cy="163911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A9ED73B-E23C-4DBD-B308-0E2D81511B10}"/>
              </a:ext>
            </a:extLst>
          </p:cNvPr>
          <p:cNvSpPr txBox="1"/>
          <p:nvPr/>
        </p:nvSpPr>
        <p:spPr>
          <a:xfrm>
            <a:off x="643425" y="4869160"/>
            <a:ext cx="288032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Policy guidance from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err="1"/>
              <a:t>Jisc</a:t>
            </a:r>
            <a:endParaRPr lang="en-GB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Library of Congress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APARSEN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SCAPE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67E2E6-49A6-4067-BEC0-FEDAE2D0D1FA}"/>
              </a:ext>
            </a:extLst>
          </p:cNvPr>
          <p:cNvSpPr txBox="1"/>
          <p:nvPr/>
        </p:nvSpPr>
        <p:spPr>
          <a:xfrm>
            <a:off x="4716016" y="1688157"/>
            <a:ext cx="424846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4000" indent="-360000">
              <a:buFont typeface="Arial" panose="020B0604020202020204" pitchFamily="34" charset="0"/>
              <a:buChar char="•"/>
            </a:pPr>
            <a:r>
              <a:rPr lang="en-GB" sz="2400" dirty="0"/>
              <a:t>Written representation of the aims and objectives</a:t>
            </a:r>
          </a:p>
          <a:p>
            <a:pPr marL="504000" indent="-360000">
              <a:buFont typeface="Arial" panose="020B0604020202020204" pitchFamily="34" charset="0"/>
              <a:buChar char="•"/>
            </a:pPr>
            <a:r>
              <a:rPr lang="en-GB" sz="2400" dirty="0"/>
              <a:t>Sets the environment for all other activities </a:t>
            </a:r>
          </a:p>
          <a:p>
            <a:pPr marL="904050" lvl="1" indent="-360000">
              <a:buFont typeface="Calibri" panose="020F0502020204030204" pitchFamily="34" charset="0"/>
              <a:buChar char="―"/>
            </a:pPr>
            <a:r>
              <a:rPr lang="en-GB" sz="2400" dirty="0"/>
              <a:t>Framework for Business Plan/Strategy</a:t>
            </a:r>
          </a:p>
          <a:p>
            <a:pPr marL="504000" indent="-360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Should be flexible and subject to regular review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198AE7-64F3-448F-AA3F-B266BDAC3903}"/>
              </a:ext>
            </a:extLst>
          </p:cNvPr>
          <p:cNvCxnSpPr>
            <a:cxnSpLocks/>
          </p:cNvCxnSpPr>
          <p:nvPr/>
        </p:nvCxnSpPr>
        <p:spPr>
          <a:xfrm>
            <a:off x="4716016" y="1688157"/>
            <a:ext cx="0" cy="30469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peech Bubble: Rectangle 7">
            <a:extLst>
              <a:ext uri="{FF2B5EF4-FFF2-40B4-BE49-F238E27FC236}">
                <a16:creationId xmlns:a16="http://schemas.microsoft.com/office/drawing/2014/main" id="{454DB17E-3BFE-419B-A358-D59736791EDE}"/>
              </a:ext>
            </a:extLst>
          </p:cNvPr>
          <p:cNvSpPr/>
          <p:nvPr/>
        </p:nvSpPr>
        <p:spPr>
          <a:xfrm>
            <a:off x="4119881" y="5309153"/>
            <a:ext cx="2880319" cy="1047955"/>
          </a:xfrm>
          <a:prstGeom prst="wedgeRectCallout">
            <a:avLst>
              <a:gd name="adj1" fmla="val -22077"/>
              <a:gd name="adj2" fmla="val 49946"/>
            </a:avLst>
          </a:prstGeom>
          <a:noFill/>
          <a:ln w="38100">
            <a:solidFill>
              <a:srgbClr val="007C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dirty="0">
                <a:solidFill>
                  <a:schemeClr val="tx1"/>
                </a:solidFill>
              </a:rPr>
              <a:t>DPC Policy Toolkit for Members coming soon!</a:t>
            </a:r>
          </a:p>
        </p:txBody>
      </p:sp>
      <p:sp>
        <p:nvSpPr>
          <p:cNvPr id="12" name="Explosion: 8 Points 11">
            <a:extLst>
              <a:ext uri="{FF2B5EF4-FFF2-40B4-BE49-F238E27FC236}">
                <a16:creationId xmlns:a16="http://schemas.microsoft.com/office/drawing/2014/main" id="{3EC694DA-E743-436A-ADFB-8B3E45D11359}"/>
              </a:ext>
            </a:extLst>
          </p:cNvPr>
          <p:cNvSpPr/>
          <p:nvPr/>
        </p:nvSpPr>
        <p:spPr>
          <a:xfrm>
            <a:off x="6679455" y="4990334"/>
            <a:ext cx="641490" cy="705078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9097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E048EF9-8E86-4258-B025-056858C441FE}"/>
              </a:ext>
            </a:extLst>
          </p:cNvPr>
          <p:cNvSpPr txBox="1"/>
          <p:nvPr/>
        </p:nvSpPr>
        <p:spPr>
          <a:xfrm>
            <a:off x="1835696" y="2951947"/>
            <a:ext cx="54726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What is the DPC?</a:t>
            </a:r>
          </a:p>
        </p:txBody>
      </p:sp>
    </p:spTree>
    <p:extLst>
      <p:ext uri="{BB962C8B-B14F-4D97-AF65-F5344CB8AC3E}">
        <p14:creationId xmlns:p14="http://schemas.microsoft.com/office/powerpoint/2010/main" val="30569046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169" y="333811"/>
            <a:ext cx="7886700" cy="1325563"/>
          </a:xfrm>
        </p:spPr>
        <p:txBody>
          <a:bodyPr/>
          <a:lstStyle/>
          <a:p>
            <a:r>
              <a:rPr lang="en-GB" dirty="0">
                <a:latin typeface="+mn-lt"/>
              </a:rPr>
              <a:t>Digital Preservation Coalition</a:t>
            </a:r>
            <a:endParaRPr lang="en-GB" sz="3600" dirty="0">
              <a:latin typeface="+mn-lt"/>
            </a:endParaRPr>
          </a:p>
        </p:txBody>
      </p:sp>
      <p:sp>
        <p:nvSpPr>
          <p:cNvPr id="11" name="TextBox 38"/>
          <p:cNvSpPr txBox="1">
            <a:spLocks noChangeArrowheads="1"/>
          </p:cNvSpPr>
          <p:nvPr/>
        </p:nvSpPr>
        <p:spPr bwMode="auto">
          <a:xfrm>
            <a:off x="370411" y="2276872"/>
            <a:ext cx="5666875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000" dirty="0">
                <a:latin typeface="+mn-lt"/>
                <a:cs typeface="Calibri Light" panose="020F0302020204030204" pitchFamily="34" charset="0"/>
              </a:rPr>
              <a:t>Supportive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000" dirty="0">
                <a:latin typeface="+mn-lt"/>
                <a:cs typeface="Calibri Light" panose="020F0302020204030204" pitchFamily="34" charset="0"/>
              </a:rPr>
              <a:t>More Responsive and Better Informed Institutions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000" dirty="0">
                <a:latin typeface="+mn-lt"/>
                <a:cs typeface="Calibri Light" panose="020F0302020204030204" pitchFamily="34" charset="0"/>
              </a:rPr>
              <a:t>Prepared Workforces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000" dirty="0">
                <a:latin typeface="+mn-lt"/>
                <a:cs typeface="Calibri Light" panose="020F0302020204030204" pitchFamily="34" charset="0"/>
              </a:rPr>
              <a:t>High Quality and Sustainable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000" dirty="0">
                <a:latin typeface="+mn-lt"/>
                <a:cs typeface="Calibri Light" panose="020F0302020204030204" pitchFamily="34" charset="0"/>
              </a:rPr>
              <a:t>Good Practice and Standards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000" dirty="0">
                <a:latin typeface="+mn-lt"/>
                <a:cs typeface="Calibri Light" panose="020F0302020204030204" pitchFamily="34" charset="0"/>
              </a:rPr>
              <a:t>Coalition Focussed on Member Needs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FE794B-887E-4DEF-9869-91A6D30CC7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980814"/>
            <a:ext cx="2727371" cy="32404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C474757-458B-498A-9B0A-CC5BC14B2415}"/>
              </a:ext>
            </a:extLst>
          </p:cNvPr>
          <p:cNvSpPr txBox="1"/>
          <p:nvPr/>
        </p:nvSpPr>
        <p:spPr>
          <a:xfrm>
            <a:off x="3361205" y="6262579"/>
            <a:ext cx="5666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All Illustrations available under CC BY-NC 3.0 licence </a:t>
            </a:r>
          </a:p>
          <a:p>
            <a:pPr algn="r"/>
            <a:r>
              <a:rPr lang="en-GB" sz="1400" dirty="0"/>
              <a:t>Digital Preservation Business Case Toolkit http://wiki.dpconline.org/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CA64DB2-675F-4E6F-A758-A03618C84D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738" y="20688"/>
            <a:ext cx="1698262" cy="163911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C09CA83-F192-4AF7-9491-560B1817A52F}"/>
              </a:ext>
            </a:extLst>
          </p:cNvPr>
          <p:cNvSpPr txBox="1"/>
          <p:nvPr/>
        </p:nvSpPr>
        <p:spPr>
          <a:xfrm>
            <a:off x="2283114" y="1427609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dirty="0"/>
              <a:t>working with members to build…</a:t>
            </a:r>
          </a:p>
        </p:txBody>
      </p:sp>
    </p:spTree>
    <p:extLst>
      <p:ext uri="{BB962C8B-B14F-4D97-AF65-F5344CB8AC3E}">
        <p14:creationId xmlns:p14="http://schemas.microsoft.com/office/powerpoint/2010/main" val="3695715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AAEEE796-1B4D-4DC6-B928-DBFE8CABFE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25" y="1937711"/>
            <a:ext cx="800673" cy="309594"/>
          </a:xfrm>
          <a:prstGeom prst="rect">
            <a:avLst/>
          </a:prstGeo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1D5BE081-1CE6-433D-8258-C96403A02B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46" y="4051585"/>
            <a:ext cx="908056" cy="341946"/>
          </a:xfrm>
          <a:prstGeom prst="rect">
            <a:avLst/>
          </a:prstGeom>
        </p:spPr>
      </p:pic>
      <p:pic>
        <p:nvPicPr>
          <p:cNvPr id="9" name="Picture 8" descr="A picture containing knife&#10;&#10;Description automatically generated">
            <a:extLst>
              <a:ext uri="{FF2B5EF4-FFF2-40B4-BE49-F238E27FC236}">
                <a16:creationId xmlns:a16="http://schemas.microsoft.com/office/drawing/2014/main" id="{717E08B8-A40B-4000-9EFC-9096B6E2C02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196" y="1283721"/>
            <a:ext cx="913016" cy="351160"/>
          </a:xfrm>
          <a:prstGeom prst="rect">
            <a:avLst/>
          </a:prstGeom>
        </p:spPr>
      </p:pic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41151970-D331-4DED-A9F2-885F512F369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920" y="3269750"/>
            <a:ext cx="1225884" cy="256275"/>
          </a:xfrm>
          <a:prstGeom prst="rect">
            <a:avLst/>
          </a:prstGeom>
        </p:spPr>
      </p:pic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F5A31F7A-AD8A-4099-9B8B-1051AD6E6DB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118" y="2990840"/>
            <a:ext cx="843522" cy="42176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6EFB33E-9CD1-4C8F-A67B-7C23AA1BC42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314" y="2497239"/>
            <a:ext cx="735806" cy="207169"/>
          </a:xfrm>
          <a:prstGeom prst="rect">
            <a:avLst/>
          </a:prstGeom>
        </p:spPr>
      </p:pic>
      <p:pic>
        <p:nvPicPr>
          <p:cNvPr id="21" name="Picture 20" descr="A drawing of a face&#10;&#10;Description automatically generated">
            <a:extLst>
              <a:ext uri="{FF2B5EF4-FFF2-40B4-BE49-F238E27FC236}">
                <a16:creationId xmlns:a16="http://schemas.microsoft.com/office/drawing/2014/main" id="{7A01138C-52AB-44F3-BD23-ABC0EB537CD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729" y="2904310"/>
            <a:ext cx="1123012" cy="273128"/>
          </a:xfrm>
          <a:prstGeom prst="rect">
            <a:avLst/>
          </a:prstGeom>
        </p:spPr>
      </p:pic>
      <p:pic>
        <p:nvPicPr>
          <p:cNvPr id="28" name="Picture 27" descr="A picture containing knife&#10;&#10;Description automatically generated">
            <a:extLst>
              <a:ext uri="{FF2B5EF4-FFF2-40B4-BE49-F238E27FC236}">
                <a16:creationId xmlns:a16="http://schemas.microsoft.com/office/drawing/2014/main" id="{3DE8488B-15DF-4733-85DE-639599CD341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26" y="1006951"/>
            <a:ext cx="1297310" cy="263786"/>
          </a:xfrm>
          <a:prstGeom prst="rect">
            <a:avLst/>
          </a:prstGeom>
        </p:spPr>
      </p:pic>
      <p:pic>
        <p:nvPicPr>
          <p:cNvPr id="30" name="Picture 29" descr="A picture containing drawing&#10;&#10;Description automatically generated">
            <a:extLst>
              <a:ext uri="{FF2B5EF4-FFF2-40B4-BE49-F238E27FC236}">
                <a16:creationId xmlns:a16="http://schemas.microsoft.com/office/drawing/2014/main" id="{3CBCD598-E6C3-443F-A73D-C65147FFB3E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121" y="3944667"/>
            <a:ext cx="766208" cy="537136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A86C8EFC-9176-4ADE-B5BD-75827D4CF023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522" y="5121284"/>
            <a:ext cx="302690" cy="636626"/>
          </a:xfrm>
          <a:prstGeom prst="rect">
            <a:avLst/>
          </a:prstGeom>
        </p:spPr>
      </p:pic>
      <p:pic>
        <p:nvPicPr>
          <p:cNvPr id="34" name="Picture 33" descr="A drawing of a face&#10;&#10;Description automatically generated">
            <a:extLst>
              <a:ext uri="{FF2B5EF4-FFF2-40B4-BE49-F238E27FC236}">
                <a16:creationId xmlns:a16="http://schemas.microsoft.com/office/drawing/2014/main" id="{9677ABF2-BE4F-48AF-A2F8-5AC73844AB5E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818" y="1790898"/>
            <a:ext cx="841733" cy="274400"/>
          </a:xfrm>
          <a:prstGeom prst="rect">
            <a:avLst/>
          </a:prstGeom>
        </p:spPr>
      </p:pic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DD79C03F-EA4D-496C-95D6-58A71023D536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195" y="1386675"/>
            <a:ext cx="571500" cy="270510"/>
          </a:xfrm>
          <a:prstGeom prst="rect">
            <a:avLst/>
          </a:prstGeom>
        </p:spPr>
      </p:pic>
      <p:pic>
        <p:nvPicPr>
          <p:cNvPr id="40" name="Picture 39" descr="A close up of a logo&#10;&#10;Description automatically generated">
            <a:extLst>
              <a:ext uri="{FF2B5EF4-FFF2-40B4-BE49-F238E27FC236}">
                <a16:creationId xmlns:a16="http://schemas.microsoft.com/office/drawing/2014/main" id="{61C96809-C6E6-4FA6-9597-BF249B1842DE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134" y="5415782"/>
            <a:ext cx="1071563" cy="421481"/>
          </a:xfrm>
          <a:prstGeom prst="rect">
            <a:avLst/>
          </a:prstGeom>
        </p:spPr>
      </p:pic>
      <p:pic>
        <p:nvPicPr>
          <p:cNvPr id="44" name="Picture 43" descr="A close up of a sign&#10;&#10;Description automatically generated">
            <a:extLst>
              <a:ext uri="{FF2B5EF4-FFF2-40B4-BE49-F238E27FC236}">
                <a16:creationId xmlns:a16="http://schemas.microsoft.com/office/drawing/2014/main" id="{B69BFEB8-5B6E-4098-85CC-8D09B6F5BFF0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760" y="1503492"/>
            <a:ext cx="664922" cy="664922"/>
          </a:xfrm>
          <a:prstGeom prst="rect">
            <a:avLst/>
          </a:prstGeom>
        </p:spPr>
      </p:pic>
      <p:pic>
        <p:nvPicPr>
          <p:cNvPr id="48" name="Picture 47" descr="A close up of a sign&#10;&#10;Description automatically generated">
            <a:extLst>
              <a:ext uri="{FF2B5EF4-FFF2-40B4-BE49-F238E27FC236}">
                <a16:creationId xmlns:a16="http://schemas.microsoft.com/office/drawing/2014/main" id="{162F60D4-1E5F-4A2D-AC9A-24A0B8F566BA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02" y="2334485"/>
            <a:ext cx="911927" cy="346532"/>
          </a:xfrm>
          <a:prstGeom prst="rect">
            <a:avLst/>
          </a:prstGeom>
        </p:spPr>
      </p:pic>
      <p:pic>
        <p:nvPicPr>
          <p:cNvPr id="50" name="Picture 49" descr="A picture containing drawing&#10;&#10;Description automatically generated">
            <a:extLst>
              <a:ext uri="{FF2B5EF4-FFF2-40B4-BE49-F238E27FC236}">
                <a16:creationId xmlns:a16="http://schemas.microsoft.com/office/drawing/2014/main" id="{5EF78185-905F-46F4-BACF-96482B036B1A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710" y="1817834"/>
            <a:ext cx="1113728" cy="230895"/>
          </a:xfrm>
          <a:prstGeom prst="rect">
            <a:avLst/>
          </a:prstGeom>
        </p:spPr>
      </p:pic>
      <p:pic>
        <p:nvPicPr>
          <p:cNvPr id="52" name="Picture 51" descr="A black sign with white text&#10;&#10;Description automatically generated">
            <a:extLst>
              <a:ext uri="{FF2B5EF4-FFF2-40B4-BE49-F238E27FC236}">
                <a16:creationId xmlns:a16="http://schemas.microsoft.com/office/drawing/2014/main" id="{D8A2FD31-8D15-439E-AF91-90611F97E46F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661" y="2732089"/>
            <a:ext cx="507989" cy="479924"/>
          </a:xfrm>
          <a:prstGeom prst="rect">
            <a:avLst/>
          </a:prstGeom>
        </p:spPr>
      </p:pic>
      <p:pic>
        <p:nvPicPr>
          <p:cNvPr id="56" name="Picture 55" descr="A picture containing drawing&#10;&#10;Description automatically generated">
            <a:extLst>
              <a:ext uri="{FF2B5EF4-FFF2-40B4-BE49-F238E27FC236}">
                <a16:creationId xmlns:a16="http://schemas.microsoft.com/office/drawing/2014/main" id="{302EBB07-1C6E-41B4-B273-B36A662E9A16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094" y="2882833"/>
            <a:ext cx="604204" cy="337754"/>
          </a:xfrm>
          <a:prstGeom prst="rect">
            <a:avLst/>
          </a:prstGeom>
        </p:spPr>
      </p:pic>
      <p:pic>
        <p:nvPicPr>
          <p:cNvPr id="58" name="Picture 57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25BFFE47-16D5-43BA-A281-58CB451059C3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283" y="3501386"/>
            <a:ext cx="785473" cy="337754"/>
          </a:xfrm>
          <a:prstGeom prst="rect">
            <a:avLst/>
          </a:prstGeom>
        </p:spPr>
      </p:pic>
      <p:pic>
        <p:nvPicPr>
          <p:cNvPr id="62" name="Picture 61" descr="A close up of a logo&#10;&#10;Description automatically generated">
            <a:extLst>
              <a:ext uri="{FF2B5EF4-FFF2-40B4-BE49-F238E27FC236}">
                <a16:creationId xmlns:a16="http://schemas.microsoft.com/office/drawing/2014/main" id="{1217D22D-6FE2-4FCF-82F1-BB8D673187B0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395" y="1731972"/>
            <a:ext cx="985240" cy="420222"/>
          </a:xfrm>
          <a:prstGeom prst="rect">
            <a:avLst/>
          </a:prstGeom>
        </p:spPr>
      </p:pic>
      <p:pic>
        <p:nvPicPr>
          <p:cNvPr id="66" name="Picture 65" descr="A picture containing drawing, flower&#10;&#10;Description automatically generated">
            <a:extLst>
              <a:ext uri="{FF2B5EF4-FFF2-40B4-BE49-F238E27FC236}">
                <a16:creationId xmlns:a16="http://schemas.microsoft.com/office/drawing/2014/main" id="{C07630EB-1C17-4E50-BCDB-7AA1697A0BE5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210" y="3026308"/>
            <a:ext cx="926573" cy="479834"/>
          </a:xfrm>
          <a:prstGeom prst="rect">
            <a:avLst/>
          </a:prstGeom>
        </p:spPr>
      </p:pic>
      <p:pic>
        <p:nvPicPr>
          <p:cNvPr id="72" name="Picture 71" descr="A picture containing drawing&#10;&#10;Description automatically generated">
            <a:extLst>
              <a:ext uri="{FF2B5EF4-FFF2-40B4-BE49-F238E27FC236}">
                <a16:creationId xmlns:a16="http://schemas.microsoft.com/office/drawing/2014/main" id="{AA988234-B607-4E29-8DCA-3F7E165CE466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619" y="3500476"/>
            <a:ext cx="856447" cy="313109"/>
          </a:xfrm>
          <a:prstGeom prst="rect">
            <a:avLst/>
          </a:prstGeom>
        </p:spPr>
      </p:pic>
      <p:pic>
        <p:nvPicPr>
          <p:cNvPr id="74" name="Picture 73" descr="A close up of a logo&#10;&#10;Description automatically generated">
            <a:extLst>
              <a:ext uri="{FF2B5EF4-FFF2-40B4-BE49-F238E27FC236}">
                <a16:creationId xmlns:a16="http://schemas.microsoft.com/office/drawing/2014/main" id="{67E36E45-6A60-4286-B142-C699EAE9FB6A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100" y="3692680"/>
            <a:ext cx="1084621" cy="247760"/>
          </a:xfrm>
          <a:prstGeom prst="rect">
            <a:avLst/>
          </a:prstGeom>
        </p:spPr>
      </p:pic>
      <p:pic>
        <p:nvPicPr>
          <p:cNvPr id="76" name="Picture 75" descr="A close up of a logo&#10;&#10;Description automatically generated">
            <a:extLst>
              <a:ext uri="{FF2B5EF4-FFF2-40B4-BE49-F238E27FC236}">
                <a16:creationId xmlns:a16="http://schemas.microsoft.com/office/drawing/2014/main" id="{F3C72816-BC7D-4B99-B525-5B960A7C219C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45" y="5555570"/>
            <a:ext cx="1414124" cy="226458"/>
          </a:xfrm>
          <a:prstGeom prst="rect">
            <a:avLst/>
          </a:prstGeom>
        </p:spPr>
      </p:pic>
      <p:pic>
        <p:nvPicPr>
          <p:cNvPr id="78" name="Picture 7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F2CFEF8-7F4E-406F-B6A8-75285E821577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390" y="4862433"/>
            <a:ext cx="985100" cy="553349"/>
          </a:xfrm>
          <a:prstGeom prst="rect">
            <a:avLst/>
          </a:prstGeom>
        </p:spPr>
      </p:pic>
      <p:pic>
        <p:nvPicPr>
          <p:cNvPr id="82" name="Picture 81" descr="A close up of a logo&#10;&#10;Description automatically generated">
            <a:extLst>
              <a:ext uri="{FF2B5EF4-FFF2-40B4-BE49-F238E27FC236}">
                <a16:creationId xmlns:a16="http://schemas.microsoft.com/office/drawing/2014/main" id="{88EC273A-234A-4E90-B07F-521D019FA627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169" y="5415782"/>
            <a:ext cx="323260" cy="364579"/>
          </a:xfrm>
          <a:prstGeom prst="rect">
            <a:avLst/>
          </a:prstGeom>
        </p:spPr>
      </p:pic>
      <p:pic>
        <p:nvPicPr>
          <p:cNvPr id="86" name="Picture 85" descr="A close up of a sign&#10;&#10;Description automatically generated">
            <a:extLst>
              <a:ext uri="{FF2B5EF4-FFF2-40B4-BE49-F238E27FC236}">
                <a16:creationId xmlns:a16="http://schemas.microsoft.com/office/drawing/2014/main" id="{9A27D0A3-59F4-4F0B-9ABD-A4E47C45072E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988" y="3965414"/>
            <a:ext cx="618677" cy="391829"/>
          </a:xfrm>
          <a:prstGeom prst="rect">
            <a:avLst/>
          </a:prstGeom>
        </p:spPr>
      </p:pic>
      <p:pic>
        <p:nvPicPr>
          <p:cNvPr id="90" name="Picture 89" descr="A picture containing drawing&#10;&#10;Description automatically generated">
            <a:extLst>
              <a:ext uri="{FF2B5EF4-FFF2-40B4-BE49-F238E27FC236}">
                <a16:creationId xmlns:a16="http://schemas.microsoft.com/office/drawing/2014/main" id="{89793F43-7B8E-41CC-BF25-EA3122B706DD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91" y="5180282"/>
            <a:ext cx="540188" cy="315695"/>
          </a:xfrm>
          <a:prstGeom prst="rect">
            <a:avLst/>
          </a:prstGeom>
        </p:spPr>
      </p:pic>
      <p:pic>
        <p:nvPicPr>
          <p:cNvPr id="92" name="Picture 91" descr="A picture containing drawing&#10;&#10;Description automatically generated">
            <a:extLst>
              <a:ext uri="{FF2B5EF4-FFF2-40B4-BE49-F238E27FC236}">
                <a16:creationId xmlns:a16="http://schemas.microsoft.com/office/drawing/2014/main" id="{8A0C3C46-03A6-4EC5-A1DE-D9586CB4660C}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766" y="1815008"/>
            <a:ext cx="542295" cy="250290"/>
          </a:xfrm>
          <a:prstGeom prst="rect">
            <a:avLst/>
          </a:prstGeom>
        </p:spPr>
      </p:pic>
      <p:pic>
        <p:nvPicPr>
          <p:cNvPr id="94" name="Picture 93" descr="A picture containing drawing, mug&#10;&#10;Description automatically generated">
            <a:extLst>
              <a:ext uri="{FF2B5EF4-FFF2-40B4-BE49-F238E27FC236}">
                <a16:creationId xmlns:a16="http://schemas.microsoft.com/office/drawing/2014/main" id="{EA84DFBB-E9BE-4E77-811F-9FCC2388D7F1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621" y="5117885"/>
            <a:ext cx="772290" cy="183878"/>
          </a:xfrm>
          <a:prstGeom prst="rect">
            <a:avLst/>
          </a:prstGeom>
        </p:spPr>
      </p:pic>
      <p:pic>
        <p:nvPicPr>
          <p:cNvPr id="96" name="Picture 95" descr="A picture containing table&#10;&#10;Description automatically generated">
            <a:extLst>
              <a:ext uri="{FF2B5EF4-FFF2-40B4-BE49-F238E27FC236}">
                <a16:creationId xmlns:a16="http://schemas.microsoft.com/office/drawing/2014/main" id="{27E1218C-B44E-4AAF-B294-E3BAF565544B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280" y="5248997"/>
            <a:ext cx="860462" cy="275348"/>
          </a:xfrm>
          <a:prstGeom prst="rect">
            <a:avLst/>
          </a:prstGeom>
        </p:spPr>
      </p:pic>
      <p:pic>
        <p:nvPicPr>
          <p:cNvPr id="98" name="Picture 97" descr="A picture containing table&#10;&#10;Description automatically generated">
            <a:extLst>
              <a:ext uri="{FF2B5EF4-FFF2-40B4-BE49-F238E27FC236}">
                <a16:creationId xmlns:a16="http://schemas.microsoft.com/office/drawing/2014/main" id="{130226F3-AD1B-49CA-B175-33DC1DAE9ECB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610" y="5528785"/>
            <a:ext cx="1071563" cy="369311"/>
          </a:xfrm>
          <a:prstGeom prst="rect">
            <a:avLst/>
          </a:prstGeom>
        </p:spPr>
      </p:pic>
      <p:pic>
        <p:nvPicPr>
          <p:cNvPr id="102" name="Picture 101" descr="A close up of a logo&#10;&#10;Description automatically generated">
            <a:extLst>
              <a:ext uri="{FF2B5EF4-FFF2-40B4-BE49-F238E27FC236}">
                <a16:creationId xmlns:a16="http://schemas.microsoft.com/office/drawing/2014/main" id="{CC35ECA5-7E7F-4347-A8FD-89C01B68EC47}"/>
              </a:ext>
            </a:extLst>
          </p:cNvPr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467" y="2565237"/>
            <a:ext cx="791608" cy="337753"/>
          </a:xfrm>
          <a:prstGeom prst="rect">
            <a:avLst/>
          </a:prstGeom>
        </p:spPr>
      </p:pic>
      <p:pic>
        <p:nvPicPr>
          <p:cNvPr id="104" name="Picture 103" descr="A picture containing drawing&#10;&#10;Description automatically generated">
            <a:extLst>
              <a:ext uri="{FF2B5EF4-FFF2-40B4-BE49-F238E27FC236}">
                <a16:creationId xmlns:a16="http://schemas.microsoft.com/office/drawing/2014/main" id="{E33D5D92-1144-4EB9-885B-FCD2D34C7E70}"/>
              </a:ext>
            </a:extLst>
          </p:cNvPr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236" y="3990595"/>
            <a:ext cx="1127765" cy="28110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70075016-F299-4CFF-9B67-164B36827A24}"/>
              </a:ext>
            </a:extLst>
          </p:cNvPr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237" y="3291532"/>
            <a:ext cx="800420" cy="314576"/>
          </a:xfrm>
          <a:prstGeom prst="rect">
            <a:avLst/>
          </a:prstGeom>
        </p:spPr>
      </p:pic>
      <p:pic>
        <p:nvPicPr>
          <p:cNvPr id="108" name="Picture 107" descr="A close up of a logo&#10;&#10;Description automatically generated">
            <a:extLst>
              <a:ext uri="{FF2B5EF4-FFF2-40B4-BE49-F238E27FC236}">
                <a16:creationId xmlns:a16="http://schemas.microsoft.com/office/drawing/2014/main" id="{EF8C329A-7921-4A17-A67F-FD998C92748D}"/>
              </a:ext>
            </a:extLst>
          </p:cNvPr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74" y="4737521"/>
            <a:ext cx="694521" cy="365537"/>
          </a:xfrm>
          <a:prstGeom prst="rect">
            <a:avLst/>
          </a:prstGeom>
        </p:spPr>
      </p:pic>
      <p:pic>
        <p:nvPicPr>
          <p:cNvPr id="112" name="Picture 1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D6016327-F28A-4465-AE92-4506DF251F96}"/>
              </a:ext>
            </a:extLst>
          </p:cNvPr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729" y="3320872"/>
            <a:ext cx="576547" cy="274546"/>
          </a:xfrm>
          <a:prstGeom prst="rect">
            <a:avLst/>
          </a:prstGeom>
        </p:spPr>
      </p:pic>
      <p:pic>
        <p:nvPicPr>
          <p:cNvPr id="114" name="Picture 113" descr="A picture containing table&#10;&#10;Description automatically generated">
            <a:extLst>
              <a:ext uri="{FF2B5EF4-FFF2-40B4-BE49-F238E27FC236}">
                <a16:creationId xmlns:a16="http://schemas.microsoft.com/office/drawing/2014/main" id="{C20EE003-39D9-41D5-A885-63CDF76BE408}"/>
              </a:ext>
            </a:extLst>
          </p:cNvPr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582" y="869263"/>
            <a:ext cx="1239047" cy="455308"/>
          </a:xfrm>
          <a:prstGeom prst="rect">
            <a:avLst/>
          </a:prstGeom>
        </p:spPr>
      </p:pic>
      <p:pic>
        <p:nvPicPr>
          <p:cNvPr id="116" name="Picture 115" descr="A close up of a logo&#10;&#10;Description automatically generated">
            <a:extLst>
              <a:ext uri="{FF2B5EF4-FFF2-40B4-BE49-F238E27FC236}">
                <a16:creationId xmlns:a16="http://schemas.microsoft.com/office/drawing/2014/main" id="{99FBB813-D147-4A9A-90D2-4D95CDF9D4B7}"/>
              </a:ext>
            </a:extLst>
          </p:cNvPr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976" y="4848024"/>
            <a:ext cx="576528" cy="535290"/>
          </a:xfrm>
          <a:prstGeom prst="rect">
            <a:avLst/>
          </a:prstGeom>
        </p:spPr>
      </p:pic>
      <p:pic>
        <p:nvPicPr>
          <p:cNvPr id="118" name="Picture 117" descr="A drawing of a face&#10;&#10;Description automatically generated">
            <a:extLst>
              <a:ext uri="{FF2B5EF4-FFF2-40B4-BE49-F238E27FC236}">
                <a16:creationId xmlns:a16="http://schemas.microsoft.com/office/drawing/2014/main" id="{72D0D699-A6EC-47D9-BF30-A354CA35FF57}"/>
              </a:ext>
            </a:extLst>
          </p:cNvPr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468" y="4154067"/>
            <a:ext cx="1079151" cy="308646"/>
          </a:xfrm>
          <a:prstGeom prst="rect">
            <a:avLst/>
          </a:prstGeom>
        </p:spPr>
      </p:pic>
      <p:pic>
        <p:nvPicPr>
          <p:cNvPr id="120" name="Picture 119" descr="A close up of a logo&#10;&#10;Description automatically generated">
            <a:extLst>
              <a:ext uri="{FF2B5EF4-FFF2-40B4-BE49-F238E27FC236}">
                <a16:creationId xmlns:a16="http://schemas.microsoft.com/office/drawing/2014/main" id="{A862A1A8-427F-4EFE-B55A-A288CF1B52A1}"/>
              </a:ext>
            </a:extLst>
          </p:cNvPr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095" y="5338130"/>
            <a:ext cx="642924" cy="642924"/>
          </a:xfrm>
          <a:prstGeom prst="rect">
            <a:avLst/>
          </a:prstGeom>
        </p:spPr>
      </p:pic>
      <p:pic>
        <p:nvPicPr>
          <p:cNvPr id="122" name="Picture 121" descr="A picture containing drawing, stop, sign&#10;&#10;Description automatically generated">
            <a:extLst>
              <a:ext uri="{FF2B5EF4-FFF2-40B4-BE49-F238E27FC236}">
                <a16:creationId xmlns:a16="http://schemas.microsoft.com/office/drawing/2014/main" id="{8306F163-5305-44AD-82CD-7D6F786EB2E6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046" y="1735488"/>
            <a:ext cx="503183" cy="472991"/>
          </a:xfrm>
          <a:prstGeom prst="rect">
            <a:avLst/>
          </a:prstGeom>
        </p:spPr>
      </p:pic>
      <p:pic>
        <p:nvPicPr>
          <p:cNvPr id="128" name="Picture 127" descr="A picture containing drawing&#10;&#10;Description automatically generated">
            <a:extLst>
              <a:ext uri="{FF2B5EF4-FFF2-40B4-BE49-F238E27FC236}">
                <a16:creationId xmlns:a16="http://schemas.microsoft.com/office/drawing/2014/main" id="{8E091C52-E850-491F-B080-F8E73489FAA0}"/>
              </a:ext>
            </a:extLst>
          </p:cNvPr>
          <p:cNvPicPr>
            <a:picLocks noChangeAspect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94" y="1330353"/>
            <a:ext cx="592310" cy="535290"/>
          </a:xfrm>
          <a:prstGeom prst="rect">
            <a:avLst/>
          </a:prstGeom>
        </p:spPr>
      </p:pic>
      <p:pic>
        <p:nvPicPr>
          <p:cNvPr id="132" name="Picture 131" descr="A close up of a device&#10;&#10;Description automatically generated">
            <a:extLst>
              <a:ext uri="{FF2B5EF4-FFF2-40B4-BE49-F238E27FC236}">
                <a16:creationId xmlns:a16="http://schemas.microsoft.com/office/drawing/2014/main" id="{48A3F6D7-AAEE-4238-8ECE-A53B69383171}"/>
              </a:ext>
            </a:extLst>
          </p:cNvPr>
          <p:cNvPicPr>
            <a:picLocks noChangeAspect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7866" y="2304028"/>
            <a:ext cx="576126" cy="522419"/>
          </a:xfrm>
          <a:prstGeom prst="rect">
            <a:avLst/>
          </a:prstGeom>
        </p:spPr>
      </p:pic>
      <p:pic>
        <p:nvPicPr>
          <p:cNvPr id="134" name="Picture 133">
            <a:extLst>
              <a:ext uri="{FF2B5EF4-FFF2-40B4-BE49-F238E27FC236}">
                <a16:creationId xmlns:a16="http://schemas.microsoft.com/office/drawing/2014/main" id="{7BF6E842-B514-4B1C-AA4F-C03C2B809AF6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774" y="1239127"/>
            <a:ext cx="1417088" cy="205478"/>
          </a:xfrm>
          <a:prstGeom prst="rect">
            <a:avLst/>
          </a:prstGeom>
        </p:spPr>
      </p:pic>
      <p:pic>
        <p:nvPicPr>
          <p:cNvPr id="136" name="Picture 135" descr="A picture containing table&#10;&#10;Description automatically generated">
            <a:extLst>
              <a:ext uri="{FF2B5EF4-FFF2-40B4-BE49-F238E27FC236}">
                <a16:creationId xmlns:a16="http://schemas.microsoft.com/office/drawing/2014/main" id="{7E39D0E5-19B9-48F6-8E16-C93A057A8AD7}"/>
              </a:ext>
            </a:extLst>
          </p:cNvPr>
          <p:cNvPicPr>
            <a:picLocks noChangeAspect="1"/>
          </p:cNvPicPr>
          <p:nvPr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493" y="5183585"/>
            <a:ext cx="731872" cy="642924"/>
          </a:xfrm>
          <a:prstGeom prst="rect">
            <a:avLst/>
          </a:prstGeom>
        </p:spPr>
      </p:pic>
      <p:pic>
        <p:nvPicPr>
          <p:cNvPr id="140" name="Picture 139">
            <a:extLst>
              <a:ext uri="{FF2B5EF4-FFF2-40B4-BE49-F238E27FC236}">
                <a16:creationId xmlns:a16="http://schemas.microsoft.com/office/drawing/2014/main" id="{E753C723-948D-4128-80CB-4B65C7BC1010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950" y="2237052"/>
            <a:ext cx="1071563" cy="241102"/>
          </a:xfrm>
          <a:prstGeom prst="rect">
            <a:avLst/>
          </a:prstGeom>
        </p:spPr>
      </p:pic>
      <p:pic>
        <p:nvPicPr>
          <p:cNvPr id="144" name="Picture 143" descr="A very dark room&#10;&#10;Description automatically generated">
            <a:extLst>
              <a:ext uri="{FF2B5EF4-FFF2-40B4-BE49-F238E27FC236}">
                <a16:creationId xmlns:a16="http://schemas.microsoft.com/office/drawing/2014/main" id="{9583FD25-4FF6-451A-9E41-561C9F314671}"/>
              </a:ext>
            </a:extLst>
          </p:cNvPr>
          <p:cNvPicPr>
            <a:picLocks noChangeAspect="1"/>
          </p:cNvPicPr>
          <p:nvPr/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3" y="2188002"/>
            <a:ext cx="1649471" cy="245884"/>
          </a:xfrm>
          <a:prstGeom prst="rect">
            <a:avLst/>
          </a:prstGeom>
        </p:spPr>
      </p:pic>
      <p:pic>
        <p:nvPicPr>
          <p:cNvPr id="146" name="Picture 145" descr="A picture containing clock, plate&#10;&#10;Description automatically generated">
            <a:extLst>
              <a:ext uri="{FF2B5EF4-FFF2-40B4-BE49-F238E27FC236}">
                <a16:creationId xmlns:a16="http://schemas.microsoft.com/office/drawing/2014/main" id="{1A1625F5-66F0-4A6B-BFD0-C547BD90C8B0}"/>
              </a:ext>
            </a:extLst>
          </p:cNvPr>
          <p:cNvPicPr>
            <a:picLocks noChangeAspect="1"/>
          </p:cNvPicPr>
          <p:nvPr/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700" y="4663202"/>
            <a:ext cx="766208" cy="314145"/>
          </a:xfrm>
          <a:prstGeom prst="rect">
            <a:avLst/>
          </a:prstGeom>
        </p:spPr>
      </p:pic>
      <p:pic>
        <p:nvPicPr>
          <p:cNvPr id="150" name="Picture 149" descr="A picture containing food&#10;&#10;Description automatically generated">
            <a:extLst>
              <a:ext uri="{FF2B5EF4-FFF2-40B4-BE49-F238E27FC236}">
                <a16:creationId xmlns:a16="http://schemas.microsoft.com/office/drawing/2014/main" id="{284531F0-0325-4169-8C73-5539E1919346}"/>
              </a:ext>
            </a:extLst>
          </p:cNvPr>
          <p:cNvPicPr>
            <a:picLocks noChangeAspect="1"/>
          </p:cNvPicPr>
          <p:nvPr/>
        </p:nvPicPr>
        <p:blipFill>
          <a:blip r:embed="rId5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7960" y="3630765"/>
            <a:ext cx="815165" cy="525437"/>
          </a:xfrm>
          <a:prstGeom prst="rect">
            <a:avLst/>
          </a:prstGeom>
        </p:spPr>
      </p:pic>
      <p:pic>
        <p:nvPicPr>
          <p:cNvPr id="152" name="Picture 151" descr="A close up of a logo&#10;&#10;Description automatically generated">
            <a:extLst>
              <a:ext uri="{FF2B5EF4-FFF2-40B4-BE49-F238E27FC236}">
                <a16:creationId xmlns:a16="http://schemas.microsoft.com/office/drawing/2014/main" id="{DDA58FAD-BD57-447D-9676-7EFB46D9BD1A}"/>
              </a:ext>
            </a:extLst>
          </p:cNvPr>
          <p:cNvPicPr>
            <a:picLocks noChangeAspect="1"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491" y="2771991"/>
            <a:ext cx="537136" cy="537136"/>
          </a:xfrm>
          <a:prstGeom prst="rect">
            <a:avLst/>
          </a:prstGeom>
        </p:spPr>
      </p:pic>
      <p:pic>
        <p:nvPicPr>
          <p:cNvPr id="156" name="Picture 155" descr="A picture containing cake, sitting, meter, chocolate&#10;&#10;Description automatically generated">
            <a:extLst>
              <a:ext uri="{FF2B5EF4-FFF2-40B4-BE49-F238E27FC236}">
                <a16:creationId xmlns:a16="http://schemas.microsoft.com/office/drawing/2014/main" id="{DA5F5EA6-5180-4E22-9C23-A2A53F394048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729" y="5415870"/>
            <a:ext cx="800645" cy="421393"/>
          </a:xfrm>
          <a:prstGeom prst="rect">
            <a:avLst/>
          </a:prstGeom>
        </p:spPr>
      </p:pic>
      <p:pic>
        <p:nvPicPr>
          <p:cNvPr id="158" name="Picture 15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C87522B-8F21-4915-B0D4-07B3603E7F5B}"/>
              </a:ext>
            </a:extLst>
          </p:cNvPr>
          <p:cNvPicPr>
            <a:picLocks noChangeAspect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0139" y="4183405"/>
            <a:ext cx="538759" cy="722048"/>
          </a:xfrm>
          <a:prstGeom prst="rect">
            <a:avLst/>
          </a:prstGeom>
        </p:spPr>
      </p:pic>
      <p:pic>
        <p:nvPicPr>
          <p:cNvPr id="162" name="Picture 161" descr="A close up of a sign&#10;&#10;Description automatically generated">
            <a:extLst>
              <a:ext uri="{FF2B5EF4-FFF2-40B4-BE49-F238E27FC236}">
                <a16:creationId xmlns:a16="http://schemas.microsoft.com/office/drawing/2014/main" id="{4F52829E-054E-4CD1-B1C9-5959E07110E8}"/>
              </a:ext>
            </a:extLst>
          </p:cNvPr>
          <p:cNvPicPr>
            <a:picLocks noChangeAspect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121" y="4875160"/>
            <a:ext cx="836771" cy="464873"/>
          </a:xfrm>
          <a:prstGeom prst="rect">
            <a:avLst/>
          </a:prstGeom>
        </p:spPr>
      </p:pic>
      <p:pic>
        <p:nvPicPr>
          <p:cNvPr id="164" name="Picture 163" descr="A picture containing food, glass&#10;&#10;Description automatically generated">
            <a:extLst>
              <a:ext uri="{FF2B5EF4-FFF2-40B4-BE49-F238E27FC236}">
                <a16:creationId xmlns:a16="http://schemas.microsoft.com/office/drawing/2014/main" id="{0B2CCF65-7134-467C-9415-3A0FD7D16070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4617" y="4889067"/>
            <a:ext cx="503741" cy="402694"/>
          </a:xfrm>
          <a:prstGeom prst="rect">
            <a:avLst/>
          </a:prstGeom>
        </p:spPr>
      </p:pic>
      <p:pic>
        <p:nvPicPr>
          <p:cNvPr id="167" name="Picture 166" descr="A picture containing table&#10;&#10;Description automatically generated">
            <a:extLst>
              <a:ext uri="{FF2B5EF4-FFF2-40B4-BE49-F238E27FC236}">
                <a16:creationId xmlns:a16="http://schemas.microsoft.com/office/drawing/2014/main" id="{D08FC037-1A73-47EC-B64E-FE951C3F0921}"/>
              </a:ext>
            </a:extLst>
          </p:cNvPr>
          <p:cNvPicPr>
            <a:picLocks noChangeAspect="1"/>
          </p:cNvPicPr>
          <p:nvPr/>
        </p:nvPicPr>
        <p:blipFill>
          <a:blip r:embed="rId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949" y="3688648"/>
            <a:ext cx="1406840" cy="219182"/>
          </a:xfrm>
          <a:prstGeom prst="rect">
            <a:avLst/>
          </a:prstGeom>
        </p:spPr>
      </p:pic>
      <p:pic>
        <p:nvPicPr>
          <p:cNvPr id="173" name="Picture 172" descr="A picture containing room, drawing&#10;&#10;Description automatically generated">
            <a:extLst>
              <a:ext uri="{FF2B5EF4-FFF2-40B4-BE49-F238E27FC236}">
                <a16:creationId xmlns:a16="http://schemas.microsoft.com/office/drawing/2014/main" id="{C7745BDA-9C26-45F9-AF26-3401F4ECCBB3}"/>
              </a:ext>
            </a:extLst>
          </p:cNvPr>
          <p:cNvPicPr>
            <a:picLocks noChangeAspect="1"/>
          </p:cNvPicPr>
          <p:nvPr/>
        </p:nvPicPr>
        <p:blipFill>
          <a:blip r:embed="rId5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656" y="2622360"/>
            <a:ext cx="452132" cy="552511"/>
          </a:xfrm>
          <a:prstGeom prst="rect">
            <a:avLst/>
          </a:prstGeom>
        </p:spPr>
      </p:pic>
      <p:pic>
        <p:nvPicPr>
          <p:cNvPr id="175" name="Picture 174" descr="A picture containing drawing&#10;&#10;Description automatically generated">
            <a:extLst>
              <a:ext uri="{FF2B5EF4-FFF2-40B4-BE49-F238E27FC236}">
                <a16:creationId xmlns:a16="http://schemas.microsoft.com/office/drawing/2014/main" id="{DFA87685-A906-490D-B8BA-282A917915F1}"/>
              </a:ext>
            </a:extLst>
          </p:cNvPr>
          <p:cNvPicPr>
            <a:picLocks noChangeAspect="1"/>
          </p:cNvPicPr>
          <p:nvPr/>
        </p:nvPicPr>
        <p:blipFill>
          <a:blip r:embed="rId6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378" y="2221000"/>
            <a:ext cx="667095" cy="450290"/>
          </a:xfrm>
          <a:prstGeom prst="rect">
            <a:avLst/>
          </a:prstGeom>
        </p:spPr>
      </p:pic>
      <p:pic>
        <p:nvPicPr>
          <p:cNvPr id="177" name="Picture 176" descr="A close up of a sign&#10;&#10;Description automatically generated">
            <a:extLst>
              <a:ext uri="{FF2B5EF4-FFF2-40B4-BE49-F238E27FC236}">
                <a16:creationId xmlns:a16="http://schemas.microsoft.com/office/drawing/2014/main" id="{FC0A302D-5581-4813-82CE-3C24A3CE0215}"/>
              </a:ext>
            </a:extLst>
          </p:cNvPr>
          <p:cNvPicPr>
            <a:picLocks noChangeAspect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661" y="1516111"/>
            <a:ext cx="643028" cy="643028"/>
          </a:xfrm>
          <a:prstGeom prst="rect">
            <a:avLst/>
          </a:prstGeom>
        </p:spPr>
      </p:pic>
      <p:pic>
        <p:nvPicPr>
          <p:cNvPr id="179" name="Picture 17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813FC82-55F0-4DCE-A9A7-F82BB0009003}"/>
              </a:ext>
            </a:extLst>
          </p:cNvPr>
          <p:cNvPicPr>
            <a:picLocks noChangeAspect="1"/>
          </p:cNvPicPr>
          <p:nvPr/>
        </p:nvPicPr>
        <p:blipFill>
          <a:blip r:embed="rId6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378" y="4326272"/>
            <a:ext cx="468032" cy="468032"/>
          </a:xfrm>
          <a:prstGeom prst="rect">
            <a:avLst/>
          </a:prstGeom>
        </p:spPr>
      </p:pic>
      <p:pic>
        <p:nvPicPr>
          <p:cNvPr id="181" name="Picture 180" descr="A picture containing table&#10;&#10;Description automatically generated">
            <a:extLst>
              <a:ext uri="{FF2B5EF4-FFF2-40B4-BE49-F238E27FC236}">
                <a16:creationId xmlns:a16="http://schemas.microsoft.com/office/drawing/2014/main" id="{9F757644-1E0F-4DC6-990F-9776C04B6D42}"/>
              </a:ext>
            </a:extLst>
          </p:cNvPr>
          <p:cNvPicPr>
            <a:picLocks noChangeAspect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145" y="4037118"/>
            <a:ext cx="589990" cy="352232"/>
          </a:xfrm>
          <a:prstGeom prst="rect">
            <a:avLst/>
          </a:prstGeom>
        </p:spPr>
      </p:pic>
      <p:pic>
        <p:nvPicPr>
          <p:cNvPr id="183" name="Picture 182" descr="A picture containing drawing&#10;&#10;Description automatically generated">
            <a:extLst>
              <a:ext uri="{FF2B5EF4-FFF2-40B4-BE49-F238E27FC236}">
                <a16:creationId xmlns:a16="http://schemas.microsoft.com/office/drawing/2014/main" id="{E677484D-68BE-48DA-A998-FC2588D9DB63}"/>
              </a:ext>
            </a:extLst>
          </p:cNvPr>
          <p:cNvPicPr>
            <a:picLocks noChangeAspect="1"/>
          </p:cNvPicPr>
          <p:nvPr/>
        </p:nvPicPr>
        <p:blipFill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188" y="4496590"/>
            <a:ext cx="566861" cy="566861"/>
          </a:xfrm>
          <a:prstGeom prst="rect">
            <a:avLst/>
          </a:prstGeom>
        </p:spPr>
      </p:pic>
      <p:pic>
        <p:nvPicPr>
          <p:cNvPr id="185" name="Picture 184">
            <a:extLst>
              <a:ext uri="{FF2B5EF4-FFF2-40B4-BE49-F238E27FC236}">
                <a16:creationId xmlns:a16="http://schemas.microsoft.com/office/drawing/2014/main" id="{1C468453-D841-4407-841D-5DCC0B667B46}"/>
              </a:ext>
            </a:extLst>
          </p:cNvPr>
          <p:cNvPicPr>
            <a:picLocks noChangeAspect="1"/>
          </p:cNvPicPr>
          <p:nvPr/>
        </p:nvPicPr>
        <p:blipFill>
          <a:blip r:embed="rId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595" y="1466974"/>
            <a:ext cx="618330" cy="529997"/>
          </a:xfrm>
          <a:prstGeom prst="rect">
            <a:avLst/>
          </a:prstGeom>
        </p:spPr>
      </p:pic>
      <p:pic>
        <p:nvPicPr>
          <p:cNvPr id="187" name="Picture 186" descr="A close up of a logo&#10;&#10;Description automatically generated">
            <a:extLst>
              <a:ext uri="{FF2B5EF4-FFF2-40B4-BE49-F238E27FC236}">
                <a16:creationId xmlns:a16="http://schemas.microsoft.com/office/drawing/2014/main" id="{A0B49D7E-24A8-4CA1-987F-877EB733A199}"/>
              </a:ext>
            </a:extLst>
          </p:cNvPr>
          <p:cNvPicPr>
            <a:picLocks noChangeAspect="1"/>
          </p:cNvPicPr>
          <p:nvPr/>
        </p:nvPicPr>
        <p:blipFill>
          <a:blip r:embed="rId6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270" y="4357243"/>
            <a:ext cx="791413" cy="736064"/>
          </a:xfrm>
          <a:prstGeom prst="rect">
            <a:avLst/>
          </a:prstGeom>
        </p:spPr>
      </p:pic>
      <p:pic>
        <p:nvPicPr>
          <p:cNvPr id="189" name="Picture 188" descr="A picture containing drawing&#10;&#10;Description automatically generated">
            <a:extLst>
              <a:ext uri="{FF2B5EF4-FFF2-40B4-BE49-F238E27FC236}">
                <a16:creationId xmlns:a16="http://schemas.microsoft.com/office/drawing/2014/main" id="{B12023E1-B14B-4C0B-99A6-A84F9561C9C7}"/>
              </a:ext>
            </a:extLst>
          </p:cNvPr>
          <p:cNvPicPr>
            <a:picLocks noChangeAspect="1"/>
          </p:cNvPicPr>
          <p:nvPr/>
        </p:nvPicPr>
        <p:blipFill>
          <a:blip r:embed="rId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228" y="3844452"/>
            <a:ext cx="619610" cy="593243"/>
          </a:xfrm>
          <a:prstGeom prst="rect">
            <a:avLst/>
          </a:prstGeom>
        </p:spPr>
      </p:pic>
      <p:pic>
        <p:nvPicPr>
          <p:cNvPr id="191" name="Picture 190" descr="A close up of a sign&#10;&#10;Description automatically generated">
            <a:extLst>
              <a:ext uri="{FF2B5EF4-FFF2-40B4-BE49-F238E27FC236}">
                <a16:creationId xmlns:a16="http://schemas.microsoft.com/office/drawing/2014/main" id="{19A9D350-F358-44B3-915F-33B745668D3C}"/>
              </a:ext>
            </a:extLst>
          </p:cNvPr>
          <p:cNvPicPr>
            <a:picLocks noChangeAspect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591" y="3070138"/>
            <a:ext cx="863924" cy="311013"/>
          </a:xfrm>
          <a:prstGeom prst="rect">
            <a:avLst/>
          </a:prstGeom>
        </p:spPr>
      </p:pic>
      <p:pic>
        <p:nvPicPr>
          <p:cNvPr id="193" name="Picture 192" descr="A drawing of a face&#10;&#10;Description automatically generated">
            <a:extLst>
              <a:ext uri="{FF2B5EF4-FFF2-40B4-BE49-F238E27FC236}">
                <a16:creationId xmlns:a16="http://schemas.microsoft.com/office/drawing/2014/main" id="{0681BE01-18F5-48B4-A6C4-0879B8E6D685}"/>
              </a:ext>
            </a:extLst>
          </p:cNvPr>
          <p:cNvPicPr>
            <a:picLocks noChangeAspect="1"/>
          </p:cNvPicPr>
          <p:nvPr/>
        </p:nvPicPr>
        <p:blipFill>
          <a:blip r:embed="rId6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531" y="2718841"/>
            <a:ext cx="866999" cy="253344"/>
          </a:xfrm>
          <a:prstGeom prst="rect">
            <a:avLst/>
          </a:prstGeom>
        </p:spPr>
      </p:pic>
      <p:pic>
        <p:nvPicPr>
          <p:cNvPr id="195" name="Picture 194" descr="A close up of a logo&#10;&#10;Description automatically generated">
            <a:extLst>
              <a:ext uri="{FF2B5EF4-FFF2-40B4-BE49-F238E27FC236}">
                <a16:creationId xmlns:a16="http://schemas.microsoft.com/office/drawing/2014/main" id="{DA58E054-50C2-4D93-8CAD-3D0AE8120ABF}"/>
              </a:ext>
            </a:extLst>
          </p:cNvPr>
          <p:cNvPicPr>
            <a:picLocks noChangeAspect="1"/>
          </p:cNvPicPr>
          <p:nvPr/>
        </p:nvPicPr>
        <p:blipFill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154" y="2471823"/>
            <a:ext cx="608204" cy="282815"/>
          </a:xfrm>
          <a:prstGeom prst="rect">
            <a:avLst/>
          </a:prstGeom>
        </p:spPr>
      </p:pic>
      <p:pic>
        <p:nvPicPr>
          <p:cNvPr id="197" name="Picture 196" descr="A close up of a logo&#10;&#10;Description automatically generated">
            <a:extLst>
              <a:ext uri="{FF2B5EF4-FFF2-40B4-BE49-F238E27FC236}">
                <a16:creationId xmlns:a16="http://schemas.microsoft.com/office/drawing/2014/main" id="{E725E2D9-55ED-4C98-815F-B1B9F332B32F}"/>
              </a:ext>
            </a:extLst>
          </p:cNvPr>
          <p:cNvPicPr>
            <a:picLocks noChangeAspect="1"/>
          </p:cNvPicPr>
          <p:nvPr/>
        </p:nvPicPr>
        <p:blipFill>
          <a:blip r:embed="rId7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974" y="1937650"/>
            <a:ext cx="699534" cy="236684"/>
          </a:xfrm>
          <a:prstGeom prst="rect">
            <a:avLst/>
          </a:prstGeom>
        </p:spPr>
      </p:pic>
      <p:pic>
        <p:nvPicPr>
          <p:cNvPr id="199" name="Picture 198" descr="A picture containing drawing&#10;&#10;Description automatically generated">
            <a:extLst>
              <a:ext uri="{FF2B5EF4-FFF2-40B4-BE49-F238E27FC236}">
                <a16:creationId xmlns:a16="http://schemas.microsoft.com/office/drawing/2014/main" id="{5B990E07-90D8-48BA-8233-1849F748E1CE}"/>
              </a:ext>
            </a:extLst>
          </p:cNvPr>
          <p:cNvPicPr>
            <a:picLocks noChangeAspect="1"/>
          </p:cNvPicPr>
          <p:nvPr/>
        </p:nvPicPr>
        <p:blipFill>
          <a:blip r:embed="rId7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1" y="1495905"/>
            <a:ext cx="759769" cy="319103"/>
          </a:xfrm>
          <a:prstGeom prst="rect">
            <a:avLst/>
          </a:prstGeom>
        </p:spPr>
      </p:pic>
      <p:pic>
        <p:nvPicPr>
          <p:cNvPr id="201" name="Picture 200" descr="A close up of a sign&#10;&#10;Description automatically generated">
            <a:extLst>
              <a:ext uri="{FF2B5EF4-FFF2-40B4-BE49-F238E27FC236}">
                <a16:creationId xmlns:a16="http://schemas.microsoft.com/office/drawing/2014/main" id="{AE59D8DE-D25D-443F-84D5-EB9B8A40FB5C}"/>
              </a:ext>
            </a:extLst>
          </p:cNvPr>
          <p:cNvPicPr>
            <a:picLocks noChangeAspect="1"/>
          </p:cNvPicPr>
          <p:nvPr/>
        </p:nvPicPr>
        <p:blipFill>
          <a:blip r:embed="rId7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745" y="1212571"/>
            <a:ext cx="671460" cy="502546"/>
          </a:xfrm>
          <a:prstGeom prst="rect">
            <a:avLst/>
          </a:prstGeom>
        </p:spPr>
      </p:pic>
      <p:pic>
        <p:nvPicPr>
          <p:cNvPr id="203" name="Picture 202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80513F9B-BC3C-4DDE-9541-8B2E2EE3554A}"/>
              </a:ext>
            </a:extLst>
          </p:cNvPr>
          <p:cNvPicPr>
            <a:picLocks noChangeAspect="1"/>
          </p:cNvPicPr>
          <p:nvPr/>
        </p:nvPicPr>
        <p:blipFill>
          <a:blip r:embed="rId7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0588" y="4878201"/>
            <a:ext cx="984069" cy="295221"/>
          </a:xfrm>
          <a:prstGeom prst="rect">
            <a:avLst/>
          </a:prstGeom>
        </p:spPr>
      </p:pic>
      <p:pic>
        <p:nvPicPr>
          <p:cNvPr id="205" name="Picture 204" descr="A picture containing flower, drawing&#10;&#10;Description automatically generated">
            <a:extLst>
              <a:ext uri="{FF2B5EF4-FFF2-40B4-BE49-F238E27FC236}">
                <a16:creationId xmlns:a16="http://schemas.microsoft.com/office/drawing/2014/main" id="{B70B0FD8-27E0-4D00-8A25-FB7756FC1A3A}"/>
              </a:ext>
            </a:extLst>
          </p:cNvPr>
          <p:cNvPicPr>
            <a:picLocks noChangeAspect="1"/>
          </p:cNvPicPr>
          <p:nvPr/>
        </p:nvPicPr>
        <p:blipFill>
          <a:blip r:embed="rId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797" y="4305037"/>
            <a:ext cx="532023" cy="583928"/>
          </a:xfrm>
          <a:prstGeom prst="rect">
            <a:avLst/>
          </a:prstGeom>
        </p:spPr>
      </p:pic>
      <p:pic>
        <p:nvPicPr>
          <p:cNvPr id="209" name="Picture 208" descr="A picture containing object&#10;&#10;Description automatically generated">
            <a:extLst>
              <a:ext uri="{FF2B5EF4-FFF2-40B4-BE49-F238E27FC236}">
                <a16:creationId xmlns:a16="http://schemas.microsoft.com/office/drawing/2014/main" id="{0445F33D-6699-4312-B0BE-A6C0362FD63F}"/>
              </a:ext>
            </a:extLst>
          </p:cNvPr>
          <p:cNvPicPr>
            <a:picLocks noChangeAspect="1"/>
          </p:cNvPicPr>
          <p:nvPr/>
        </p:nvPicPr>
        <p:blipFill>
          <a:blip r:embed="rId7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648" y="2312149"/>
            <a:ext cx="1033814" cy="231705"/>
          </a:xfrm>
          <a:prstGeom prst="rect">
            <a:avLst/>
          </a:prstGeom>
        </p:spPr>
      </p:pic>
      <p:pic>
        <p:nvPicPr>
          <p:cNvPr id="211" name="Picture 210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6D04A98C-4F68-49A4-82AE-B2E1B3484469}"/>
              </a:ext>
            </a:extLst>
          </p:cNvPr>
          <p:cNvPicPr>
            <a:picLocks noChangeAspect="1"/>
          </p:cNvPicPr>
          <p:nvPr/>
        </p:nvPicPr>
        <p:blipFill>
          <a:blip r:embed="rId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918" y="4469647"/>
            <a:ext cx="1078880" cy="361425"/>
          </a:xfrm>
          <a:prstGeom prst="rect">
            <a:avLst/>
          </a:prstGeom>
        </p:spPr>
      </p:pic>
      <p:pic>
        <p:nvPicPr>
          <p:cNvPr id="213" name="Picture 212" descr="A close up of a logo&#10;&#10;Description automatically generated">
            <a:extLst>
              <a:ext uri="{FF2B5EF4-FFF2-40B4-BE49-F238E27FC236}">
                <a16:creationId xmlns:a16="http://schemas.microsoft.com/office/drawing/2014/main" id="{4A772D40-FBC6-4255-8BB6-D3BFA4DB1B42}"/>
              </a:ext>
            </a:extLst>
          </p:cNvPr>
          <p:cNvPicPr>
            <a:picLocks noChangeAspect="1"/>
          </p:cNvPicPr>
          <p:nvPr/>
        </p:nvPicPr>
        <p:blipFill>
          <a:blip r:embed="rId7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760" y="3674668"/>
            <a:ext cx="1021906" cy="378304"/>
          </a:xfrm>
          <a:prstGeom prst="rect">
            <a:avLst/>
          </a:prstGeom>
        </p:spPr>
      </p:pic>
      <p:pic>
        <p:nvPicPr>
          <p:cNvPr id="215" name="Picture 214" descr="A close up of a logo&#10;&#10;Description automatically generated">
            <a:extLst>
              <a:ext uri="{FF2B5EF4-FFF2-40B4-BE49-F238E27FC236}">
                <a16:creationId xmlns:a16="http://schemas.microsoft.com/office/drawing/2014/main" id="{48D2B595-C0EA-45DA-9FFB-AC775B9A2143}"/>
              </a:ext>
            </a:extLst>
          </p:cNvPr>
          <p:cNvPicPr>
            <a:picLocks noChangeAspect="1"/>
          </p:cNvPicPr>
          <p:nvPr/>
        </p:nvPicPr>
        <p:blipFill>
          <a:blip r:embed="rId7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899" y="1352896"/>
            <a:ext cx="507863" cy="446920"/>
          </a:xfrm>
          <a:prstGeom prst="rect">
            <a:avLst/>
          </a:prstGeom>
        </p:spPr>
      </p:pic>
      <p:pic>
        <p:nvPicPr>
          <p:cNvPr id="217" name="Picture 216" descr="A picture containing drawing, table&#10;&#10;Description automatically generated">
            <a:extLst>
              <a:ext uri="{FF2B5EF4-FFF2-40B4-BE49-F238E27FC236}">
                <a16:creationId xmlns:a16="http://schemas.microsoft.com/office/drawing/2014/main" id="{632CEBB6-3AF5-49AD-908F-651AB97B6284}"/>
              </a:ext>
            </a:extLst>
          </p:cNvPr>
          <p:cNvPicPr>
            <a:picLocks noChangeAspect="1"/>
          </p:cNvPicPr>
          <p:nvPr/>
        </p:nvPicPr>
        <p:blipFill>
          <a:blip r:embed="rId8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590" y="1024159"/>
            <a:ext cx="1210143" cy="192866"/>
          </a:xfrm>
          <a:prstGeom prst="rect">
            <a:avLst/>
          </a:prstGeom>
        </p:spPr>
      </p:pic>
      <p:pic>
        <p:nvPicPr>
          <p:cNvPr id="219" name="Picture 218" descr="A close up of a logo&#10;&#10;Description automatically generated">
            <a:extLst>
              <a:ext uri="{FF2B5EF4-FFF2-40B4-BE49-F238E27FC236}">
                <a16:creationId xmlns:a16="http://schemas.microsoft.com/office/drawing/2014/main" id="{C2883892-39A2-4F3C-8DB9-5D3D7E41E3D3}"/>
              </a:ext>
            </a:extLst>
          </p:cNvPr>
          <p:cNvPicPr>
            <a:picLocks noChangeAspect="1"/>
          </p:cNvPicPr>
          <p:nvPr/>
        </p:nvPicPr>
        <p:blipFill>
          <a:blip r:embed="rId8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224" y="1324567"/>
            <a:ext cx="664922" cy="302237"/>
          </a:xfrm>
          <a:prstGeom prst="rect">
            <a:avLst/>
          </a:prstGeom>
        </p:spPr>
      </p:pic>
      <p:pic>
        <p:nvPicPr>
          <p:cNvPr id="221" name="Picture 220" descr="A picture containing drawing&#10;&#10;Description automatically generated">
            <a:extLst>
              <a:ext uri="{FF2B5EF4-FFF2-40B4-BE49-F238E27FC236}">
                <a16:creationId xmlns:a16="http://schemas.microsoft.com/office/drawing/2014/main" id="{1DC049B1-3393-49E8-80B9-D78C45C54546}"/>
              </a:ext>
            </a:extLst>
          </p:cNvPr>
          <p:cNvPicPr>
            <a:picLocks noChangeAspect="1"/>
          </p:cNvPicPr>
          <p:nvPr/>
        </p:nvPicPr>
        <p:blipFill>
          <a:blip r:embed="rId8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894" y="2841117"/>
            <a:ext cx="458042" cy="458042"/>
          </a:xfrm>
          <a:prstGeom prst="rect">
            <a:avLst/>
          </a:prstGeom>
        </p:spPr>
      </p:pic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1DD2FED0-8A6B-4371-8151-17CA449C89C4}"/>
              </a:ext>
            </a:extLst>
          </p:cNvPr>
          <p:cNvPicPr>
            <a:picLocks noChangeAspect="1"/>
          </p:cNvPicPr>
          <p:nvPr/>
        </p:nvPicPr>
        <p:blipFill>
          <a:blip r:embed="rId8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09" y="2778697"/>
            <a:ext cx="614600" cy="614600"/>
          </a:xfrm>
          <a:prstGeom prst="rect">
            <a:avLst/>
          </a:prstGeom>
        </p:spPr>
      </p:pic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F2009A9C-493D-4DB7-8E8E-90694626294C}"/>
              </a:ext>
            </a:extLst>
          </p:cNvPr>
          <p:cNvPicPr>
            <a:picLocks noChangeAspect="1"/>
          </p:cNvPicPr>
          <p:nvPr/>
        </p:nvPicPr>
        <p:blipFill>
          <a:blip r:embed="rId8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03" y="4433768"/>
            <a:ext cx="1231055" cy="250058"/>
          </a:xfrm>
          <a:prstGeom prst="rect">
            <a:avLst/>
          </a:prstGeom>
        </p:spPr>
      </p:pic>
      <p:pic>
        <p:nvPicPr>
          <p:cNvPr id="8" name="Picture 7" descr="A picture containing flower&#10;&#10;Description automatically generated">
            <a:extLst>
              <a:ext uri="{FF2B5EF4-FFF2-40B4-BE49-F238E27FC236}">
                <a16:creationId xmlns:a16="http://schemas.microsoft.com/office/drawing/2014/main" id="{5EE3484D-A717-4148-999D-0D7C93BAB646}"/>
              </a:ext>
            </a:extLst>
          </p:cNvPr>
          <p:cNvPicPr>
            <a:picLocks noChangeAspect="1"/>
          </p:cNvPicPr>
          <p:nvPr/>
        </p:nvPicPr>
        <p:blipFill>
          <a:blip r:embed="rId8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399" y="869263"/>
            <a:ext cx="884245" cy="884245"/>
          </a:xfrm>
          <a:prstGeom prst="rect">
            <a:avLst/>
          </a:prstGeom>
        </p:spPr>
      </p:pic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6EAF7F5C-5282-4E80-867F-9591DE350C88}"/>
              </a:ext>
            </a:extLst>
          </p:cNvPr>
          <p:cNvPicPr>
            <a:picLocks noChangeAspect="1"/>
          </p:cNvPicPr>
          <p:nvPr/>
        </p:nvPicPr>
        <p:blipFill>
          <a:blip r:embed="rId8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612" y="4013363"/>
            <a:ext cx="1038302" cy="281408"/>
          </a:xfrm>
          <a:prstGeom prst="rect">
            <a:avLst/>
          </a:prstGeom>
        </p:spPr>
      </p:pic>
      <p:pic>
        <p:nvPicPr>
          <p:cNvPr id="14" name="Picture 13" descr="A close up of a sign&#10;&#10;Description automatically generated">
            <a:extLst>
              <a:ext uri="{FF2B5EF4-FFF2-40B4-BE49-F238E27FC236}">
                <a16:creationId xmlns:a16="http://schemas.microsoft.com/office/drawing/2014/main" id="{A0B3506F-D82A-442C-83CE-290272C2CD02}"/>
              </a:ext>
            </a:extLst>
          </p:cNvPr>
          <p:cNvPicPr>
            <a:picLocks noChangeAspect="1"/>
          </p:cNvPicPr>
          <p:nvPr/>
        </p:nvPicPr>
        <p:blipFill>
          <a:blip r:embed="rId8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590" y="2282940"/>
            <a:ext cx="905156" cy="602495"/>
          </a:xfrm>
          <a:prstGeom prst="rect">
            <a:avLst/>
          </a:prstGeom>
        </p:spPr>
      </p:pic>
      <p:pic>
        <p:nvPicPr>
          <p:cNvPr id="16" name="Picture 15" descr="A close up of a sign&#10;&#10;Description automatically generated">
            <a:extLst>
              <a:ext uri="{FF2B5EF4-FFF2-40B4-BE49-F238E27FC236}">
                <a16:creationId xmlns:a16="http://schemas.microsoft.com/office/drawing/2014/main" id="{31676B39-5563-4094-969C-315F76F9FB9C}"/>
              </a:ext>
            </a:extLst>
          </p:cNvPr>
          <p:cNvPicPr>
            <a:picLocks noChangeAspect="1"/>
          </p:cNvPicPr>
          <p:nvPr/>
        </p:nvPicPr>
        <p:blipFill>
          <a:blip r:embed="rId8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990" y="991038"/>
            <a:ext cx="1189835" cy="299230"/>
          </a:xfrm>
          <a:prstGeom prst="rect">
            <a:avLst/>
          </a:prstGeom>
        </p:spPr>
      </p:pic>
      <p:pic>
        <p:nvPicPr>
          <p:cNvPr id="23" name="Picture 22" descr="A close up of a logo&#10;&#10;Description automatically generated">
            <a:extLst>
              <a:ext uri="{FF2B5EF4-FFF2-40B4-BE49-F238E27FC236}">
                <a16:creationId xmlns:a16="http://schemas.microsoft.com/office/drawing/2014/main" id="{FD71EC8B-3A0B-4B70-97D5-8D0D0F4F5876}"/>
              </a:ext>
            </a:extLst>
          </p:cNvPr>
          <p:cNvPicPr>
            <a:picLocks noChangeAspect="1"/>
          </p:cNvPicPr>
          <p:nvPr/>
        </p:nvPicPr>
        <p:blipFill>
          <a:blip r:embed="rId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807" y="5439597"/>
            <a:ext cx="949057" cy="419243"/>
          </a:xfrm>
          <a:prstGeom prst="rect">
            <a:avLst/>
          </a:prstGeom>
        </p:spPr>
      </p:pic>
      <p:pic>
        <p:nvPicPr>
          <p:cNvPr id="25" name="Picture 24" descr="A picture containing drawing&#10;&#10;Description automatically generated">
            <a:extLst>
              <a:ext uri="{FF2B5EF4-FFF2-40B4-BE49-F238E27FC236}">
                <a16:creationId xmlns:a16="http://schemas.microsoft.com/office/drawing/2014/main" id="{E081EF53-78EA-4810-99FD-0084A4503BFA}"/>
              </a:ext>
            </a:extLst>
          </p:cNvPr>
          <p:cNvPicPr>
            <a:picLocks noChangeAspect="1"/>
          </p:cNvPicPr>
          <p:nvPr/>
        </p:nvPicPr>
        <p:blipFill>
          <a:blip r:embed="rId9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4455" y="1283720"/>
            <a:ext cx="489347" cy="56792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5D5DCC3-3641-4C18-B218-D1F3595E6C45}"/>
              </a:ext>
            </a:extLst>
          </p:cNvPr>
          <p:cNvPicPr>
            <a:picLocks noChangeAspect="1"/>
          </p:cNvPicPr>
          <p:nvPr/>
        </p:nvPicPr>
        <p:blipFill>
          <a:blip r:embed="rId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840" y="4530235"/>
            <a:ext cx="785813" cy="307181"/>
          </a:xfrm>
          <a:prstGeom prst="rect">
            <a:avLst/>
          </a:prstGeom>
        </p:spPr>
      </p:pic>
      <p:pic>
        <p:nvPicPr>
          <p:cNvPr id="31" name="Picture 30" descr="A close up of a logo&#10;&#10;Description automatically generated">
            <a:extLst>
              <a:ext uri="{FF2B5EF4-FFF2-40B4-BE49-F238E27FC236}">
                <a16:creationId xmlns:a16="http://schemas.microsoft.com/office/drawing/2014/main" id="{F0B149D9-375C-4F12-8C5D-E43DAD6DF375}"/>
              </a:ext>
            </a:extLst>
          </p:cNvPr>
          <p:cNvPicPr>
            <a:picLocks noChangeAspect="1"/>
          </p:cNvPicPr>
          <p:nvPr/>
        </p:nvPicPr>
        <p:blipFill>
          <a:blip r:embed="rId9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501" y="3567136"/>
            <a:ext cx="674956" cy="325567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D4DD5B5-E57C-46D1-9A7F-955DB1161559}"/>
              </a:ext>
            </a:extLst>
          </p:cNvPr>
          <p:cNvPicPr>
            <a:picLocks noChangeAspect="1"/>
          </p:cNvPicPr>
          <p:nvPr/>
        </p:nvPicPr>
        <p:blipFill>
          <a:blip r:embed="rId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955" y="979341"/>
            <a:ext cx="1210143" cy="270171"/>
          </a:xfrm>
          <a:prstGeom prst="rect">
            <a:avLst/>
          </a:prstGeom>
        </p:spPr>
      </p:pic>
      <p:pic>
        <p:nvPicPr>
          <p:cNvPr id="38" name="Picture 37" descr="A close up of a logo&#10;&#10;Description automatically generated">
            <a:extLst>
              <a:ext uri="{FF2B5EF4-FFF2-40B4-BE49-F238E27FC236}">
                <a16:creationId xmlns:a16="http://schemas.microsoft.com/office/drawing/2014/main" id="{9FECD7D2-E118-4637-84C7-C38B91F1FE7A}"/>
              </a:ext>
            </a:extLst>
          </p:cNvPr>
          <p:cNvPicPr>
            <a:picLocks noChangeAspect="1"/>
          </p:cNvPicPr>
          <p:nvPr/>
        </p:nvPicPr>
        <p:blipFill>
          <a:blip r:embed="rId9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322" y="890806"/>
            <a:ext cx="1300077" cy="311330"/>
          </a:xfrm>
          <a:prstGeom prst="rect">
            <a:avLst/>
          </a:prstGeom>
        </p:spPr>
      </p:pic>
      <p:pic>
        <p:nvPicPr>
          <p:cNvPr id="41" name="Picture 40" descr="A close up of a logo&#10;&#10;Description automatically generated">
            <a:extLst>
              <a:ext uri="{FF2B5EF4-FFF2-40B4-BE49-F238E27FC236}">
                <a16:creationId xmlns:a16="http://schemas.microsoft.com/office/drawing/2014/main" id="{9B9EC354-96EE-4EDC-95E7-D2C1DB86F767}"/>
              </a:ext>
            </a:extLst>
          </p:cNvPr>
          <p:cNvPicPr>
            <a:picLocks noChangeAspect="1"/>
          </p:cNvPicPr>
          <p:nvPr/>
        </p:nvPicPr>
        <p:blipFill>
          <a:blip r:embed="rId9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39" y="3518443"/>
            <a:ext cx="787808" cy="378304"/>
          </a:xfrm>
          <a:prstGeom prst="rect">
            <a:avLst/>
          </a:prstGeom>
        </p:spPr>
      </p:pic>
      <p:pic>
        <p:nvPicPr>
          <p:cNvPr id="46" name="Picture 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1F9E8D90-EBF6-4852-ADA1-1038AC26E9CD}"/>
              </a:ext>
            </a:extLst>
          </p:cNvPr>
          <p:cNvPicPr>
            <a:picLocks noChangeAspect="1"/>
          </p:cNvPicPr>
          <p:nvPr/>
        </p:nvPicPr>
        <p:blipFill>
          <a:blip r:embed="rId9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075" y="2333397"/>
            <a:ext cx="556265" cy="343927"/>
          </a:xfrm>
          <a:prstGeom prst="rect">
            <a:avLst/>
          </a:prstGeom>
        </p:spPr>
      </p:pic>
      <p:pic>
        <p:nvPicPr>
          <p:cNvPr id="49" name="Picture 48" descr="A picture containing drawing&#10;&#10;Description automatically generated">
            <a:extLst>
              <a:ext uri="{FF2B5EF4-FFF2-40B4-BE49-F238E27FC236}">
                <a16:creationId xmlns:a16="http://schemas.microsoft.com/office/drawing/2014/main" id="{F261689B-13A4-4382-BEA7-92F5DA8179CE}"/>
              </a:ext>
            </a:extLst>
          </p:cNvPr>
          <p:cNvPicPr>
            <a:picLocks noChangeAspect="1"/>
          </p:cNvPicPr>
          <p:nvPr/>
        </p:nvPicPr>
        <p:blipFill>
          <a:blip r:embed="rId9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644" y="5079839"/>
            <a:ext cx="735807" cy="291409"/>
          </a:xfrm>
          <a:prstGeom prst="rect">
            <a:avLst/>
          </a:prstGeom>
        </p:spPr>
      </p:pic>
      <p:pic>
        <p:nvPicPr>
          <p:cNvPr id="6" name="Picture 5" descr="A picture containing knife&#10;&#10;Description automatically generated">
            <a:extLst>
              <a:ext uri="{FF2B5EF4-FFF2-40B4-BE49-F238E27FC236}">
                <a16:creationId xmlns:a16="http://schemas.microsoft.com/office/drawing/2014/main" id="{564F1049-11F7-4A5A-A2CE-539F06051E76}"/>
              </a:ext>
            </a:extLst>
          </p:cNvPr>
          <p:cNvPicPr>
            <a:picLocks noChangeAspect="1"/>
          </p:cNvPicPr>
          <p:nvPr/>
        </p:nvPicPr>
        <p:blipFill>
          <a:blip r:embed="rId9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977" y="3529005"/>
            <a:ext cx="525108" cy="325567"/>
          </a:xfrm>
          <a:prstGeom prst="rect">
            <a:avLst/>
          </a:prstGeom>
        </p:spPr>
      </p:pic>
      <p:sp>
        <p:nvSpPr>
          <p:cNvPr id="100" name="Rectangle 99">
            <a:extLst>
              <a:ext uri="{FF2B5EF4-FFF2-40B4-BE49-F238E27FC236}">
                <a16:creationId xmlns:a16="http://schemas.microsoft.com/office/drawing/2014/main" id="{0635E8D6-D71E-42BB-8F13-DB2D22E0A5E5}"/>
              </a:ext>
            </a:extLst>
          </p:cNvPr>
          <p:cNvSpPr/>
          <p:nvPr/>
        </p:nvSpPr>
        <p:spPr>
          <a:xfrm>
            <a:off x="2886" y="-70964"/>
            <a:ext cx="9141114" cy="900258"/>
          </a:xfrm>
          <a:prstGeom prst="rect">
            <a:avLst/>
          </a:prstGeom>
          <a:solidFill>
            <a:srgbClr val="007C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CB0432F2-F9A8-466A-BA70-198B6341B505}"/>
              </a:ext>
            </a:extLst>
          </p:cNvPr>
          <p:cNvSpPr/>
          <p:nvPr/>
        </p:nvSpPr>
        <p:spPr>
          <a:xfrm>
            <a:off x="0" y="6030165"/>
            <a:ext cx="9141114" cy="900258"/>
          </a:xfrm>
          <a:prstGeom prst="rect">
            <a:avLst/>
          </a:prstGeom>
          <a:solidFill>
            <a:srgbClr val="007C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666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266" y="258249"/>
            <a:ext cx="7886700" cy="1325563"/>
          </a:xfrm>
        </p:spPr>
        <p:txBody>
          <a:bodyPr/>
          <a:lstStyle/>
          <a:p>
            <a:r>
              <a:rPr lang="en-GB" dirty="0"/>
              <a:t>DPC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266" y="1536448"/>
            <a:ext cx="5223838" cy="5204920"/>
          </a:xfrm>
        </p:spPr>
        <p:txBody>
          <a:bodyPr>
            <a:normAutofit fontScale="77500" lnSpcReduction="20000"/>
          </a:bodyPr>
          <a:lstStyle/>
          <a:p>
            <a:r>
              <a:rPr lang="en-GB" sz="3800" dirty="0"/>
              <a:t>Digital Preservation Handbook</a:t>
            </a:r>
          </a:p>
          <a:p>
            <a:r>
              <a:rPr lang="en-GB" sz="3800" dirty="0"/>
              <a:t>Technology Watch Reports</a:t>
            </a:r>
          </a:p>
          <a:p>
            <a:r>
              <a:rPr lang="en-GB" sz="3800" dirty="0">
                <a:solidFill>
                  <a:srgbClr val="E40571"/>
                </a:solidFill>
              </a:rPr>
              <a:t>Rapid Assessment Model</a:t>
            </a:r>
          </a:p>
          <a:p>
            <a:r>
              <a:rPr lang="en-GB" sz="3800" dirty="0"/>
              <a:t>Executive Guide</a:t>
            </a:r>
          </a:p>
          <a:p>
            <a:r>
              <a:rPr lang="en-GB" sz="3800" dirty="0">
                <a:solidFill>
                  <a:srgbClr val="007C6F"/>
                </a:solidFill>
              </a:rPr>
              <a:t>Procurement Toolkit (draft preview available)</a:t>
            </a:r>
          </a:p>
          <a:p>
            <a:r>
              <a:rPr lang="en-GB" sz="3800" dirty="0">
                <a:solidFill>
                  <a:srgbClr val="007C6F"/>
                </a:solidFill>
              </a:rPr>
              <a:t>Policy Toolkit (coming soon)</a:t>
            </a:r>
          </a:p>
          <a:p>
            <a:r>
              <a:rPr lang="en-GB" sz="3800" dirty="0"/>
              <a:t>Business Case Toolkit</a:t>
            </a:r>
          </a:p>
          <a:p>
            <a:r>
              <a:rPr lang="en-GB" sz="3800" dirty="0">
                <a:solidFill>
                  <a:srgbClr val="E40571"/>
                </a:solidFill>
              </a:rPr>
              <a:t>Novice to Know-How online training (coming soon)</a:t>
            </a:r>
            <a:endParaRPr lang="en-GB" sz="3800" baseline="30000" dirty="0">
              <a:solidFill>
                <a:srgbClr val="E40571"/>
              </a:solidFill>
            </a:endParaRPr>
          </a:p>
          <a:p>
            <a:r>
              <a:rPr lang="en-GB" sz="3800" dirty="0"/>
              <a:t>Blog</a:t>
            </a:r>
          </a:p>
          <a:p>
            <a:pPr marL="57150" indent="0">
              <a:buNone/>
            </a:pP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155083-F3EB-4332-9781-56CB55E6E8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738" y="20688"/>
            <a:ext cx="1698262" cy="16391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4DEF6B-F351-464A-86AE-4A58F5233228}"/>
              </a:ext>
            </a:extLst>
          </p:cNvPr>
          <p:cNvSpPr txBox="1"/>
          <p:nvPr/>
        </p:nvSpPr>
        <p:spPr>
          <a:xfrm>
            <a:off x="4730761" y="712683"/>
            <a:ext cx="211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hlinkClick r:id="rId4"/>
              </a:rPr>
              <a:t>www.dpconline.org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21AA34-B0AD-4C00-A46E-5526ED21199B}"/>
              </a:ext>
            </a:extLst>
          </p:cNvPr>
          <p:cNvSpPr txBox="1"/>
          <p:nvPr/>
        </p:nvSpPr>
        <p:spPr>
          <a:xfrm>
            <a:off x="4602966" y="5491755"/>
            <a:ext cx="21100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007C6F"/>
                </a:solidFill>
              </a:rPr>
              <a:t>Members-only</a:t>
            </a:r>
          </a:p>
          <a:p>
            <a:r>
              <a:rPr lang="en-GB" sz="2200" dirty="0">
                <a:solidFill>
                  <a:srgbClr val="E40571"/>
                </a:solidFill>
              </a:rPr>
              <a:t>Mix of open and Members-only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D60BE6-043D-45BB-937B-DDE58000B1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090" y="1470123"/>
            <a:ext cx="3669402" cy="3669402"/>
          </a:xfrm>
          <a:prstGeom prst="rect">
            <a:avLst/>
          </a:prstGeom>
        </p:spPr>
      </p:pic>
      <p:sp>
        <p:nvSpPr>
          <p:cNvPr id="8" name="Explosion: 8 Points 7">
            <a:extLst>
              <a:ext uri="{FF2B5EF4-FFF2-40B4-BE49-F238E27FC236}">
                <a16:creationId xmlns:a16="http://schemas.microsoft.com/office/drawing/2014/main" id="{048FC238-57C9-4A61-A007-9D2856247CBF}"/>
              </a:ext>
            </a:extLst>
          </p:cNvPr>
          <p:cNvSpPr/>
          <p:nvPr/>
        </p:nvSpPr>
        <p:spPr>
          <a:xfrm>
            <a:off x="4296204" y="116632"/>
            <a:ext cx="3024594" cy="1639119"/>
          </a:xfrm>
          <a:prstGeom prst="irregularSeal1">
            <a:avLst/>
          </a:prstGeom>
          <a:noFill/>
          <a:ln>
            <a:solidFill>
              <a:srgbClr val="E405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0927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1395"/>
            <a:ext cx="7886700" cy="963124"/>
          </a:xfrm>
        </p:spPr>
        <p:txBody>
          <a:bodyPr/>
          <a:lstStyle/>
          <a:p>
            <a:r>
              <a:rPr lang="en-GB" dirty="0"/>
              <a:t>DPC Events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8893" y="151430"/>
            <a:ext cx="6087934" cy="5400600"/>
          </a:xfrm>
        </p:spPr>
        <p:txBody>
          <a:bodyPr>
            <a:noAutofit/>
          </a:bodyPr>
          <a:lstStyle/>
          <a:p>
            <a:pPr marL="57150" indent="0">
              <a:buNone/>
            </a:pPr>
            <a:endParaRPr lang="en-GB" sz="1800" dirty="0"/>
          </a:p>
          <a:p>
            <a:pPr marL="57150" indent="0">
              <a:buNone/>
            </a:pPr>
            <a:endParaRPr lang="en-GB" sz="1800" dirty="0"/>
          </a:p>
          <a:p>
            <a:pPr marL="57150" indent="0">
              <a:buNone/>
            </a:pPr>
            <a:endParaRPr lang="en-GB" sz="1800" dirty="0"/>
          </a:p>
          <a:p>
            <a:pPr marL="57150" indent="0">
              <a:buNone/>
            </a:pPr>
            <a:endParaRPr lang="en-GB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155083-F3EB-4332-9781-56CB55E6E8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738" y="20688"/>
            <a:ext cx="1698262" cy="16391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4DEF6B-F351-464A-86AE-4A58F5233228}"/>
              </a:ext>
            </a:extLst>
          </p:cNvPr>
          <p:cNvSpPr txBox="1"/>
          <p:nvPr/>
        </p:nvSpPr>
        <p:spPr>
          <a:xfrm>
            <a:off x="6582398" y="3354922"/>
            <a:ext cx="24875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hlinkClick r:id="rId4"/>
              </a:rPr>
              <a:t>www.dpconline.org</a:t>
            </a:r>
            <a:endParaRPr lang="en-GB" dirty="0"/>
          </a:p>
          <a:p>
            <a:pPr algn="ctr"/>
            <a:r>
              <a:rPr lang="en-GB" dirty="0">
                <a:hlinkClick r:id="rId5"/>
              </a:rPr>
              <a:t>info@dpconline.org</a:t>
            </a:r>
            <a:endParaRPr lang="en-GB" dirty="0"/>
          </a:p>
          <a:p>
            <a:pPr algn="ctr"/>
            <a:r>
              <a:rPr lang="en-GB" dirty="0"/>
              <a:t>@</a:t>
            </a:r>
            <a:r>
              <a:rPr lang="en-GB" dirty="0" err="1"/>
              <a:t>dpc_chat</a:t>
            </a:r>
            <a:endParaRPr lang="en-GB" dirty="0"/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0B739B76-B25B-49FD-AA3C-954A0CCE70A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278252"/>
            <a:ext cx="2043835" cy="2428318"/>
          </a:xfrm>
          <a:prstGeom prst="rect">
            <a:avLst/>
          </a:prstGeom>
        </p:spPr>
      </p:pic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FA25987-C5D8-43FA-B828-E2C47FC821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394365"/>
              </p:ext>
            </p:extLst>
          </p:nvPr>
        </p:nvGraphicFramePr>
        <p:xfrm>
          <a:off x="534367" y="1224519"/>
          <a:ext cx="6096000" cy="539496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371715">
                  <a:extLst>
                    <a:ext uri="{9D8B030D-6E8A-4147-A177-3AD203B41FA5}">
                      <a16:colId xmlns:a16="http://schemas.microsoft.com/office/drawing/2014/main" val="3518716873"/>
                    </a:ext>
                  </a:extLst>
                </a:gridCol>
                <a:gridCol w="4724285">
                  <a:extLst>
                    <a:ext uri="{9D8B030D-6E8A-4147-A177-3AD203B41FA5}">
                      <a16:colId xmlns:a16="http://schemas.microsoft.com/office/drawing/2014/main" val="28246737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</a:rPr>
                        <a:t>2 April Salford</a:t>
                      </a:r>
                    </a:p>
                    <a:p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0" indent="0">
                        <a:buNone/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</a:rPr>
                        <a:t>For Your Eyes Only: Scalable Approaches to Identifying, Managing, and Securing Sensitive or Restricted Information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6270415"/>
                  </a:ext>
                </a:extLst>
              </a:tr>
              <a:tr h="3788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3 April Online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C6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7150" indent="0">
                        <a:buNone/>
                      </a:pPr>
                      <a:r>
                        <a:rPr lang="en-GB" sz="1800" dirty="0"/>
                        <a:t>Enacting Environmentally Sustainable Preservation - Webinar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C6F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0334762"/>
                  </a:ext>
                </a:extLst>
              </a:tr>
              <a:tr h="3788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30 April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York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0" indent="0">
                        <a:buNone/>
                      </a:pPr>
                      <a:r>
                        <a:rPr lang="en-GB" sz="1800" dirty="0"/>
                        <a:t>Building a Digital Future : Challenges &amp; Solutions for Preserving 3D Models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5171929"/>
                  </a:ext>
                </a:extLst>
              </a:tr>
              <a:tr h="3788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22 June  London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0" indent="0">
                        <a:buNone/>
                      </a:pPr>
                      <a:r>
                        <a:rPr lang="en-GB" sz="1800" dirty="0"/>
                        <a:t>Getting Started with Advocacy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281422"/>
                  </a:ext>
                </a:extLst>
              </a:tr>
              <a:tr h="3788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23 June London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C6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7150" indent="0">
                        <a:buNone/>
                      </a:pPr>
                      <a:r>
                        <a:rPr lang="en-GB" sz="1800" dirty="0"/>
                        <a:t>Connecting the Bits - DPC Unconference</a:t>
                      </a: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C6F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568200"/>
                  </a:ext>
                </a:extLst>
              </a:tr>
              <a:tr h="3788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24 June London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C6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7150" indent="0">
                        <a:buNone/>
                      </a:pPr>
                      <a:r>
                        <a:rPr lang="en-GB" sz="1800" dirty="0"/>
                        <a:t>A Guide to Procurement: Launch Event, Workshop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C6F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5670"/>
                  </a:ext>
                </a:extLst>
              </a:tr>
              <a:tr h="3788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23 July Belfast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C6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7150" indent="0">
                        <a:buNone/>
                      </a:pPr>
                      <a:r>
                        <a:rPr lang="en-GB" sz="1800" dirty="0"/>
                        <a:t>Web Archiving &amp; Preservation Working Group Meeting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C6F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6545723"/>
                  </a:ext>
                </a:extLst>
              </a:tr>
              <a:tr h="3788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5 November Earth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0" indent="0">
                        <a:buNone/>
                      </a:pPr>
                      <a:r>
                        <a:rPr lang="en-GB" sz="1800" dirty="0"/>
                        <a:t>World Digital Preservation Day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4798342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932059FD-4E60-4CF9-BF30-32DA9E92D527}"/>
              </a:ext>
            </a:extLst>
          </p:cNvPr>
          <p:cNvSpPr/>
          <p:nvPr/>
        </p:nvSpPr>
        <p:spPr>
          <a:xfrm>
            <a:off x="448478" y="3429000"/>
            <a:ext cx="6267777" cy="1944216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65964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CE125-9971-407C-8C2C-4B071DF95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80" y="2018111"/>
            <a:ext cx="3960440" cy="498991"/>
          </a:xfrm>
        </p:spPr>
        <p:txBody>
          <a:bodyPr/>
          <a:lstStyle/>
          <a:p>
            <a:r>
              <a:rPr lang="en-GB" sz="6000" dirty="0"/>
              <a:t>Thank You!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01707-74B2-48F2-8A75-DD19136AD3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02210" y="3068960"/>
            <a:ext cx="4539580" cy="2304256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Sara Day Thomson</a:t>
            </a:r>
          </a:p>
          <a:p>
            <a:pPr marL="0" indent="0" algn="ctr">
              <a:buNone/>
            </a:pPr>
            <a:r>
              <a:rPr lang="en-GB" dirty="0"/>
              <a:t>Research Officer</a:t>
            </a:r>
          </a:p>
          <a:p>
            <a:pPr marL="0" indent="0" algn="ctr">
              <a:buNone/>
            </a:pPr>
            <a:r>
              <a:rPr lang="en-GB" dirty="0">
                <a:hlinkClick r:id="rId2"/>
              </a:rPr>
              <a:t>sara.thomson@dpconline.org</a:t>
            </a:r>
            <a:endParaRPr lang="en-GB" dirty="0"/>
          </a:p>
          <a:p>
            <a:pPr marL="0" indent="0" algn="ctr">
              <a:buNone/>
            </a:pPr>
            <a:r>
              <a:rPr lang="en-GB" dirty="0"/>
              <a:t>@sdaythomson</a:t>
            </a:r>
          </a:p>
        </p:txBody>
      </p:sp>
      <p:pic>
        <p:nvPicPr>
          <p:cNvPr id="6" name="Picture 5" descr="A picture containing ax, graphics, drawing&#10;&#10;Description automatically generated">
            <a:extLst>
              <a:ext uri="{FF2B5EF4-FFF2-40B4-BE49-F238E27FC236}">
                <a16:creationId xmlns:a16="http://schemas.microsoft.com/office/drawing/2014/main" id="{43A898DF-7755-45B9-9BFB-99F45B62AA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725144"/>
            <a:ext cx="320798" cy="260648"/>
          </a:xfrm>
          <a:prstGeom prst="rect">
            <a:avLst/>
          </a:prstGeom>
        </p:spPr>
      </p:pic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B4DA0C27-62E7-4AC8-B414-88DA37AC8E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487" y="0"/>
            <a:ext cx="1765073" cy="1703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983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Digital Preservation?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263534"/>
            <a:ext cx="7886700" cy="2448272"/>
          </a:xfrm>
        </p:spPr>
        <p:txBody>
          <a:bodyPr>
            <a:normAutofit/>
          </a:bodyPr>
          <a:lstStyle/>
          <a:p>
            <a:pPr marL="49213" indent="0" algn="ctr">
              <a:buNone/>
            </a:pPr>
            <a:r>
              <a:rPr lang="en-GB" altLang="en-US" sz="3600" dirty="0"/>
              <a:t>“the series of managed activities necessary to ensure continued access to digital materials for as long as necessary”</a:t>
            </a:r>
          </a:p>
          <a:p>
            <a:pPr marL="49213" indent="0" algn="ctr">
              <a:buNone/>
            </a:pPr>
            <a:r>
              <a:rPr lang="en-GB" altLang="en-US" sz="3600" dirty="0"/>
              <a:t>(Digital Preservation Handbook)</a:t>
            </a:r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0" y="4755160"/>
            <a:ext cx="8977138" cy="19585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75479" y="6518031"/>
            <a:ext cx="4993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Illustration by </a:t>
            </a:r>
            <a:r>
              <a:rPr lang="en-GB" sz="1400" dirty="0" err="1"/>
              <a:t>Jørgen</a:t>
            </a:r>
            <a:r>
              <a:rPr lang="en-GB" sz="1400" dirty="0"/>
              <a:t> Stamp digitalbevaring.dk CC BY 2.5 Denmark</a:t>
            </a:r>
          </a:p>
        </p:txBody>
      </p:sp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970A591D-6366-486B-842E-6BC9BE190F99}"/>
              </a:ext>
            </a:extLst>
          </p:cNvPr>
          <p:cNvSpPr/>
          <p:nvPr/>
        </p:nvSpPr>
        <p:spPr>
          <a:xfrm>
            <a:off x="3275855" y="3981776"/>
            <a:ext cx="5239493" cy="661246"/>
          </a:xfrm>
          <a:prstGeom prst="wedgeRectCallout">
            <a:avLst>
              <a:gd name="adj1" fmla="val -20863"/>
              <a:gd name="adj2" fmla="val -112278"/>
            </a:avLst>
          </a:prstGeom>
          <a:noFill/>
          <a:ln w="38100">
            <a:solidFill>
              <a:srgbClr val="007C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I’m free and open on the DPC website!</a:t>
            </a:r>
          </a:p>
        </p:txBody>
      </p:sp>
    </p:spTree>
    <p:extLst>
      <p:ext uri="{BB962C8B-B14F-4D97-AF65-F5344CB8AC3E}">
        <p14:creationId xmlns:p14="http://schemas.microsoft.com/office/powerpoint/2010/main" val="766809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/>
              <a:t>3-Legged Stool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Technology</a:t>
            </a:r>
          </a:p>
          <a:p>
            <a:r>
              <a:rPr lang="en-GB" sz="4000" dirty="0"/>
              <a:t>Resources</a:t>
            </a:r>
          </a:p>
          <a:p>
            <a:r>
              <a:rPr lang="en-GB" sz="4000" dirty="0"/>
              <a:t>Organisation</a:t>
            </a:r>
          </a:p>
        </p:txBody>
      </p:sp>
      <p:pic>
        <p:nvPicPr>
          <p:cNvPr id="4" name="Content Placeholder 3" descr="Stoo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039363"/>
            <a:ext cx="5278859" cy="3963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4602" y="6331165"/>
            <a:ext cx="43401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hlinkClick r:id="rId4"/>
              </a:rPr>
              <a:t>http://dpworkshop.org/dpm-eng/conclusion.html</a:t>
            </a:r>
            <a:r>
              <a:rPr lang="en-GB" sz="1600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25F61E-70DD-4169-949A-1BA4F7C07D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738" y="20688"/>
            <a:ext cx="1698262" cy="163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119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E048EF9-8E86-4258-B025-056858C441FE}"/>
              </a:ext>
            </a:extLst>
          </p:cNvPr>
          <p:cNvSpPr txBox="1"/>
          <p:nvPr/>
        </p:nvSpPr>
        <p:spPr>
          <a:xfrm>
            <a:off x="1835696" y="2951947"/>
            <a:ext cx="54726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6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Getting Started</a:t>
            </a:r>
          </a:p>
        </p:txBody>
      </p:sp>
    </p:spTree>
    <p:extLst>
      <p:ext uri="{BB962C8B-B14F-4D97-AF65-F5344CB8AC3E}">
        <p14:creationId xmlns:p14="http://schemas.microsoft.com/office/powerpoint/2010/main" val="2426632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Maturity Modelling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7" y="1484784"/>
            <a:ext cx="5328591" cy="496855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/>
              <a:t>Helps with:</a:t>
            </a:r>
          </a:p>
          <a:p>
            <a:pPr marL="285750" indent="-285750"/>
            <a:r>
              <a:rPr lang="en-GB" dirty="0"/>
              <a:t>Identifying stress points &amp; risks</a:t>
            </a:r>
          </a:p>
          <a:p>
            <a:pPr marL="285750" indent="-285750"/>
            <a:r>
              <a:rPr lang="en-GB" dirty="0"/>
              <a:t>Setting objectives &amp; advocacy</a:t>
            </a:r>
          </a:p>
          <a:p>
            <a:pPr marL="285750" indent="-285750"/>
            <a:r>
              <a:rPr lang="en-GB" dirty="0"/>
              <a:t>Prioritising developments</a:t>
            </a:r>
          </a:p>
          <a:p>
            <a:pPr marL="0" indent="0">
              <a:buNone/>
            </a:pPr>
            <a:r>
              <a:rPr lang="en-GB" dirty="0"/>
              <a:t>Options include:</a:t>
            </a:r>
          </a:p>
          <a:p>
            <a:r>
              <a:rPr lang="en-GB" dirty="0"/>
              <a:t>DPC Rapid Assessment Model (RAM)</a:t>
            </a:r>
          </a:p>
          <a:p>
            <a:pPr lvl="1"/>
            <a:r>
              <a:rPr lang="en-GB" dirty="0"/>
              <a:t>Applicable for all organisations who have digital content of long term value</a:t>
            </a:r>
          </a:p>
          <a:p>
            <a:pPr lvl="1"/>
            <a:r>
              <a:rPr lang="en-GB" dirty="0"/>
              <a:t>Agnostic to solution and technology</a:t>
            </a:r>
          </a:p>
          <a:p>
            <a:pPr lvl="1"/>
            <a:r>
              <a:rPr lang="en-GB" dirty="0"/>
              <a:t>Focused on continuous improvement</a:t>
            </a:r>
          </a:p>
          <a:p>
            <a:r>
              <a:rPr lang="en-GB" dirty="0"/>
              <a:t>NDSA Levels of Digital Preservation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959931" y="6392353"/>
            <a:ext cx="4993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Illustration by </a:t>
            </a:r>
            <a:r>
              <a:rPr lang="en-GB" sz="1400" dirty="0" err="1"/>
              <a:t>Jørgen</a:t>
            </a:r>
            <a:r>
              <a:rPr lang="en-GB" sz="1400" dirty="0"/>
              <a:t> Stamp digitalbevaring.dk CC BY 2.5 Denmark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4E437B-C279-42DD-B08D-BB5D9FD38D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738" y="20688"/>
            <a:ext cx="1698262" cy="1639119"/>
          </a:xfrm>
          <a:prstGeom prst="rect">
            <a:avLst/>
          </a:prstGeom>
        </p:spPr>
      </p:pic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269549A8-52E0-4380-9B50-477BBAB655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163" y="3603141"/>
            <a:ext cx="2952328" cy="2843252"/>
          </a:xfrm>
          <a:prstGeom prst="rect">
            <a:avLst/>
          </a:prstGeom>
        </p:spPr>
      </p:pic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583A34E1-FC95-4E7A-80F6-EBC992D354D9}"/>
              </a:ext>
            </a:extLst>
          </p:cNvPr>
          <p:cNvSpPr/>
          <p:nvPr/>
        </p:nvSpPr>
        <p:spPr>
          <a:xfrm>
            <a:off x="5759363" y="2774862"/>
            <a:ext cx="2232248" cy="609060"/>
          </a:xfrm>
          <a:prstGeom prst="wedgeRectCallout">
            <a:avLst>
              <a:gd name="adj1" fmla="val -75090"/>
              <a:gd name="adj2" fmla="val 47661"/>
            </a:avLst>
          </a:prstGeom>
          <a:noFill/>
          <a:ln w="38100">
            <a:solidFill>
              <a:srgbClr val="007C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I’m on the DPC website! </a:t>
            </a:r>
          </a:p>
        </p:txBody>
      </p:sp>
    </p:spTree>
    <p:extLst>
      <p:ext uri="{BB962C8B-B14F-4D97-AF65-F5344CB8AC3E}">
        <p14:creationId xmlns:p14="http://schemas.microsoft.com/office/powerpoint/2010/main" val="556268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Bit-Level Preservation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3888" y="1436288"/>
            <a:ext cx="5400600" cy="54010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000" dirty="0"/>
              <a:t>Addresses risks such as:</a:t>
            </a:r>
          </a:p>
          <a:p>
            <a:r>
              <a:rPr lang="en-GB" sz="3000" dirty="0"/>
              <a:t>Media obsolescence</a:t>
            </a:r>
          </a:p>
          <a:p>
            <a:r>
              <a:rPr lang="en-GB" sz="3000" dirty="0"/>
              <a:t>Media failure</a:t>
            </a:r>
          </a:p>
          <a:p>
            <a:r>
              <a:rPr lang="en-GB" sz="3000" dirty="0"/>
              <a:t>Natural or human-made disaster</a:t>
            </a:r>
          </a:p>
          <a:p>
            <a:pPr marL="0" indent="0">
              <a:buNone/>
            </a:pPr>
            <a:r>
              <a:rPr lang="en-GB" sz="3000" dirty="0"/>
              <a:t>As a minimum:</a:t>
            </a:r>
          </a:p>
          <a:p>
            <a:r>
              <a:rPr lang="en-GB" sz="3000" dirty="0"/>
              <a:t>Keep more than one copy</a:t>
            </a:r>
          </a:p>
          <a:p>
            <a:r>
              <a:rPr lang="en-GB" sz="3000" dirty="0"/>
              <a:t>Refresh storage media</a:t>
            </a:r>
          </a:p>
          <a:p>
            <a:r>
              <a:rPr lang="en-GB" sz="3000" dirty="0"/>
              <a:t>Integrity check your data (also “Fixity”)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C2B607-1EC3-446D-9364-C9D4D3D4B9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738" y="20688"/>
            <a:ext cx="1698262" cy="16391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ADA3319-6429-497C-B086-5B228C8CFA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639" y="3717032"/>
            <a:ext cx="2926334" cy="2786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030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Characterisation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48447"/>
            <a:ext cx="8331854" cy="4975719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Understand your data so you can assess </a:t>
            </a:r>
          </a:p>
          <a:p>
            <a:pPr marL="0" indent="0">
              <a:buNone/>
            </a:pPr>
            <a:r>
              <a:rPr lang="en-GB" dirty="0"/>
              <a:t>    risks, plan, take action to preserve</a:t>
            </a:r>
          </a:p>
          <a:p>
            <a:r>
              <a:rPr lang="en-GB" dirty="0"/>
              <a:t>Characterisation:</a:t>
            </a:r>
          </a:p>
          <a:p>
            <a:pPr lvl="1"/>
            <a:r>
              <a:rPr lang="en-GB" dirty="0"/>
              <a:t>How many files?</a:t>
            </a:r>
          </a:p>
          <a:p>
            <a:pPr lvl="1"/>
            <a:r>
              <a:rPr lang="en-GB" dirty="0"/>
              <a:t>How big are the files?</a:t>
            </a:r>
          </a:p>
          <a:p>
            <a:pPr lvl="1"/>
            <a:r>
              <a:rPr lang="en-GB" dirty="0"/>
              <a:t>What file formats? </a:t>
            </a:r>
          </a:p>
          <a:p>
            <a:pPr lvl="1"/>
            <a:r>
              <a:rPr lang="en-GB" dirty="0"/>
              <a:t>Does it contain personal information?</a:t>
            </a:r>
          </a:p>
          <a:p>
            <a:pPr lvl="1"/>
            <a:r>
              <a:rPr lang="en-GB" dirty="0"/>
              <a:t>Is it encrypted?</a:t>
            </a:r>
          </a:p>
          <a:p>
            <a:pPr lvl="1"/>
            <a:r>
              <a:rPr lang="en-GB" dirty="0"/>
              <a:t>What risks are associated?</a:t>
            </a:r>
          </a:p>
          <a:p>
            <a:r>
              <a:rPr lang="en-GB" dirty="0"/>
              <a:t>Scale = automation = software tools</a:t>
            </a:r>
          </a:p>
          <a:p>
            <a:r>
              <a:rPr lang="en-GB" dirty="0"/>
              <a:t>Tools: DROID, FITS….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7D8B83-9C4F-40F9-9586-54FE141180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738" y="20688"/>
            <a:ext cx="1698262" cy="1639119"/>
          </a:xfrm>
          <a:prstGeom prst="rect">
            <a:avLst/>
          </a:prstGeom>
        </p:spPr>
      </p:pic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5B379817-506E-4FA5-AD7F-E31E65A8608B}"/>
              </a:ext>
            </a:extLst>
          </p:cNvPr>
          <p:cNvSpPr/>
          <p:nvPr/>
        </p:nvSpPr>
        <p:spPr>
          <a:xfrm>
            <a:off x="6444208" y="2216396"/>
            <a:ext cx="2496521" cy="1808413"/>
          </a:xfrm>
          <a:prstGeom prst="wedgeRectCallout">
            <a:avLst>
              <a:gd name="adj1" fmla="val -73932"/>
              <a:gd name="adj2" fmla="val -43547"/>
            </a:avLst>
          </a:prstGeom>
          <a:noFill/>
          <a:ln w="38100">
            <a:solidFill>
              <a:srgbClr val="007C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Specific guidance for different types of content can be found in DPC Technology Watch Reports!</a:t>
            </a:r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9DBC2676-2A34-4DE5-BB78-FAD1ADE7B9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972" y="4507485"/>
            <a:ext cx="2080991" cy="2062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084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Risk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562" y="1520788"/>
            <a:ext cx="9001000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000" dirty="0"/>
              <a:t>Identifying risks is a key stage in successful digital preservation</a:t>
            </a:r>
          </a:p>
          <a:p>
            <a:pPr marL="0" indent="0">
              <a:buNone/>
            </a:pPr>
            <a:r>
              <a:rPr lang="en-GB" sz="3000" dirty="0"/>
              <a:t>Useful for:</a:t>
            </a:r>
          </a:p>
          <a:p>
            <a:r>
              <a:rPr lang="en-GB" sz="3000" dirty="0"/>
              <a:t>Policy development</a:t>
            </a:r>
          </a:p>
          <a:p>
            <a:r>
              <a:rPr lang="en-GB" sz="3000" dirty="0"/>
              <a:t>Building a business case</a:t>
            </a:r>
          </a:p>
          <a:p>
            <a:r>
              <a:rPr lang="en-GB" sz="3000" dirty="0"/>
              <a:t>Identifying requirements</a:t>
            </a:r>
          </a:p>
          <a:p>
            <a:r>
              <a:rPr lang="en-GB" sz="3000" dirty="0"/>
              <a:t>Making preservation decisions</a:t>
            </a:r>
          </a:p>
          <a:p>
            <a:pPr marL="0" indent="0">
              <a:buNone/>
            </a:pPr>
            <a:r>
              <a:rPr lang="en-GB" sz="3000" dirty="0"/>
              <a:t>Resources: DRAMBORA, SPOT, TNA</a:t>
            </a:r>
          </a:p>
          <a:p>
            <a:endParaRPr lang="en-GB" sz="3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AD5CCB-89A4-4319-83C3-6F659C95D9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312876"/>
            <a:ext cx="3028310" cy="30243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76928B6-6CA3-4879-8584-375802FAD3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738" y="20688"/>
            <a:ext cx="1698262" cy="163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87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Digital Asset Registers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7" y="1628800"/>
            <a:ext cx="8280919" cy="4824536"/>
          </a:xfrm>
        </p:spPr>
        <p:txBody>
          <a:bodyPr>
            <a:noAutofit/>
          </a:bodyPr>
          <a:lstStyle/>
          <a:p>
            <a:r>
              <a:rPr lang="en-GB" sz="3000" dirty="0"/>
              <a:t>Gathers information about digital content in one place</a:t>
            </a:r>
          </a:p>
          <a:p>
            <a:r>
              <a:rPr lang="en-GB" sz="3000" dirty="0"/>
              <a:t>Coordinates digital preservation actions</a:t>
            </a:r>
          </a:p>
          <a:p>
            <a:r>
              <a:rPr lang="en-GB" sz="3000" dirty="0"/>
              <a:t>Retains valuable knowledge</a:t>
            </a:r>
          </a:p>
          <a:p>
            <a:r>
              <a:rPr lang="en-GB" sz="3000" dirty="0"/>
              <a:t>Logs preservation risks</a:t>
            </a:r>
          </a:p>
          <a:p>
            <a:r>
              <a:rPr lang="en-GB" sz="3000" dirty="0"/>
              <a:t>Promotes best practice</a:t>
            </a:r>
          </a:p>
          <a:p>
            <a:r>
              <a:rPr lang="en-GB" sz="3000" dirty="0"/>
              <a:t>Supports advocacy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C9BE4A-7367-460A-AAE0-16F4F056CC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830" y="3326547"/>
            <a:ext cx="3772553" cy="30547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ECEAD7-7F65-4772-B3DF-EBCE32A076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738" y="20688"/>
            <a:ext cx="1698262" cy="163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781268"/>
      </p:ext>
    </p:extLst>
  </p:cSld>
  <p:clrMapOvr>
    <a:masterClrMapping/>
  </p:clrMapOvr>
</p:sld>
</file>

<file path=ppt/theme/theme1.xml><?xml version="1.0" encoding="utf-8"?>
<a:theme xmlns:a="http://schemas.openxmlformats.org/drawingml/2006/main" name="DPCShar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9A12ADEB0E794F9A53CB1E6BDEBEF9" ma:contentTypeVersion="2" ma:contentTypeDescription="Create a new document." ma:contentTypeScope="" ma:versionID="df1670300e2094e5568754751430e275">
  <xsd:schema xmlns:xsd="http://www.w3.org/2001/XMLSchema" xmlns:xs="http://www.w3.org/2001/XMLSchema" xmlns:p="http://schemas.microsoft.com/office/2006/metadata/properties" xmlns:ns2="e3cce8e0-2e05-4967-9afc-6d8fd6e34cbf" targetNamespace="http://schemas.microsoft.com/office/2006/metadata/properties" ma:root="true" ma:fieldsID="c0701c6b972f6ba10837a4da62786978" ns2:_="">
    <xsd:import namespace="e3cce8e0-2e05-4967-9afc-6d8fd6e34cb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cce8e0-2e05-4967-9afc-6d8fd6e34cb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63A0957-BBA9-4769-88F3-687545979226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e3cce8e0-2e05-4967-9afc-6d8fd6e34cbf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A8A6C92-E0B7-42FC-9B0B-C9C14F5A89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5C5C670-3B58-4CEA-8274-1C194AFF97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cce8e0-2e05-4967-9afc-6d8fd6e34cb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DPCSaraDay</Template>
  <TotalTime>3374</TotalTime>
  <Words>1333</Words>
  <Application>Microsoft Office PowerPoint</Application>
  <PresentationFormat>On-screen Show (4:3)</PresentationFormat>
  <Paragraphs>216</Paragraphs>
  <Slides>19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Wingdings</vt:lpstr>
      <vt:lpstr>DPCSharon</vt:lpstr>
      <vt:lpstr>PowerPoint Presentation</vt:lpstr>
      <vt:lpstr>What is Digital Preservation?</vt:lpstr>
      <vt:lpstr>3-Legged Stool</vt:lpstr>
      <vt:lpstr>PowerPoint Presentation</vt:lpstr>
      <vt:lpstr>Maturity Modelling</vt:lpstr>
      <vt:lpstr>Bit-Level Preservation</vt:lpstr>
      <vt:lpstr>Characterisation</vt:lpstr>
      <vt:lpstr>Risk Management</vt:lpstr>
      <vt:lpstr>Digital Asset Registers</vt:lpstr>
      <vt:lpstr>PowerPoint Presentation</vt:lpstr>
      <vt:lpstr>Business Case &amp; Advocacy</vt:lpstr>
      <vt:lpstr>Skilled Workforce</vt:lpstr>
      <vt:lpstr>Digital Preservation  Policy Development</vt:lpstr>
      <vt:lpstr>PowerPoint Presentation</vt:lpstr>
      <vt:lpstr>Digital Preservation Coalition</vt:lpstr>
      <vt:lpstr>PowerPoint Presentation</vt:lpstr>
      <vt:lpstr>DPC Resources</vt:lpstr>
      <vt:lpstr>DPC Events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Sharon McMeekin</dc:creator>
  <cp:lastModifiedBy>Sara Day Thomson</cp:lastModifiedBy>
  <cp:revision>289</cp:revision>
  <dcterms:created xsi:type="dcterms:W3CDTF">2015-04-20T13:42:01Z</dcterms:created>
  <dcterms:modified xsi:type="dcterms:W3CDTF">2020-03-11T08:28:57Z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0x010100749A12ADEB0E794F9A53CB1E6BDEBEF9</vt:lpwstr>
  </property>
</Properties>
</file>