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1"/>
    <p:sldMasterId id="2147483733" r:id="rId2"/>
    <p:sldMasterId id="2147483738" r:id="rId3"/>
  </p:sldMasterIdLst>
  <p:notesMasterIdLst>
    <p:notesMasterId r:id="rId21"/>
  </p:notesMasterIdLst>
  <p:handoutMasterIdLst>
    <p:handoutMasterId r:id="rId22"/>
  </p:handoutMasterIdLst>
  <p:sldIdLst>
    <p:sldId id="264" r:id="rId4"/>
    <p:sldId id="259" r:id="rId5"/>
    <p:sldId id="265" r:id="rId6"/>
    <p:sldId id="266" r:id="rId7"/>
    <p:sldId id="275" r:id="rId8"/>
    <p:sldId id="269" r:id="rId9"/>
    <p:sldId id="271" r:id="rId10"/>
    <p:sldId id="272" r:id="rId11"/>
    <p:sldId id="270" r:id="rId12"/>
    <p:sldId id="273" r:id="rId13"/>
    <p:sldId id="276" r:id="rId14"/>
    <p:sldId id="274" r:id="rId15"/>
    <p:sldId id="277" r:id="rId16"/>
    <p:sldId id="279" r:id="rId17"/>
    <p:sldId id="268" r:id="rId18"/>
    <p:sldId id="278" r:id="rId19"/>
    <p:sldId id="261" r:id="rId20"/>
  </p:sldIdLst>
  <p:sldSz cx="12195175" cy="6859588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1058C"/>
    <a:srgbClr val="41AD49"/>
    <a:srgbClr val="FAA61A"/>
    <a:srgbClr val="803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73" autoAdjust="0"/>
  </p:normalViewPr>
  <p:slideViewPr>
    <p:cSldViewPr snapToGrid="0" snapToObjects="1">
      <p:cViewPr varScale="1">
        <p:scale>
          <a:sx n="77" d="100"/>
          <a:sy n="77" d="100"/>
        </p:scale>
        <p:origin x="678" y="90"/>
      </p:cViewPr>
      <p:guideLst>
        <p:guide orient="horz" pos="218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B496E0-478B-4050-BB43-86A94B64383C}" type="datetime1">
              <a:rPr lang="en-US"/>
              <a:pPr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9EBA42-1651-40BE-AF49-D89F8ECBFC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626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186BF0-A929-4212-84F1-8321390E69EF}" type="datetime1">
              <a:rPr lang="en-US"/>
              <a:pPr/>
              <a:t>3/4/2020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2957B2-7D4B-489E-AFAD-4F02518986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37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5948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6772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7079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734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9001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8088" y="0"/>
            <a:ext cx="3367087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738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8088" y="0"/>
            <a:ext cx="3367087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8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85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84150" marR="0" indent="-1841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</a:defRPr>
            </a:lvl1pPr>
            <a:lvl2pPr marL="358775" indent="-174625">
              <a:buClr>
                <a:schemeClr val="bg1"/>
              </a:buClr>
              <a:buFont typeface="Arial"/>
              <a:buChar char="•"/>
              <a:defRPr sz="220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656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93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40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84150" marR="0" indent="-1841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</a:defRPr>
            </a:lvl1pPr>
            <a:lvl2pPr marL="358775" indent="-174625">
              <a:buClr>
                <a:schemeClr val="bg1"/>
              </a:buClr>
              <a:buFont typeface="Arial"/>
              <a:buChar char="•"/>
              <a:defRPr sz="2200"/>
            </a:lvl2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3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6403975"/>
            <a:ext cx="284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400" smtClean="0">
                <a:solidFill>
                  <a:srgbClr val="414141"/>
                </a:solidFill>
              </a:rPr>
              <a:t>www.bl.uk</a:t>
            </a:r>
          </a:p>
        </p:txBody>
      </p:sp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11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qua: Title and Content" type="obj">
  <p:cSld name="Aqua: Title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t" anchorCtr="0">
            <a:noAutofit/>
          </a:bodyPr>
          <a:lstStyle>
            <a:lvl1pPr marL="457200" lvl="0" indent="-393700" algn="l">
              <a:spcBef>
                <a:spcPts val="520"/>
              </a:spcBef>
              <a:spcAft>
                <a:spcPts val="0"/>
              </a:spcAft>
              <a:buSzPts val="26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424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803F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Logo Cro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6"/>
          <a:stretch>
            <a:fillRect/>
          </a:stretch>
        </p:blipFill>
        <p:spPr bwMode="auto">
          <a:xfrm>
            <a:off x="8828088" y="0"/>
            <a:ext cx="3367087" cy="636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rgbClr val="803F9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6403975"/>
            <a:ext cx="28463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dirty="0" smtClean="0">
                <a:solidFill>
                  <a:srgbClr val="FFFFFF"/>
                </a:solidFill>
              </a:rPr>
              <a:t>www.bl.uk</a:t>
            </a:r>
          </a:p>
        </p:txBody>
      </p:sp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292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rgbClr val="803F9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6403975"/>
            <a:ext cx="28463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dirty="0" smtClean="0">
                <a:solidFill>
                  <a:srgbClr val="FFFFFF"/>
                </a:solidFill>
              </a:rPr>
              <a:t>www.bl.uk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184150" marR="0" indent="-1841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200" baseline="0">
                <a:solidFill>
                  <a:schemeClr val="tx1"/>
                </a:solidFill>
              </a:defRPr>
            </a:lvl1pPr>
            <a:lvl2pPr marL="358775" indent="-174625">
              <a:buClr>
                <a:schemeClr val="bg1"/>
              </a:buClr>
              <a:buFont typeface="Arial"/>
              <a:buChar char="•"/>
              <a:defRPr sz="2200"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BLMARK_4 COL_BLRED_18m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65863"/>
            <a:ext cx="12195175" cy="593725"/>
          </a:xfrm>
          <a:prstGeom prst="rect">
            <a:avLst/>
          </a:prstGeom>
          <a:solidFill>
            <a:srgbClr val="803F9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 anchor="ctr"/>
          <a:lstStyle/>
          <a:p>
            <a:pPr algn="ctr" defTabSz="544513"/>
            <a:endParaRPr lang="en-GB">
              <a:solidFill>
                <a:srgbClr val="959595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9600" y="6403975"/>
            <a:ext cx="28463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Geneva" charset="0"/>
              </a:defRPr>
            </a:lvl1pPr>
            <a:lvl2pPr marL="45165963" indent="-44621450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3pPr>
            <a:lvl4pPr marL="42265600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4pPr>
            <a:lvl5pPr marL="42810113" indent="-40632063" defTabSz="544513" eaLnBrk="0" hangingPunct="0"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5pPr>
            <a:lvl6pPr marL="432673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6pPr>
            <a:lvl7pPr marL="437245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7pPr>
            <a:lvl8pPr marL="441817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8pPr>
            <a:lvl9pPr marL="44638913" indent="-40632063" defTabSz="5445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defRPr/>
            </a:pPr>
            <a:r>
              <a:rPr lang="en-US" sz="1700" dirty="0" smtClean="0">
                <a:solidFill>
                  <a:srgbClr val="FFFFFF"/>
                </a:solidFill>
              </a:rPr>
              <a:t>www.bl.uk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E03ED3DC-378C-4D78-A54F-5AC8AD2F5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3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600" y="6357938"/>
            <a:ext cx="2846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9188" y="6357938"/>
            <a:ext cx="2846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Bullet 1</a:t>
            </a:r>
          </a:p>
          <a:p>
            <a:pPr lvl="1"/>
            <a:r>
              <a:rPr lang="en-GB" smtClean="0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43" r:id="rId5"/>
  </p:sldLayoutIdLst>
  <p:hf hdr="0" dt="0"/>
  <p:txStyles>
    <p:titleStyle>
      <a:lvl1pPr algn="l" defTabSz="544513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231775" indent="-231775" algn="l" defTabSz="5445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646113" indent="-427038" algn="l" defTabSz="544513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360488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905000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2449513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600" y="6357938"/>
            <a:ext cx="2846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9188" y="6357938"/>
            <a:ext cx="2846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Bullet 1</a:t>
            </a:r>
          </a:p>
          <a:p>
            <a:pPr lvl="1"/>
            <a:r>
              <a:rPr lang="en-GB" smtClean="0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544513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231775" indent="-231775" algn="l" defTabSz="5445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646113" indent="-427038" algn="l" defTabSz="544513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360488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905000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2449513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32pt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600" y="6357938"/>
            <a:ext cx="28463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r>
              <a:rPr lang="en-GB" smtClean="0"/>
              <a:t>www.bl.uk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739188" y="6357938"/>
            <a:ext cx="28463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>
            <a:lvl1pPr algn="r" defTabSz="544513">
              <a:defRPr sz="1400">
                <a:solidFill>
                  <a:srgbClr val="939393"/>
                </a:solidFill>
                <a:latin typeface="Calibri" pitchFamily="34" charset="0"/>
              </a:defRPr>
            </a:lvl1pPr>
          </a:lstStyle>
          <a:p>
            <a:fld id="{0839BA26-6EE6-42C5-B48D-B4CCE79D72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5975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Bullet 1</a:t>
            </a:r>
          </a:p>
          <a:p>
            <a:pPr lvl="1"/>
            <a:r>
              <a:rPr lang="en-GB" smtClean="0"/>
              <a:t>Second level</a:t>
            </a:r>
          </a:p>
        </p:txBody>
      </p:sp>
      <p:pic>
        <p:nvPicPr>
          <p:cNvPr id="1030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3" descr="BLMARK_4 COL_BLRED_18mm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163" y="152400"/>
            <a:ext cx="5397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</p:sldLayoutIdLst>
  <p:hf hdr="0" dt="0"/>
  <p:txStyles>
    <p:titleStyle>
      <a:lvl1pPr algn="l" defTabSz="544513" rtl="0" eaLnBrk="1" fontAlgn="base" hangingPunct="1">
        <a:spcBef>
          <a:spcPct val="0"/>
        </a:spcBef>
        <a:spcAft>
          <a:spcPct val="0"/>
        </a:spcAft>
        <a:defRPr sz="38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2pPr>
      <a:lvl3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3pPr>
      <a:lvl4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4pPr>
      <a:lvl5pPr algn="l" defTabSz="544513" rtl="0" eaLnBrk="1" fontAlgn="base" hangingPunct="1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0"/>
          <a:cs typeface="Geneva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-128"/>
          <a:cs typeface="Geneva" charset="-128"/>
        </a:defRPr>
      </a:lvl9pPr>
    </p:titleStyle>
    <p:bodyStyle>
      <a:lvl1pPr marL="231775" indent="-231775" algn="l" defTabSz="5445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ＭＳ Ｐゴシック" charset="0"/>
          <a:cs typeface="Geneva" charset="0"/>
        </a:defRPr>
      </a:lvl1pPr>
      <a:lvl2pPr marL="646113" indent="-427038" algn="l" defTabSz="544513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2pPr>
      <a:lvl3pPr marL="1360488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3pPr>
      <a:lvl4pPr marL="1905000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4pPr>
      <a:lvl5pPr marL="2449513" indent="-271463" algn="l" defTabSz="544513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600" kern="1200">
          <a:solidFill>
            <a:schemeClr val="tx1"/>
          </a:solidFill>
          <a:latin typeface="Arial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bl.uk/webarchiv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ata.webarchive.org.uk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09600" y="2316163"/>
            <a:ext cx="10975975" cy="114458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FFFFFF"/>
                </a:solidFill>
                <a:latin typeface="Arial" charset="0"/>
              </a:rPr>
              <a:t>Engaging Audiences with</a:t>
            </a:r>
            <a:br>
              <a:rPr lang="en-GB" b="1" dirty="0" smtClean="0">
                <a:solidFill>
                  <a:srgbClr val="FFFFFF"/>
                </a:solidFill>
                <a:latin typeface="Arial" charset="0"/>
              </a:rPr>
            </a:br>
            <a:r>
              <a:rPr lang="en-GB" b="1" dirty="0" smtClean="0">
                <a:latin typeface="Arial" charset="0"/>
              </a:rPr>
              <a:t>Web Archives</a:t>
            </a:r>
            <a:endParaRPr lang="en-GB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937000"/>
            <a:ext cx="10975975" cy="117633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sz="3800" dirty="0" smtClean="0">
                <a:solidFill>
                  <a:srgbClr val="FFFFFF"/>
                </a:solidFill>
                <a:latin typeface="Arial" charset="0"/>
              </a:rPr>
              <a:t>Jason Webber</a:t>
            </a:r>
            <a:endParaRPr lang="en-GB" sz="38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6425852"/>
            <a:ext cx="731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tx2"/>
                </a:solidFill>
              </a:rPr>
              <a:t>DPC Webinar – 5 March 2020</a:t>
            </a:r>
            <a:endParaRPr lang="en-GB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Funded academic researchers</a:t>
            </a:r>
            <a:endParaRPr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lvl="1" indent="0">
              <a:buNone/>
            </a:pPr>
            <a:endParaRPr lang="en-GB" sz="2800" dirty="0" smtClean="0"/>
          </a:p>
          <a:p>
            <a:r>
              <a:rPr lang="en-GB" sz="2800" dirty="0" smtClean="0"/>
              <a:t>Caio Mello (</a:t>
            </a:r>
            <a:r>
              <a:rPr lang="en-GB" sz="2800" dirty="0" err="1" smtClean="0"/>
              <a:t>Phd</a:t>
            </a:r>
            <a:r>
              <a:rPr lang="en-GB" sz="2800" dirty="0" smtClean="0"/>
              <a:t>) – Olympics Legacy</a:t>
            </a:r>
          </a:p>
          <a:p>
            <a:r>
              <a:rPr lang="en-GB" sz="2800" dirty="0" smtClean="0"/>
              <a:t>Liam Markey </a:t>
            </a:r>
            <a:r>
              <a:rPr lang="en-GB" sz="2800" dirty="0"/>
              <a:t>(</a:t>
            </a:r>
            <a:r>
              <a:rPr lang="en-GB" sz="2800" dirty="0" err="1"/>
              <a:t>Phd</a:t>
            </a:r>
            <a:r>
              <a:rPr lang="en-GB" sz="2800" dirty="0"/>
              <a:t>)</a:t>
            </a:r>
            <a:r>
              <a:rPr lang="en-GB" sz="2800" dirty="0" smtClean="0"/>
              <a:t> – Militarism 1918 Onwards</a:t>
            </a:r>
          </a:p>
          <a:p>
            <a:r>
              <a:rPr lang="en-GB" sz="2800" dirty="0" smtClean="0"/>
              <a:t>Hannah Connell </a:t>
            </a:r>
            <a:r>
              <a:rPr lang="en-GB" sz="2800" dirty="0"/>
              <a:t>(</a:t>
            </a:r>
            <a:r>
              <a:rPr lang="en-GB" sz="2800" dirty="0" err="1"/>
              <a:t>Phd</a:t>
            </a:r>
            <a:r>
              <a:rPr lang="en-GB" sz="2800" dirty="0"/>
              <a:t>) </a:t>
            </a:r>
            <a:r>
              <a:rPr lang="en-GB" sz="2800" dirty="0" smtClean="0"/>
              <a:t>– Russian Community in UK</a:t>
            </a:r>
          </a:p>
          <a:p>
            <a:r>
              <a:rPr lang="en-GB" sz="2800" dirty="0" err="1" smtClean="0"/>
              <a:t>Emmanouil</a:t>
            </a:r>
            <a:r>
              <a:rPr lang="en-GB" sz="2800" dirty="0" smtClean="0"/>
              <a:t> </a:t>
            </a:r>
            <a:r>
              <a:rPr lang="en-GB" sz="2800" dirty="0" err="1" smtClean="0"/>
              <a:t>Tranos</a:t>
            </a:r>
            <a:r>
              <a:rPr lang="en-GB" sz="2800" dirty="0" smtClean="0"/>
              <a:t> </a:t>
            </a:r>
            <a:r>
              <a:rPr lang="en-GB" sz="2800" dirty="0"/>
              <a:t>(</a:t>
            </a:r>
            <a:r>
              <a:rPr lang="en-GB" sz="2800" dirty="0" err="1"/>
              <a:t>Phd</a:t>
            </a:r>
            <a:r>
              <a:rPr lang="en-GB" sz="2800" dirty="0"/>
              <a:t>) </a:t>
            </a:r>
            <a:r>
              <a:rPr lang="en-GB" sz="2800" dirty="0" smtClean="0"/>
              <a:t>– Geospatial research</a:t>
            </a:r>
          </a:p>
          <a:p>
            <a:endParaRPr lang="en-GB" sz="2800" dirty="0"/>
          </a:p>
          <a:p>
            <a:pPr marL="63500" indent="0">
              <a:buNone/>
            </a:pPr>
            <a:r>
              <a:rPr lang="en-GB" sz="2800" dirty="0" smtClean="0"/>
              <a:t>See blogs by these researchers: </a:t>
            </a:r>
            <a:r>
              <a:rPr lang="en-GB" sz="2800" dirty="0">
                <a:hlinkClick r:id="rId3"/>
              </a:rPr>
              <a:t>https://blogs.bl.uk/webarchive</a:t>
            </a:r>
            <a:r>
              <a:rPr lang="en-GB" sz="2800" dirty="0" smtClean="0">
                <a:hlinkClick r:id="rId3"/>
              </a:rPr>
              <a:t>/</a:t>
            </a:r>
            <a:endParaRPr lang="en-GB" sz="2800" dirty="0" smtClean="0"/>
          </a:p>
          <a:p>
            <a:pPr marL="63500" indent="0">
              <a:buNone/>
            </a:pPr>
            <a:r>
              <a:rPr lang="en-GB" sz="2800" dirty="0" smtClean="0"/>
              <a:t>Secondary data: </a:t>
            </a:r>
            <a:r>
              <a:rPr lang="en-GB" sz="2800" dirty="0">
                <a:hlinkClick r:id="rId4"/>
              </a:rPr>
              <a:t>https://data.webarchive.org.uk/</a:t>
            </a:r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0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Talks and </a:t>
            </a:r>
            <a:r>
              <a:rPr lang="en-GB" dirty="0" smtClean="0"/>
              <a:t>Engagement </a:t>
            </a:r>
            <a:r>
              <a:rPr lang="en-GB" dirty="0"/>
              <a:t>with ‘Gatekeepers</a:t>
            </a:r>
            <a:r>
              <a:rPr lang="en-GB" dirty="0" smtClean="0"/>
              <a:t>’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King’s Digital Lab</a:t>
            </a:r>
          </a:p>
          <a:p>
            <a:r>
              <a:rPr lang="en-GB" dirty="0" smtClean="0"/>
              <a:t>Stirling University</a:t>
            </a:r>
          </a:p>
          <a:p>
            <a:r>
              <a:rPr lang="en-GB" dirty="0" smtClean="0"/>
              <a:t>Open University</a:t>
            </a:r>
          </a:p>
          <a:p>
            <a:r>
              <a:rPr lang="en-GB" dirty="0" smtClean="0"/>
              <a:t>CILIP</a:t>
            </a:r>
          </a:p>
          <a:p>
            <a:r>
              <a:rPr lang="en-GB" dirty="0" smtClean="0"/>
              <a:t>Archives and Records Association</a:t>
            </a:r>
          </a:p>
          <a:p>
            <a:r>
              <a:rPr lang="en-GB" dirty="0" smtClean="0"/>
              <a:t>First World </a:t>
            </a:r>
            <a:r>
              <a:rPr lang="en-GB" dirty="0"/>
              <a:t>W</a:t>
            </a:r>
            <a:r>
              <a:rPr lang="en-GB" dirty="0" smtClean="0"/>
              <a:t>ar Centenary (IWM)</a:t>
            </a:r>
          </a:p>
          <a:p>
            <a:r>
              <a:rPr lang="en-GB" dirty="0"/>
              <a:t>Association of Librarians and Information Professionals in the Social </a:t>
            </a:r>
            <a:r>
              <a:rPr lang="en-GB" dirty="0" smtClean="0"/>
              <a:t>Sciences (ALISS)</a:t>
            </a:r>
          </a:p>
          <a:p>
            <a:r>
              <a:rPr lang="en-GB" dirty="0" smtClean="0"/>
              <a:t>National Football Museum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4882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Data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013" y="1417638"/>
            <a:ext cx="8633737" cy="52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26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Journalists and the media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216" y="1298871"/>
            <a:ext cx="7379106" cy="542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947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Blogs and Social Media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14" y="1569748"/>
            <a:ext cx="4625997" cy="45708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661" y="1866377"/>
            <a:ext cx="5749290" cy="446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58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Questions</a:t>
            </a:r>
            <a:endParaRPr dirty="0"/>
          </a:p>
        </p:txBody>
      </p:sp>
      <p:sp>
        <p:nvSpPr>
          <p:cNvPr id="173" name="Google Shape;173;p21"/>
          <p:cNvSpPr txBox="1">
            <a:spLocks noGrp="1"/>
          </p:cNvSpPr>
          <p:nvPr>
            <p:ph type="body" idx="1"/>
          </p:nvPr>
        </p:nvSpPr>
        <p:spPr>
          <a:xfrm>
            <a:off x="723189" y="1639031"/>
            <a:ext cx="9022059" cy="4908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4000"/>
              <a:buNone/>
            </a:pPr>
            <a:r>
              <a:rPr lang="en-GB" sz="3200" dirty="0" smtClean="0"/>
              <a:t>1. What </a:t>
            </a:r>
            <a:r>
              <a:rPr lang="en-GB" sz="3200" dirty="0"/>
              <a:t>is an archive?</a:t>
            </a:r>
            <a:br>
              <a:rPr lang="en-GB" sz="3200" dirty="0"/>
            </a:br>
            <a:r>
              <a:rPr lang="en-GB" sz="3200" dirty="0"/>
              <a:t>2. What is an web archive?</a:t>
            </a:r>
            <a:br>
              <a:rPr lang="en-GB" sz="3200" dirty="0"/>
            </a:br>
            <a:r>
              <a:rPr lang="en-GB" sz="3200" dirty="0"/>
              <a:t>3. What is a legal deposit library?</a:t>
            </a:r>
            <a:br>
              <a:rPr lang="en-GB" sz="3200" dirty="0"/>
            </a:br>
            <a:r>
              <a:rPr lang="en-GB" sz="3200" dirty="0"/>
              <a:t>4. </a:t>
            </a:r>
            <a:r>
              <a:rPr lang="en-GB" sz="3200" dirty="0" smtClean="0"/>
              <a:t>Why can’t I access this at home?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/>
              <a:t>5. Why are you doing this when there is the Internet archive?</a:t>
            </a:r>
            <a:br>
              <a:rPr lang="en-GB" sz="3200" dirty="0"/>
            </a:br>
            <a:r>
              <a:rPr lang="en-GB" sz="3200" dirty="0"/>
              <a:t>6. Both too big and not big </a:t>
            </a:r>
            <a:r>
              <a:rPr lang="en-GB" sz="3200" dirty="0" smtClean="0"/>
              <a:t>enough</a:t>
            </a:r>
          </a:p>
          <a:p>
            <a:pPr marL="0" lvl="0" indent="0">
              <a:spcBef>
                <a:spcPts val="0"/>
              </a:spcBef>
              <a:buSzPts val="4000"/>
              <a:buNone/>
            </a:pPr>
            <a:r>
              <a:rPr lang="en-GB" sz="3200" dirty="0" smtClean="0"/>
              <a:t>7. Do you collect all of twitter?</a:t>
            </a:r>
          </a:p>
          <a:p>
            <a:pPr marL="0" lvl="0" indent="0">
              <a:spcBef>
                <a:spcPts val="0"/>
              </a:spcBef>
              <a:buSzPts val="4000"/>
              <a:buNone/>
            </a:pPr>
            <a:r>
              <a:rPr lang="en-GB" sz="3200" dirty="0" smtClean="0"/>
              <a:t>8. What about Video’s and apps?</a:t>
            </a:r>
            <a:endParaRPr sz="3200" dirty="0"/>
          </a:p>
        </p:txBody>
      </p:sp>
    </p:spTree>
    <p:extLst>
      <p:ext uri="{BB962C8B-B14F-4D97-AF65-F5344CB8AC3E}">
        <p14:creationId xmlns:p14="http://schemas.microsoft.com/office/powerpoint/2010/main" val="120156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now?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0"/>
            <a:ext cx="9336066" cy="4527550"/>
          </a:xfrm>
        </p:spPr>
        <p:txBody>
          <a:bodyPr/>
          <a:lstStyle/>
          <a:p>
            <a:r>
              <a:rPr lang="en-GB" dirty="0" smtClean="0"/>
              <a:t>Raise general awareness of the existence and need for web archives</a:t>
            </a:r>
          </a:p>
          <a:p>
            <a:r>
              <a:rPr lang="en-GB" dirty="0" smtClean="0"/>
              <a:t>Explain what web archives are and how they can be useful</a:t>
            </a:r>
          </a:p>
          <a:p>
            <a:r>
              <a:rPr lang="en-GB" dirty="0" smtClean="0"/>
              <a:t>Recruit ‘champions’ to spread the word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114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0"/>
          <p:cNvSpPr txBox="1">
            <a:spLocks noChangeArrowheads="1"/>
          </p:cNvSpPr>
          <p:nvPr/>
        </p:nvSpPr>
        <p:spPr bwMode="auto">
          <a:xfrm>
            <a:off x="757238" y="795338"/>
            <a:ext cx="21907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878" tIns="54439" rIns="108878" bIns="54439">
            <a:spAutoFit/>
          </a:bodyPr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11268" name="Slide Number Placeholder 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45FC5EA-C711-4CEB-AA23-1114B1A42E3D}" type="slidenum">
              <a:rPr lang="en-US" sz="1400">
                <a:latin typeface="Calibri" pitchFamily="34" charset="0"/>
              </a:rPr>
              <a:pPr eaLnBrk="1" hangingPunct="1"/>
              <a:t>17</a:t>
            </a:fld>
            <a:endParaRPr lang="en-US" sz="1400">
              <a:latin typeface="Calibri" pitchFamily="34" charset="0"/>
            </a:endParaRPr>
          </a:p>
        </p:txBody>
      </p:sp>
      <p:pic>
        <p:nvPicPr>
          <p:cNvPr id="1126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8"/>
          <a:stretch>
            <a:fillRect/>
          </a:stretch>
        </p:blipFill>
        <p:spPr bwMode="auto">
          <a:xfrm>
            <a:off x="8259763" y="0"/>
            <a:ext cx="3935412" cy="55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Google Shape;236;p29"/>
          <p:cNvSpPr txBox="1">
            <a:spLocks/>
          </p:cNvSpPr>
          <p:nvPr/>
        </p:nvSpPr>
        <p:spPr bwMode="auto">
          <a:xfrm>
            <a:off x="1850835" y="-218730"/>
            <a:ext cx="8493504" cy="375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108875" tIns="54425" rIns="108875" bIns="54425" numCol="1" anchor="t" anchorCtr="0" compatLnSpc="1">
            <a:prstTxWarp prst="textNoShape">
              <a:avLst/>
            </a:prstTxWarp>
            <a:noAutofit/>
          </a:bodyPr>
          <a:lstStyle>
            <a:lvl1pPr marL="231775" indent="-231775" algn="l" defTabSz="544513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200" kern="1200" baseline="0">
                <a:solidFill>
                  <a:schemeClr val="tx1"/>
                </a:solidFill>
                <a:latin typeface="Arial"/>
                <a:ea typeface="ＭＳ Ｐゴシック" charset="0"/>
                <a:cs typeface="Geneva" charset="0"/>
              </a:defRPr>
            </a:lvl1pPr>
            <a:lvl2pPr marL="646113" indent="-427038" algn="l" defTabSz="544513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Arial"/>
                <a:ea typeface="Geneva" charset="-128"/>
                <a:cs typeface="Geneva" charset="0"/>
              </a:defRPr>
            </a:lvl2pPr>
            <a:lvl3pPr marL="1360488" indent="-271463" algn="l" defTabSz="544513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Arial"/>
                <a:ea typeface="Geneva" charset="-128"/>
                <a:cs typeface="Geneva" charset="0"/>
              </a:defRPr>
            </a:lvl3pPr>
            <a:lvl4pPr marL="1905000" indent="-271463" algn="l" defTabSz="544513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600" kern="1200">
                <a:solidFill>
                  <a:schemeClr val="tx1"/>
                </a:solidFill>
                <a:latin typeface="Arial"/>
                <a:ea typeface="Geneva" charset="-128"/>
                <a:cs typeface="Geneva" charset="0"/>
              </a:defRPr>
            </a:lvl4pPr>
            <a:lvl5pPr marL="2449513" indent="-271463" algn="l" defTabSz="544513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600" kern="1200">
                <a:solidFill>
                  <a:schemeClr val="tx1"/>
                </a:solidFill>
                <a:latin typeface="Arial"/>
                <a:ea typeface="Geneva" charset="-128"/>
                <a:cs typeface="Geneva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66675">
              <a:spcBef>
                <a:spcPts val="0"/>
              </a:spcBef>
              <a:spcAft>
                <a:spcPts val="0"/>
              </a:spcAft>
              <a:buSzPts val="2600"/>
              <a:buFont typeface="Arial" pitchFamily="34" charset="0"/>
              <a:buNone/>
            </a:pPr>
            <a:endParaRPr lang="en-GB" dirty="0" smtClean="0"/>
          </a:p>
          <a:p>
            <a:pPr indent="-66675">
              <a:spcBef>
                <a:spcPts val="520"/>
              </a:spcBef>
              <a:spcAft>
                <a:spcPts val="0"/>
              </a:spcAft>
              <a:buSzPts val="2600"/>
              <a:buFont typeface="Arial" pitchFamily="34" charset="0"/>
              <a:buNone/>
            </a:pPr>
            <a:endParaRPr lang="en-GB" dirty="0" smtClean="0"/>
          </a:p>
          <a:p>
            <a:pPr marL="0" indent="0">
              <a:spcBef>
                <a:spcPts val="960"/>
              </a:spcBef>
              <a:spcAft>
                <a:spcPts val="0"/>
              </a:spcAft>
              <a:buSzPts val="4801"/>
              <a:buFont typeface="Arial" pitchFamily="34" charset="0"/>
              <a:buNone/>
            </a:pPr>
            <a:r>
              <a:rPr lang="en-GB" sz="4801" dirty="0" smtClean="0"/>
              <a:t>www.webarchive.org.uk/</a:t>
            </a:r>
            <a:endParaRPr lang="en-GB" dirty="0" smtClean="0"/>
          </a:p>
          <a:p>
            <a:pPr marL="0" indent="0">
              <a:spcBef>
                <a:spcPts val="960"/>
              </a:spcBef>
              <a:buSzPts val="4801"/>
              <a:buFont typeface="Arial" pitchFamily="34" charset="0"/>
              <a:buNone/>
            </a:pPr>
            <a:r>
              <a:rPr lang="en-GB" sz="4801" dirty="0" smtClean="0"/>
              <a:t>www.webarchive.org.uk/shine</a:t>
            </a:r>
            <a:br>
              <a:rPr lang="en-GB" sz="4801" dirty="0" smtClean="0"/>
            </a:br>
            <a:r>
              <a:rPr lang="en-GB" sz="4800" dirty="0" smtClean="0"/>
              <a:t>blogs.bl.uk/</a:t>
            </a:r>
            <a:r>
              <a:rPr lang="en-GB" sz="4800" dirty="0" err="1" smtClean="0"/>
              <a:t>webarchive</a:t>
            </a:r>
            <a:r>
              <a:rPr lang="en-GB" sz="4800" dirty="0" smtClean="0"/>
              <a:t>/</a:t>
            </a:r>
          </a:p>
          <a:p>
            <a:pPr marL="0" indent="0">
              <a:spcBef>
                <a:spcPts val="960"/>
              </a:spcBef>
              <a:buSzPts val="4801"/>
              <a:buFont typeface="Arial" pitchFamily="34" charset="0"/>
              <a:buNone/>
            </a:pPr>
            <a:r>
              <a:rPr lang="en-GB" sz="4800" dirty="0" smtClean="0"/>
              <a:t>#15YearsOfUKWA</a:t>
            </a:r>
          </a:p>
          <a:p>
            <a:pPr marL="0" indent="0">
              <a:spcBef>
                <a:spcPts val="960"/>
              </a:spcBef>
              <a:spcAft>
                <a:spcPts val="0"/>
              </a:spcAft>
              <a:buSzPts val="4801"/>
              <a:buFont typeface="Arial" pitchFamily="34" charset="0"/>
              <a:buNone/>
            </a:pPr>
            <a:endParaRPr lang="en-GB" sz="4801" dirty="0" smtClean="0"/>
          </a:p>
          <a:p>
            <a:pPr marL="0" indent="0">
              <a:spcBef>
                <a:spcPts val="960"/>
              </a:spcBef>
              <a:spcAft>
                <a:spcPts val="0"/>
              </a:spcAft>
              <a:buSzPts val="4801"/>
              <a:buFont typeface="Arial" pitchFamily="34" charset="0"/>
              <a:buNone/>
            </a:pPr>
            <a:endParaRPr lang="en-GB" dirty="0" smtClean="0"/>
          </a:p>
          <a:p>
            <a:pPr marL="0" indent="0">
              <a:spcBef>
                <a:spcPts val="560"/>
              </a:spcBef>
              <a:spcAft>
                <a:spcPts val="0"/>
              </a:spcAft>
              <a:buSzPts val="2801"/>
              <a:buFont typeface="Arial" pitchFamily="34" charset="0"/>
              <a:buNone/>
            </a:pPr>
            <a:endParaRPr lang="en-GB" sz="2801" dirty="0"/>
          </a:p>
        </p:txBody>
      </p:sp>
      <p:sp>
        <p:nvSpPr>
          <p:cNvPr id="7" name="Google Shape;237;p29"/>
          <p:cNvSpPr txBox="1"/>
          <p:nvPr/>
        </p:nvSpPr>
        <p:spPr>
          <a:xfrm>
            <a:off x="1850835" y="4596482"/>
            <a:ext cx="7867559" cy="1446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jason.webber@bl.uk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r>
              <a:rPr lang="en-GB" sz="440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UKWebArchive</a:t>
            </a:r>
            <a:endParaRPr sz="440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6"/>
          <p:cNvSpPr txBox="1">
            <a:spLocks noChangeArrowheads="1"/>
          </p:cNvSpPr>
          <p:nvPr/>
        </p:nvSpPr>
        <p:spPr bwMode="auto">
          <a:xfrm>
            <a:off x="1004888" y="611188"/>
            <a:ext cx="7356475" cy="69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78" tIns="54439" rIns="108878" bIns="54439">
            <a:spAutoFit/>
          </a:bodyPr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800" dirty="0" smtClean="0">
                <a:cs typeface="Arial" pitchFamily="34" charset="0"/>
              </a:rPr>
              <a:t>UK Web Archive – ‘Open’</a:t>
            </a:r>
            <a:endParaRPr lang="en-US" sz="3800" dirty="0">
              <a:cs typeface="Arial" pitchFamily="34" charset="0"/>
            </a:endParaRPr>
          </a:p>
        </p:txBody>
      </p:sp>
      <p:sp>
        <p:nvSpPr>
          <p:cNvPr id="8195" name="Slide Number Placeholder 1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E9C300-7A69-4717-BB58-CBF60388088F}" type="slidenum">
              <a:rPr lang="en-US" sz="1400">
                <a:latin typeface="Calibri" pitchFamily="34" charset="0"/>
              </a:rPr>
              <a:pPr eaLnBrk="1" hangingPunct="1"/>
              <a:t>2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920" y="1778696"/>
            <a:ext cx="77786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Started in 2005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Collected websites by permission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Openly available through www.webarchive.org.uk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err="1" smtClean="0"/>
              <a:t>Approx</a:t>
            </a:r>
            <a:r>
              <a:rPr lang="en-GB" sz="3600" dirty="0" smtClean="0"/>
              <a:t> 15,000 - 2005-Present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6"/>
          <p:cNvSpPr txBox="1">
            <a:spLocks noChangeArrowheads="1"/>
          </p:cNvSpPr>
          <p:nvPr/>
        </p:nvSpPr>
        <p:spPr bwMode="auto">
          <a:xfrm>
            <a:off x="1004888" y="611188"/>
            <a:ext cx="7613019" cy="69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878" tIns="54439" rIns="108878" bIns="54439">
            <a:spAutoFit/>
          </a:bodyPr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800" dirty="0" smtClean="0">
                <a:cs typeface="Arial" pitchFamily="34" charset="0"/>
              </a:rPr>
              <a:t>UK Web Archive – ‘Legal Deposit’</a:t>
            </a:r>
            <a:endParaRPr lang="en-US" sz="3800" dirty="0">
              <a:cs typeface="Arial" pitchFamily="34" charset="0"/>
            </a:endParaRPr>
          </a:p>
        </p:txBody>
      </p:sp>
      <p:sp>
        <p:nvSpPr>
          <p:cNvPr id="8195" name="Slide Number Placeholder 1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544513" eaLnBrk="0" hangingPunct="0"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5445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E9C300-7A69-4717-BB58-CBF60388088F}" type="slidenum">
              <a:rPr lang="en-US" sz="1400">
                <a:latin typeface="Calibri" pitchFamily="34" charset="0"/>
              </a:rPr>
              <a:pPr eaLnBrk="1" hangingPunct="1"/>
              <a:t>3</a:t>
            </a:fld>
            <a:endParaRPr lang="en-US" sz="140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921" y="1778696"/>
            <a:ext cx="66763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Started in 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Collects 6-10 million websites (once per year)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600" dirty="0" smtClean="0"/>
              <a:t>Only available in reading rooms of UK Legal Deposit Libraries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9901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smtClean="0"/>
              <a:t>A Partnership</a:t>
            </a:r>
            <a:endParaRPr dirty="0"/>
          </a:p>
        </p:txBody>
      </p:sp>
      <p:sp>
        <p:nvSpPr>
          <p:cNvPr id="173" name="Google Shape;173;p21"/>
          <p:cNvSpPr txBox="1">
            <a:spLocks noGrp="1"/>
          </p:cNvSpPr>
          <p:nvPr>
            <p:ph type="body" idx="1"/>
          </p:nvPr>
        </p:nvSpPr>
        <p:spPr>
          <a:xfrm>
            <a:off x="723190" y="1639031"/>
            <a:ext cx="8420810" cy="4908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GB" sz="4000"/>
              <a:t>The UK Web Archive is a </a:t>
            </a:r>
            <a:r>
              <a:rPr lang="en-GB" sz="4000" b="1"/>
              <a:t>partnership</a:t>
            </a:r>
            <a:r>
              <a:rPr lang="en-GB" sz="4000"/>
              <a:t> of </a:t>
            </a:r>
            <a:r>
              <a:rPr lang="en-GB" sz="4000" b="1"/>
              <a:t>all six </a:t>
            </a:r>
            <a:r>
              <a:rPr lang="en-GB" sz="4000"/>
              <a:t>UK Legal Deposit Libraries, working together to collect and give access to the UK web space.</a:t>
            </a:r>
            <a:endParaRPr sz="4000" b="1"/>
          </a:p>
        </p:txBody>
      </p:sp>
      <p:pic>
        <p:nvPicPr>
          <p:cNvPr id="174" name="Google Shape;17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190" y="5419442"/>
            <a:ext cx="10058400" cy="941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445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Engagement strands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Funded academic research</a:t>
            </a:r>
          </a:p>
          <a:p>
            <a:r>
              <a:rPr lang="en-GB" dirty="0" smtClean="0"/>
              <a:t>Talks and engagement with ‘Gatekeepers’</a:t>
            </a:r>
          </a:p>
          <a:p>
            <a:pPr lvl="1"/>
            <a:r>
              <a:rPr lang="en-GB" dirty="0" smtClean="0"/>
              <a:t>Universities</a:t>
            </a:r>
          </a:p>
          <a:p>
            <a:pPr lvl="1"/>
            <a:r>
              <a:rPr lang="en-GB" dirty="0" smtClean="0"/>
              <a:t>Libraries and Archives </a:t>
            </a:r>
          </a:p>
          <a:p>
            <a:pPr lvl="1"/>
            <a:r>
              <a:rPr lang="en-GB" dirty="0" smtClean="0"/>
              <a:t>Museums and Art Galleries</a:t>
            </a:r>
          </a:p>
          <a:p>
            <a:r>
              <a:rPr lang="en-GB" dirty="0" smtClean="0"/>
              <a:t>Big data analysis projects</a:t>
            </a:r>
          </a:p>
          <a:p>
            <a:r>
              <a:rPr lang="en-GB" dirty="0" smtClean="0"/>
              <a:t>Journalists and the media</a:t>
            </a:r>
          </a:p>
          <a:p>
            <a:r>
              <a:rPr lang="en-GB" dirty="0" smtClean="0"/>
              <a:t>Blogs and social media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53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ctr" anchorCtr="0">
            <a:noAutofit/>
          </a:bodyPr>
          <a:lstStyle/>
          <a:p>
            <a:r>
              <a:rPr lang="en-GB" sz="4000" dirty="0"/>
              <a:t>Big UK Domain Data for Arts and Humanities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Big UK Domain Data for Arts and </a:t>
            </a:r>
            <a:r>
              <a:rPr lang="en-GB" sz="2800" dirty="0" smtClean="0"/>
              <a:t>Humanities</a:t>
            </a:r>
          </a:p>
          <a:p>
            <a:pPr lvl="1"/>
            <a:r>
              <a:rPr lang="en-GB" sz="2800" dirty="0" smtClean="0"/>
              <a:t>buddah.projects.history.ac.uk</a:t>
            </a:r>
            <a:r>
              <a:rPr lang="en-GB" sz="2800" dirty="0"/>
              <a:t>/</a:t>
            </a:r>
            <a:endParaRPr lang="en-GB" sz="2800" dirty="0" smtClean="0"/>
          </a:p>
          <a:p>
            <a:pPr lvl="1"/>
            <a:r>
              <a:rPr lang="en-GB" sz="2800" dirty="0" smtClean="0"/>
              <a:t>10 Bursary places (very wide research areas)</a:t>
            </a:r>
          </a:p>
          <a:p>
            <a:pPr lvl="2"/>
            <a:r>
              <a:rPr lang="en-GB" sz="2800" dirty="0" smtClean="0"/>
              <a:t>Army Recruitment</a:t>
            </a:r>
          </a:p>
          <a:p>
            <a:pPr lvl="2"/>
            <a:r>
              <a:rPr lang="en-GB" sz="2800" dirty="0" smtClean="0"/>
              <a:t>Poetry</a:t>
            </a:r>
          </a:p>
          <a:p>
            <a:pPr lvl="2"/>
            <a:r>
              <a:rPr lang="en-GB" sz="2800" dirty="0" smtClean="0"/>
              <a:t>Accessibility guidelines</a:t>
            </a:r>
          </a:p>
          <a:p>
            <a:pPr lvl="2"/>
            <a:r>
              <a:rPr lang="en-GB" sz="2800" dirty="0" smtClean="0"/>
              <a:t>French diaspora communities in London</a:t>
            </a:r>
          </a:p>
          <a:p>
            <a:pPr lvl="2"/>
            <a:r>
              <a:rPr lang="en-GB" sz="2800" dirty="0" smtClean="0"/>
              <a:t>Public archaeology</a:t>
            </a:r>
          </a:p>
          <a:p>
            <a:pPr lvl="1"/>
            <a:endParaRPr lang="en-GB" sz="2800" dirty="0" smtClean="0"/>
          </a:p>
          <a:p>
            <a:endParaRPr lang="en-GB" sz="2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3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www.webarchive.org.uk/shine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205" y="1417638"/>
            <a:ext cx="8163120" cy="49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672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www.webarchive.org.uk/shine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115" y="1687882"/>
            <a:ext cx="9507277" cy="412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46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59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875" tIns="54425" rIns="108875" bIns="54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lvl="1" indent="0">
              <a:buNone/>
            </a:pPr>
            <a:endParaRPr lang="en-GB" sz="2800" dirty="0" smtClean="0"/>
          </a:p>
          <a:p>
            <a:endParaRPr lang="en-GB" sz="2800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068" y="1220816"/>
            <a:ext cx="7818759" cy="542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 Aqua">
  <a:themeElements>
    <a:clrScheme name="British Library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 Purple">
  <a:themeElements>
    <a:clrScheme name="British Library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L Lime">
  <a:themeElements>
    <a:clrScheme name="BL_New">
      <a:dk1>
        <a:srgbClr val="414141"/>
      </a:dk1>
      <a:lt1>
        <a:srgbClr val="959595"/>
      </a:lt1>
      <a:dk2>
        <a:srgbClr val="D3D3D3"/>
      </a:dk2>
      <a:lt2>
        <a:srgbClr val="000000"/>
      </a:lt2>
      <a:accent1>
        <a:srgbClr val="CBDB2A"/>
      </a:accent1>
      <a:accent2>
        <a:srgbClr val="00B3C9"/>
      </a:accent2>
      <a:accent3>
        <a:srgbClr val="803F92"/>
      </a:accent3>
      <a:accent4>
        <a:srgbClr val="FAA61A"/>
      </a:accent4>
      <a:accent5>
        <a:srgbClr val="41AD49"/>
      </a:accent5>
      <a:accent6>
        <a:srgbClr val="E1058C"/>
      </a:accent6>
      <a:hlink>
        <a:srgbClr val="C6172C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1308</TotalTime>
  <Words>405</Words>
  <Application>Microsoft Office PowerPoint</Application>
  <PresentationFormat>Custom</PresentationFormat>
  <Paragraphs>77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Calibri</vt:lpstr>
      <vt:lpstr>Geneva</vt:lpstr>
      <vt:lpstr>BL Aqua</vt:lpstr>
      <vt:lpstr>BL Purple</vt:lpstr>
      <vt:lpstr>BL Lime</vt:lpstr>
      <vt:lpstr>Engaging Audiences with Web Archives</vt:lpstr>
      <vt:lpstr>PowerPoint Presentation</vt:lpstr>
      <vt:lpstr>PowerPoint Presentation</vt:lpstr>
      <vt:lpstr>A Partnership</vt:lpstr>
      <vt:lpstr>Engagement strands</vt:lpstr>
      <vt:lpstr>Big UK Domain Data for Arts and Humanities</vt:lpstr>
      <vt:lpstr>www.webarchive.org.uk/shine</vt:lpstr>
      <vt:lpstr>www.webarchive.org.uk/shine</vt:lpstr>
      <vt:lpstr>PowerPoint Presentation</vt:lpstr>
      <vt:lpstr>Funded academic researchers</vt:lpstr>
      <vt:lpstr>Talks and Engagement with ‘Gatekeepers’</vt:lpstr>
      <vt:lpstr>Big Data</vt:lpstr>
      <vt:lpstr>Journalists and the media</vt:lpstr>
      <vt:lpstr>Blogs and Social Media</vt:lpstr>
      <vt:lpstr>Questions</vt:lpstr>
      <vt:lpstr>What now?</vt:lpstr>
      <vt:lpstr>PowerPoint Presentation</vt:lpstr>
    </vt:vector>
  </TitlesOfParts>
  <Company>The British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Audiences with Web Archives</dc:title>
  <dc:creator>Webber, Jason</dc:creator>
  <cp:lastModifiedBy>Webber, Jason</cp:lastModifiedBy>
  <cp:revision>20</cp:revision>
  <dcterms:created xsi:type="dcterms:W3CDTF">2020-03-04T16:10:57Z</dcterms:created>
  <dcterms:modified xsi:type="dcterms:W3CDTF">2020-03-05T13:59:27Z</dcterms:modified>
</cp:coreProperties>
</file>