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2"/>
  </p:notesMasterIdLst>
  <p:sldIdLst>
    <p:sldId id="256" r:id="rId5"/>
    <p:sldId id="284" r:id="rId6"/>
    <p:sldId id="308" r:id="rId7"/>
    <p:sldId id="313" r:id="rId8"/>
    <p:sldId id="265" r:id="rId9"/>
    <p:sldId id="306" r:id="rId10"/>
    <p:sldId id="312" r:id="rId11"/>
    <p:sldId id="297" r:id="rId12"/>
    <p:sldId id="287" r:id="rId13"/>
    <p:sldId id="307" r:id="rId14"/>
    <p:sldId id="314" r:id="rId15"/>
    <p:sldId id="298" r:id="rId16"/>
    <p:sldId id="315" r:id="rId17"/>
    <p:sldId id="261" r:id="rId18"/>
    <p:sldId id="311" r:id="rId19"/>
    <p:sldId id="337" r:id="rId20"/>
    <p:sldId id="317" r:id="rId21"/>
    <p:sldId id="321" r:id="rId22"/>
    <p:sldId id="318" r:id="rId23"/>
    <p:sldId id="319" r:id="rId24"/>
    <p:sldId id="320" r:id="rId25"/>
    <p:sldId id="322" r:id="rId26"/>
    <p:sldId id="323" r:id="rId27"/>
    <p:sldId id="324" r:id="rId28"/>
    <p:sldId id="325" r:id="rId29"/>
    <p:sldId id="326" r:id="rId30"/>
    <p:sldId id="327" r:id="rId31"/>
    <p:sldId id="328" r:id="rId32"/>
    <p:sldId id="329" r:id="rId33"/>
    <p:sldId id="333" r:id="rId34"/>
    <p:sldId id="330" r:id="rId35"/>
    <p:sldId id="331" r:id="rId36"/>
    <p:sldId id="332" r:id="rId37"/>
    <p:sldId id="334" r:id="rId38"/>
    <p:sldId id="336" r:id="rId39"/>
    <p:sldId id="335" r:id="rId40"/>
    <p:sldId id="338" r:id="rId41"/>
    <p:sldId id="310" r:id="rId42"/>
    <p:sldId id="270" r:id="rId43"/>
    <p:sldId id="272" r:id="rId44"/>
    <p:sldId id="339" r:id="rId45"/>
    <p:sldId id="273" r:id="rId46"/>
    <p:sldId id="340" r:id="rId47"/>
    <p:sldId id="341" r:id="rId48"/>
    <p:sldId id="342" r:id="rId49"/>
    <p:sldId id="343" r:id="rId50"/>
    <p:sldId id="27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8C7F"/>
    <a:srgbClr val="54A4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830" autoAdjust="0"/>
  </p:normalViewPr>
  <p:slideViewPr>
    <p:cSldViewPr snapToGrid="0">
      <p:cViewPr varScale="1">
        <p:scale>
          <a:sx n="93" d="100"/>
          <a:sy n="93" d="100"/>
        </p:scale>
        <p:origin x="216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335911-C4C7-4599-A1FB-F86097358737}" type="datetimeFigureOut">
              <a:rPr lang="en-GB" smtClean="0"/>
              <a:t>10/12/2018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BF6B2-4647-4E6B-8EA3-3CCA765D1C04}" type="slidenum">
              <a:rPr lang="en-GB" smtClean="0"/>
              <a:t>‹#›</a:t>
            </a:fld>
            <a:endParaRPr lang="en-GB"/>
          </a:p>
        </p:txBody>
      </p:sp>
    </p:spTree>
    <p:extLst>
      <p:ext uri="{BB962C8B-B14F-4D97-AF65-F5344CB8AC3E}">
        <p14:creationId xmlns:p14="http://schemas.microsoft.com/office/powerpoint/2010/main" val="1074517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28BF6B2-4647-4E6B-8EA3-3CCA765D1C04}" type="slidenum">
              <a:rPr lang="en-GB" smtClean="0"/>
              <a:t>1</a:t>
            </a:fld>
            <a:endParaRPr lang="en-GB"/>
          </a:p>
        </p:txBody>
      </p:sp>
    </p:spTree>
    <p:extLst>
      <p:ext uri="{BB962C8B-B14F-4D97-AF65-F5344CB8AC3E}">
        <p14:creationId xmlns:p14="http://schemas.microsoft.com/office/powerpoint/2010/main" val="749644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a web crawler to harvest social media has some disadvantages. A web crawler scrapes a page but ‘flattens’ it in the process, losing functionality, therefore the archived data is far more difficult to make searchable. The best way to create a searchable, discoverable social media archive is to request data through an API. Unfortunately, not all social media services provide access to a content streaming API. Facebook, unfortunately, does not allow this level of access, but they do provide a self-archiving service. Beware, the data made available through the self-archiving function (or the ‘download your data’ function’) changes with privacy and other account policies, so the data captured from year to year might not be uniform. </a:t>
            </a:r>
          </a:p>
          <a:p>
            <a:endParaRPr lang="en-GB" dirty="0"/>
          </a:p>
          <a:p>
            <a:r>
              <a:rPr lang="en-GB" dirty="0"/>
              <a:t>Purchasing data through a data reseller (who usually provide data on behalf of the platforms themselves, like Gnip for Twitter) might be an option if you need historical data that predates your social media archiving programme. However, these resellers are aimed at large commercial organisations who want the data for consumer analysis and may not be affordable. It is also important to remember that even data purchased from a data reseller will be subject to the same sharing restrictions. Even if you pay big bucks for the data, you will still not be able to make that data openly available or share with external parties. </a:t>
            </a:r>
          </a:p>
        </p:txBody>
      </p:sp>
      <p:sp>
        <p:nvSpPr>
          <p:cNvPr id="4" name="Slide Number Placeholder 3"/>
          <p:cNvSpPr>
            <a:spLocks noGrp="1"/>
          </p:cNvSpPr>
          <p:nvPr>
            <p:ph type="sldNum" sz="quarter" idx="10"/>
          </p:nvPr>
        </p:nvSpPr>
        <p:spPr/>
        <p:txBody>
          <a:bodyPr/>
          <a:lstStyle/>
          <a:p>
            <a:fld id="{028BF6B2-4647-4E6B-8EA3-3CCA765D1C04}" type="slidenum">
              <a:rPr lang="en-GB" smtClean="0"/>
              <a:t>14</a:t>
            </a:fld>
            <a:endParaRPr lang="en-GB"/>
          </a:p>
        </p:txBody>
      </p:sp>
    </p:spTree>
    <p:extLst>
      <p:ext uri="{BB962C8B-B14F-4D97-AF65-F5344CB8AC3E}">
        <p14:creationId xmlns:p14="http://schemas.microsoft.com/office/powerpoint/2010/main" val="417993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your low hanging fruit, first, bare bones step</a:t>
            </a:r>
          </a:p>
          <a:p>
            <a:r>
              <a:rPr lang="en-GB" dirty="0"/>
              <a:t>You’re not done yet – this is only the first part of a preservation strategy for web content</a:t>
            </a:r>
          </a:p>
        </p:txBody>
      </p:sp>
      <p:sp>
        <p:nvSpPr>
          <p:cNvPr id="4" name="Slide Number Placeholder 3"/>
          <p:cNvSpPr>
            <a:spLocks noGrp="1"/>
          </p:cNvSpPr>
          <p:nvPr>
            <p:ph type="sldNum" sz="quarter" idx="5"/>
          </p:nvPr>
        </p:nvSpPr>
        <p:spPr/>
        <p:txBody>
          <a:bodyPr/>
          <a:lstStyle/>
          <a:p>
            <a:fld id="{028BF6B2-4647-4E6B-8EA3-3CCA765D1C04}" type="slidenum">
              <a:rPr lang="en-GB" smtClean="0"/>
              <a:t>16</a:t>
            </a:fld>
            <a:endParaRPr lang="en-GB"/>
          </a:p>
        </p:txBody>
      </p:sp>
    </p:spTree>
    <p:extLst>
      <p:ext uri="{BB962C8B-B14F-4D97-AF65-F5344CB8AC3E}">
        <p14:creationId xmlns:p14="http://schemas.microsoft.com/office/powerpoint/2010/main" val="4022762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do not accept cookies, some "session-generated" pages will not be retrieved </a:t>
            </a:r>
          </a:p>
        </p:txBody>
      </p:sp>
      <p:sp>
        <p:nvSpPr>
          <p:cNvPr id="4" name="Slide Number Placeholder 3"/>
          <p:cNvSpPr>
            <a:spLocks noGrp="1"/>
          </p:cNvSpPr>
          <p:nvPr>
            <p:ph type="sldNum" sz="quarter" idx="5"/>
          </p:nvPr>
        </p:nvSpPr>
        <p:spPr/>
        <p:txBody>
          <a:bodyPr/>
          <a:lstStyle/>
          <a:p>
            <a:fld id="{028BF6B2-4647-4E6B-8EA3-3CCA765D1C04}" type="slidenum">
              <a:rPr lang="en-GB" smtClean="0"/>
              <a:t>28</a:t>
            </a:fld>
            <a:endParaRPr lang="en-GB"/>
          </a:p>
        </p:txBody>
      </p:sp>
    </p:spTree>
    <p:extLst>
      <p:ext uri="{BB962C8B-B14F-4D97-AF65-F5344CB8AC3E}">
        <p14:creationId xmlns:p14="http://schemas.microsoft.com/office/powerpoint/2010/main" val="224485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Style Sheet</a:t>
            </a:r>
          </a:p>
        </p:txBody>
      </p:sp>
      <p:sp>
        <p:nvSpPr>
          <p:cNvPr id="4" name="Slide Number Placeholder 3"/>
          <p:cNvSpPr>
            <a:spLocks noGrp="1"/>
          </p:cNvSpPr>
          <p:nvPr>
            <p:ph type="sldNum" sz="quarter" idx="5"/>
          </p:nvPr>
        </p:nvSpPr>
        <p:spPr/>
        <p:txBody>
          <a:bodyPr/>
          <a:lstStyle/>
          <a:p>
            <a:fld id="{028BF6B2-4647-4E6B-8EA3-3CCA765D1C04}" type="slidenum">
              <a:rPr lang="en-GB" smtClean="0"/>
              <a:t>36</a:t>
            </a:fld>
            <a:endParaRPr lang="en-GB"/>
          </a:p>
        </p:txBody>
      </p:sp>
    </p:spTree>
    <p:extLst>
      <p:ext uri="{BB962C8B-B14F-4D97-AF65-F5344CB8AC3E}">
        <p14:creationId xmlns:p14="http://schemas.microsoft.com/office/powerpoint/2010/main" val="3237399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28BF6B2-4647-4E6B-8EA3-3CCA765D1C04}" type="slidenum">
              <a:rPr lang="en-GB" smtClean="0"/>
              <a:t>37</a:t>
            </a:fld>
            <a:endParaRPr lang="en-GB"/>
          </a:p>
        </p:txBody>
      </p:sp>
    </p:spTree>
    <p:extLst>
      <p:ext uri="{BB962C8B-B14F-4D97-AF65-F5344CB8AC3E}">
        <p14:creationId xmlns:p14="http://schemas.microsoft.com/office/powerpoint/2010/main" val="2991839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t>
            </a:r>
            <a:r>
              <a:rPr lang="en-GB" dirty="0" err="1"/>
              <a:t>cvs</a:t>
            </a:r>
            <a:r>
              <a:rPr lang="en-GB" dirty="0"/>
              <a:t> file – the tags listed may change as Twitter updates the platform so the documentation that describes the data in these categories will disappear as they are updated. When you capture this data, also a good idea to scrape the Twitter documentation the corresponds.</a:t>
            </a:r>
          </a:p>
          <a:p>
            <a:endParaRPr lang="en-GB" dirty="0"/>
          </a:p>
          <a:p>
            <a:r>
              <a:rPr lang="en-GB" dirty="0"/>
              <a:t>Also, it’s useful to be aware of new restrictions to sharing Tweet IDs - </a:t>
            </a:r>
            <a:r>
              <a:rPr lang="en-GB" sz="1200" b="0" i="0" kern="1200" dirty="0">
                <a:solidFill>
                  <a:schemeClr val="tx1"/>
                </a:solidFill>
                <a:effectLst/>
                <a:latin typeface="+mn-lt"/>
                <a:ea typeface="+mn-ea"/>
                <a:cs typeface="+mn-cs"/>
              </a:rPr>
              <a:t>F.2.b.a of Developer Policy - https://gwu-libraries.github.io/sfm-ui/posts/2017-05-18-twitter-policy-change</a:t>
            </a:r>
            <a:endParaRPr lang="en-GB" dirty="0"/>
          </a:p>
        </p:txBody>
      </p:sp>
      <p:sp>
        <p:nvSpPr>
          <p:cNvPr id="4" name="Slide Number Placeholder 3"/>
          <p:cNvSpPr>
            <a:spLocks noGrp="1"/>
          </p:cNvSpPr>
          <p:nvPr>
            <p:ph type="sldNum" sz="quarter" idx="10"/>
          </p:nvPr>
        </p:nvSpPr>
        <p:spPr/>
        <p:txBody>
          <a:bodyPr/>
          <a:lstStyle/>
          <a:p>
            <a:fld id="{028BF6B2-4647-4E6B-8EA3-3CCA765D1C04}" type="slidenum">
              <a:rPr lang="en-GB" smtClean="0"/>
              <a:t>40</a:t>
            </a:fld>
            <a:endParaRPr lang="en-GB"/>
          </a:p>
        </p:txBody>
      </p:sp>
    </p:spTree>
    <p:extLst>
      <p:ext uri="{BB962C8B-B14F-4D97-AF65-F5344CB8AC3E}">
        <p14:creationId xmlns:p14="http://schemas.microsoft.com/office/powerpoint/2010/main" val="919633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on Download -&gt; this will take you to Twitter’s live site where you click ‘Download’ again and a zip file will download. </a:t>
            </a:r>
          </a:p>
        </p:txBody>
      </p:sp>
      <p:sp>
        <p:nvSpPr>
          <p:cNvPr id="4" name="Slide Number Placeholder 3"/>
          <p:cNvSpPr>
            <a:spLocks noGrp="1"/>
          </p:cNvSpPr>
          <p:nvPr>
            <p:ph type="sldNum" sz="quarter" idx="10"/>
          </p:nvPr>
        </p:nvSpPr>
        <p:spPr/>
        <p:txBody>
          <a:bodyPr/>
          <a:lstStyle/>
          <a:p>
            <a:fld id="{028BF6B2-4647-4E6B-8EA3-3CCA765D1C04}" type="slidenum">
              <a:rPr lang="en-GB" smtClean="0"/>
              <a:t>42</a:t>
            </a:fld>
            <a:endParaRPr lang="en-GB"/>
          </a:p>
        </p:txBody>
      </p:sp>
    </p:spTree>
    <p:extLst>
      <p:ext uri="{BB962C8B-B14F-4D97-AF65-F5344CB8AC3E}">
        <p14:creationId xmlns:p14="http://schemas.microsoft.com/office/powerpoint/2010/main" val="2747154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Articulating the motivations and purposes for archiving web and social media content will help to inform both policies about what to collect and the individual strategies or combination of strategies that will best suit this aim for collecting and preserving.</a:t>
            </a:r>
            <a:endParaRPr lang="en-GB" sz="1200" dirty="0">
              <a:solidFill>
                <a:srgbClr val="007C6F"/>
              </a:solidFill>
              <a:latin typeface="Calibri Light" panose="020F0302020204030204" pitchFamily="34" charset="0"/>
              <a:cs typeface="Calibri Light" panose="020F0302020204030204" pitchFamily="34" charset="0"/>
            </a:endParaRPr>
          </a:p>
          <a:p>
            <a:endParaRPr lang="en-GB" dirty="0"/>
          </a:p>
        </p:txBody>
      </p:sp>
      <p:sp>
        <p:nvSpPr>
          <p:cNvPr id="4" name="Slide Number Placeholder 3"/>
          <p:cNvSpPr>
            <a:spLocks noGrp="1"/>
          </p:cNvSpPr>
          <p:nvPr>
            <p:ph type="sldNum" sz="quarter" idx="10"/>
          </p:nvPr>
        </p:nvSpPr>
        <p:spPr/>
        <p:txBody>
          <a:bodyPr/>
          <a:lstStyle/>
          <a:p>
            <a:fld id="{7B11A61F-B615-42A8-9062-3F965E278F48}" type="slidenum">
              <a:rPr lang="en-GB" smtClean="0"/>
              <a:t>2</a:t>
            </a:fld>
            <a:endParaRPr lang="en-GB"/>
          </a:p>
        </p:txBody>
      </p:sp>
    </p:spTree>
    <p:extLst>
      <p:ext uri="{BB962C8B-B14F-4D97-AF65-F5344CB8AC3E}">
        <p14:creationId xmlns:p14="http://schemas.microsoft.com/office/powerpoint/2010/main" val="1359662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What information are you trying to capture and how is that information expressed uniquely through a particular platform? Or, what role does the particular function of the platform play in providing meaning or structure to the content you want to preserve? Equally importantly, how does that content relate to a larger collection or collections?</a:t>
            </a:r>
          </a:p>
          <a:p>
            <a:endParaRPr lang="en-GB" baseline="0" dirty="0"/>
          </a:p>
          <a:p>
            <a:r>
              <a:rPr lang="en-GB" baseline="0" dirty="0"/>
              <a:t>Is it the data you want? Parsed and anonymised as much as possible? Or it is named and identifiable interactions between identified people? Such as the interactions between a company’s official Twitter account and it’s users? Or is it the content you want? A video of a major national event captured on a mobile phone and uploaded to YouTube or caught as an Instagram video, to add to a collection about a particular place or event? </a:t>
            </a:r>
            <a:endParaRPr lang="en-GB" dirty="0"/>
          </a:p>
          <a:p>
            <a:endParaRPr lang="en-GB" dirty="0"/>
          </a:p>
          <a:p>
            <a:r>
              <a:rPr lang="en-GB" dirty="0"/>
              <a:t>Knowing what</a:t>
            </a:r>
            <a:r>
              <a:rPr lang="en-GB" baseline="0" dirty="0"/>
              <a:t> exactly what you want to capture will help to decide what method to use for capture. Different methods of capture have different strengths for depending on your priorities.</a:t>
            </a:r>
          </a:p>
          <a:p>
            <a:endParaRPr lang="en-GB" baseline="0" dirty="0"/>
          </a:p>
          <a:p>
            <a:endParaRPr lang="en-GB" baseline="0" dirty="0"/>
          </a:p>
          <a:p>
            <a:r>
              <a:rPr lang="en-GB" baseline="0" dirty="0"/>
              <a:t>Slide content:</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Look and feel – the experience</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Multiple interfaces – mobile, browser</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Platform functionality – networks, embedded content</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Platform restrictions – privacy, copyright</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Metadata – how much do you need, what is available</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Machine-readability – do you users want to run analytics</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Format or formats – text, images, video?</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Platform versions – is it important for it to render the same as the version it was captured in, including old features? Do you also need</a:t>
            </a:r>
            <a:r>
              <a:rPr lang="en-GB" sz="1200" baseline="0" dirty="0">
                <a:solidFill>
                  <a:srgbClr val="007C6F"/>
                </a:solidFill>
                <a:latin typeface="Calibri Light" panose="020F0302020204030204" pitchFamily="34" charset="0"/>
                <a:cs typeface="Calibri Light" panose="020F0302020204030204" pitchFamily="34" charset="0"/>
              </a:rPr>
              <a:t> to captures specs  about a particular platform version before it is updated and that info disappears?</a:t>
            </a:r>
            <a:endParaRPr lang="en-GB" sz="1200" dirty="0">
              <a:solidFill>
                <a:srgbClr val="007C6F"/>
              </a:solidFill>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Context and relationship to other web content</a:t>
            </a:r>
          </a:p>
          <a:p>
            <a:pPr marL="342900" indent="-342900">
              <a:buFont typeface="Arial" panose="020B0604020202020204" pitchFamily="34" charset="0"/>
              <a:buChar char="•"/>
            </a:pPr>
            <a:r>
              <a:rPr lang="en-GB" sz="1200" dirty="0">
                <a:solidFill>
                  <a:srgbClr val="007C6F"/>
                </a:solidFill>
                <a:latin typeface="Calibri Light" panose="020F0302020204030204" pitchFamily="34" charset="0"/>
                <a:cs typeface="Calibri Light" panose="020F0302020204030204" pitchFamily="34" charset="0"/>
              </a:rPr>
              <a:t>Account owners and users – are you going to try to notify the account owners represented in what you capture? </a:t>
            </a:r>
            <a:r>
              <a:rPr lang="en-GB" sz="1200" dirty="0" err="1">
                <a:solidFill>
                  <a:srgbClr val="007C6F"/>
                </a:solidFill>
                <a:latin typeface="Calibri Light" panose="020F0302020204030204" pitchFamily="34" charset="0"/>
                <a:cs typeface="Calibri Light" panose="020F0302020204030204" pitchFamily="34" charset="0"/>
              </a:rPr>
              <a:t>Eg</a:t>
            </a:r>
            <a:r>
              <a:rPr lang="en-GB" sz="1200" dirty="0">
                <a:solidFill>
                  <a:srgbClr val="007C6F"/>
                </a:solidFill>
                <a:latin typeface="Calibri Light" panose="020F0302020204030204" pitchFamily="34" charset="0"/>
                <a:cs typeface="Calibri Light" panose="020F0302020204030204" pitchFamily="34" charset="0"/>
              </a:rPr>
              <a:t> Doc the Now</a:t>
            </a:r>
          </a:p>
          <a:p>
            <a:endParaRPr lang="en-GB" dirty="0"/>
          </a:p>
        </p:txBody>
      </p:sp>
      <p:sp>
        <p:nvSpPr>
          <p:cNvPr id="4" name="Slide Number Placeholder 3"/>
          <p:cNvSpPr>
            <a:spLocks noGrp="1"/>
          </p:cNvSpPr>
          <p:nvPr>
            <p:ph type="sldNum" sz="quarter" idx="10"/>
          </p:nvPr>
        </p:nvSpPr>
        <p:spPr/>
        <p:txBody>
          <a:bodyPr/>
          <a:lstStyle/>
          <a:p>
            <a:fld id="{7B11A61F-B615-42A8-9062-3F965E278F48}" type="slidenum">
              <a:rPr lang="en-GB" smtClean="0"/>
              <a:t>3</a:t>
            </a:fld>
            <a:endParaRPr lang="en-GB"/>
          </a:p>
        </p:txBody>
      </p:sp>
    </p:spTree>
    <p:extLst>
      <p:ext uri="{BB962C8B-B14F-4D97-AF65-F5344CB8AC3E}">
        <p14:creationId xmlns:p14="http://schemas.microsoft.com/office/powerpoint/2010/main" val="167549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11A61F-B615-42A8-9062-3F965E278F48}" type="slidenum">
              <a:rPr lang="en-GB" smtClean="0"/>
              <a:t>4</a:t>
            </a:fld>
            <a:endParaRPr lang="en-GB"/>
          </a:p>
        </p:txBody>
      </p:sp>
    </p:spTree>
    <p:extLst>
      <p:ext uri="{BB962C8B-B14F-4D97-AF65-F5344CB8AC3E}">
        <p14:creationId xmlns:p14="http://schemas.microsoft.com/office/powerpoint/2010/main" val="3546118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Art work created on a specific version of a social media platform, to be viewed on a particular version of a browser.</a:t>
            </a:r>
          </a:p>
        </p:txBody>
      </p:sp>
      <p:sp>
        <p:nvSpPr>
          <p:cNvPr id="4" name="Slide Number Placeholder 3"/>
          <p:cNvSpPr>
            <a:spLocks noGrp="1"/>
          </p:cNvSpPr>
          <p:nvPr>
            <p:ph type="sldNum" sz="quarter" idx="5"/>
          </p:nvPr>
        </p:nvSpPr>
        <p:spPr/>
        <p:txBody>
          <a:bodyPr/>
          <a:lstStyle/>
          <a:p>
            <a:fld id="{028BF6B2-4647-4E6B-8EA3-3CCA765D1C04}" type="slidenum">
              <a:rPr lang="en-GB" smtClean="0"/>
              <a:t>6</a:t>
            </a:fld>
            <a:endParaRPr lang="en-GB"/>
          </a:p>
        </p:txBody>
      </p:sp>
    </p:spTree>
    <p:extLst>
      <p:ext uri="{BB962C8B-B14F-4D97-AF65-F5344CB8AC3E}">
        <p14:creationId xmlns:p14="http://schemas.microsoft.com/office/powerpoint/2010/main" val="3484885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TRANSMISSION, a collective of archivists and historians of African descent working to support and build archives and heritage in and with African diaspora communities.</a:t>
            </a:r>
          </a:p>
          <a:p>
            <a:r>
              <a:rPr lang="en-GB" dirty="0"/>
              <a:t>-multiple contributors</a:t>
            </a:r>
          </a:p>
        </p:txBody>
      </p:sp>
      <p:sp>
        <p:nvSpPr>
          <p:cNvPr id="4" name="Slide Number Placeholder 3"/>
          <p:cNvSpPr>
            <a:spLocks noGrp="1"/>
          </p:cNvSpPr>
          <p:nvPr>
            <p:ph type="sldNum" sz="quarter" idx="5"/>
          </p:nvPr>
        </p:nvSpPr>
        <p:spPr/>
        <p:txBody>
          <a:bodyPr/>
          <a:lstStyle/>
          <a:p>
            <a:fld id="{028BF6B2-4647-4E6B-8EA3-3CCA765D1C04}" type="slidenum">
              <a:rPr lang="en-GB" smtClean="0"/>
              <a:t>7</a:t>
            </a:fld>
            <a:endParaRPr lang="en-GB"/>
          </a:p>
        </p:txBody>
      </p:sp>
    </p:spTree>
    <p:extLst>
      <p:ext uri="{BB962C8B-B14F-4D97-AF65-F5344CB8AC3E}">
        <p14:creationId xmlns:p14="http://schemas.microsoft.com/office/powerpoint/2010/main" val="1582618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Selecting social media content might not be as straightforward as with other traditional archival formats because the boundaries around an object or collection of objects can be difficult to discern and are often fluid – one conversation leading into the next. Challenges such as embedded media or shortened URLS should be taken into account when making strategy decisions and when evaluating the capability of different tools that are available for archiving web content. </a:t>
            </a:r>
          </a:p>
        </p:txBody>
      </p:sp>
      <p:sp>
        <p:nvSpPr>
          <p:cNvPr id="4" name="Slide Number Placeholder 3"/>
          <p:cNvSpPr>
            <a:spLocks noGrp="1"/>
          </p:cNvSpPr>
          <p:nvPr>
            <p:ph type="sldNum" sz="quarter" idx="10"/>
          </p:nvPr>
        </p:nvSpPr>
        <p:spPr/>
        <p:txBody>
          <a:bodyPr/>
          <a:lstStyle/>
          <a:p>
            <a:fld id="{7B11A61F-B615-42A8-9062-3F965E278F48}" type="slidenum">
              <a:rPr lang="en-GB" smtClean="0"/>
              <a:t>8</a:t>
            </a:fld>
            <a:endParaRPr lang="en-GB"/>
          </a:p>
        </p:txBody>
      </p:sp>
    </p:spTree>
    <p:extLst>
      <p:ext uri="{BB962C8B-B14F-4D97-AF65-F5344CB8AC3E}">
        <p14:creationId xmlns:p14="http://schemas.microsoft.com/office/powerpoint/2010/main" val="4010156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Platform</a:t>
            </a:r>
            <a:r>
              <a:rPr lang="en-GB" baseline="0" dirty="0"/>
              <a:t> Terms &amp; Conditions, also regulate copyright</a:t>
            </a:r>
            <a:endParaRPr lang="en-GB" dirty="0"/>
          </a:p>
        </p:txBody>
      </p:sp>
      <p:sp>
        <p:nvSpPr>
          <p:cNvPr id="4" name="Slide Number Placeholder 3"/>
          <p:cNvSpPr>
            <a:spLocks noGrp="1"/>
          </p:cNvSpPr>
          <p:nvPr>
            <p:ph type="sldNum" sz="quarter" idx="10"/>
          </p:nvPr>
        </p:nvSpPr>
        <p:spPr/>
        <p:txBody>
          <a:bodyPr/>
          <a:lstStyle/>
          <a:p>
            <a:fld id="{7B11A61F-B615-42A8-9062-3F965E278F48}" type="slidenum">
              <a:rPr lang="en-GB" smtClean="0"/>
              <a:t>9</a:t>
            </a:fld>
            <a:endParaRPr lang="en-GB"/>
          </a:p>
        </p:txBody>
      </p:sp>
    </p:spTree>
    <p:extLst>
      <p:ext uri="{BB962C8B-B14F-4D97-AF65-F5344CB8AC3E}">
        <p14:creationId xmlns:p14="http://schemas.microsoft.com/office/powerpoint/2010/main" val="965932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Forbidden to preserve</a:t>
            </a:r>
            <a:r>
              <a:rPr lang="en-GB" baseline="0" dirty="0"/>
              <a:t> deleted data – many speculate this may be one of the bigger hurdles for LoC</a:t>
            </a:r>
          </a:p>
          <a:p>
            <a:r>
              <a:rPr lang="en-GB" baseline="0" dirty="0"/>
              <a:t>Tweet IDs</a:t>
            </a:r>
            <a:endParaRPr lang="en-GB" dirty="0"/>
          </a:p>
        </p:txBody>
      </p:sp>
      <p:sp>
        <p:nvSpPr>
          <p:cNvPr id="4" name="Slide Number Placeholder 3"/>
          <p:cNvSpPr>
            <a:spLocks noGrp="1"/>
          </p:cNvSpPr>
          <p:nvPr>
            <p:ph type="sldNum" sz="quarter" idx="10"/>
          </p:nvPr>
        </p:nvSpPr>
        <p:spPr/>
        <p:txBody>
          <a:bodyPr/>
          <a:lstStyle/>
          <a:p>
            <a:fld id="{7B11A61F-B615-42A8-9062-3F965E278F48}" type="slidenum">
              <a:rPr lang="en-GB" smtClean="0"/>
              <a:t>10</a:t>
            </a:fld>
            <a:endParaRPr lang="en-GB"/>
          </a:p>
        </p:txBody>
      </p:sp>
    </p:spTree>
    <p:extLst>
      <p:ext uri="{BB962C8B-B14F-4D97-AF65-F5344CB8AC3E}">
        <p14:creationId xmlns:p14="http://schemas.microsoft.com/office/powerpoint/2010/main" val="613754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218763-5124-4125-AF8B-924805BA2B60}" type="datetimeFigureOut">
              <a:rPr lang="en-GB" smtClean="0"/>
              <a:t>10/12/2018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67E9A0-5A4F-4945-B350-852E65DC4EBB}" type="slidenum">
              <a:rPr lang="en-GB" smtClean="0"/>
              <a:t>‹#›</a:t>
            </a:fld>
            <a:endParaRPr lang="en-GB"/>
          </a:p>
        </p:txBody>
      </p:sp>
    </p:spTree>
    <p:extLst>
      <p:ext uri="{BB962C8B-B14F-4D97-AF65-F5344CB8AC3E}">
        <p14:creationId xmlns:p14="http://schemas.microsoft.com/office/powerpoint/2010/main" val="266702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218763-5124-4125-AF8B-924805BA2B60}" type="datetimeFigureOut">
              <a:rPr lang="en-GB" smtClean="0"/>
              <a:t>10/12/2018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67E9A0-5A4F-4945-B350-852E65DC4EBB}" type="slidenum">
              <a:rPr lang="en-GB" smtClean="0"/>
              <a:t>‹#›</a:t>
            </a:fld>
            <a:endParaRPr lang="en-GB"/>
          </a:p>
        </p:txBody>
      </p:sp>
      <p:pic>
        <p:nvPicPr>
          <p:cNvPr id="7" name="Picture 6">
            <a:extLst>
              <a:ext uri="{FF2B5EF4-FFF2-40B4-BE49-F238E27FC236}">
                <a16:creationId xmlns:a16="http://schemas.microsoft.com/office/drawing/2014/main" id="{B3EF2BD4-8CE0-46F9-81DC-A632CE0FF6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1723170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218763-5124-4125-AF8B-924805BA2B60}" type="datetimeFigureOut">
              <a:rPr lang="en-GB" smtClean="0"/>
              <a:t>10/12/2018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67E9A0-5A4F-4945-B350-852E65DC4EBB}" type="slidenum">
              <a:rPr lang="en-GB" smtClean="0"/>
              <a:t>‹#›</a:t>
            </a:fld>
            <a:endParaRPr lang="en-GB"/>
          </a:p>
        </p:txBody>
      </p:sp>
      <p:pic>
        <p:nvPicPr>
          <p:cNvPr id="7" name="Picture 6">
            <a:extLst>
              <a:ext uri="{FF2B5EF4-FFF2-40B4-BE49-F238E27FC236}">
                <a16:creationId xmlns:a16="http://schemas.microsoft.com/office/drawing/2014/main" id="{481BC7A0-BD10-4E92-8F67-5D92AFD236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3410647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218763-5124-4125-AF8B-924805BA2B60}" type="datetimeFigureOut">
              <a:rPr lang="en-GB" smtClean="0"/>
              <a:t>10/12/2018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67E9A0-5A4F-4945-B350-852E65DC4EBB}"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2570534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F218763-5124-4125-AF8B-924805BA2B60}" type="datetimeFigureOut">
              <a:rPr lang="en-GB" smtClean="0"/>
              <a:t>10/12/2018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67E9A0-5A4F-4945-B350-852E65DC4EBB}" type="slidenum">
              <a:rPr lang="en-GB" smtClean="0"/>
              <a:t>‹#›</a:t>
            </a:fld>
            <a:endParaRPr lang="en-GB"/>
          </a:p>
        </p:txBody>
      </p:sp>
      <p:pic>
        <p:nvPicPr>
          <p:cNvPr id="7" name="Picture 6">
            <a:extLst>
              <a:ext uri="{FF2B5EF4-FFF2-40B4-BE49-F238E27FC236}">
                <a16:creationId xmlns:a16="http://schemas.microsoft.com/office/drawing/2014/main" id="{1B065AEF-6F1C-49DC-8807-BA59297E479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2406618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218763-5124-4125-AF8B-924805BA2B60}" type="datetimeFigureOut">
              <a:rPr lang="en-GB" smtClean="0"/>
              <a:t>10/12/2018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67E9A0-5A4F-4945-B350-852E65DC4EBB}" type="slidenum">
              <a:rPr lang="en-GB" smtClean="0"/>
              <a:t>‹#›</a:t>
            </a:fld>
            <a:endParaRPr lang="en-GB"/>
          </a:p>
        </p:txBody>
      </p:sp>
      <p:pic>
        <p:nvPicPr>
          <p:cNvPr id="8" name="Picture 7">
            <a:extLst>
              <a:ext uri="{FF2B5EF4-FFF2-40B4-BE49-F238E27FC236}">
                <a16:creationId xmlns:a16="http://schemas.microsoft.com/office/drawing/2014/main" id="{7D116F32-93FA-45FC-8673-17F5D64812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2227467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218763-5124-4125-AF8B-924805BA2B60}" type="datetimeFigureOut">
              <a:rPr lang="en-GB" smtClean="0"/>
              <a:t>10/12/2018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67E9A0-5A4F-4945-B350-852E65DC4EBB}" type="slidenum">
              <a:rPr lang="en-GB" smtClean="0"/>
              <a:t>‹#›</a:t>
            </a:fld>
            <a:endParaRPr lang="en-GB"/>
          </a:p>
        </p:txBody>
      </p:sp>
      <p:pic>
        <p:nvPicPr>
          <p:cNvPr id="10" name="Picture 9">
            <a:extLst>
              <a:ext uri="{FF2B5EF4-FFF2-40B4-BE49-F238E27FC236}">
                <a16:creationId xmlns:a16="http://schemas.microsoft.com/office/drawing/2014/main" id="{1AD75336-FB21-4BAC-91B7-53CA4B0E1F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16204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218763-5124-4125-AF8B-924805BA2B60}" type="datetimeFigureOut">
              <a:rPr lang="en-GB" smtClean="0"/>
              <a:t>10/12/2018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67E9A0-5A4F-4945-B350-852E65DC4EBB}" type="slidenum">
              <a:rPr lang="en-GB" smtClean="0"/>
              <a:t>‹#›</a:t>
            </a:fld>
            <a:endParaRPr lang="en-GB"/>
          </a:p>
        </p:txBody>
      </p:sp>
      <p:pic>
        <p:nvPicPr>
          <p:cNvPr id="6" name="Picture 5">
            <a:extLst>
              <a:ext uri="{FF2B5EF4-FFF2-40B4-BE49-F238E27FC236}">
                <a16:creationId xmlns:a16="http://schemas.microsoft.com/office/drawing/2014/main" id="{B596FC3C-1FF1-4E06-9F64-962EEC0F5DA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3145404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218763-5124-4125-AF8B-924805BA2B60}" type="datetimeFigureOut">
              <a:rPr lang="en-GB" smtClean="0"/>
              <a:t>10/12/2018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67E9A0-5A4F-4945-B350-852E65DC4EBB}" type="slidenum">
              <a:rPr lang="en-GB" smtClean="0"/>
              <a:t>‹#›</a:t>
            </a:fld>
            <a:endParaRPr lang="en-GB"/>
          </a:p>
        </p:txBody>
      </p:sp>
      <p:pic>
        <p:nvPicPr>
          <p:cNvPr id="5" name="Picture 4">
            <a:extLst>
              <a:ext uri="{FF2B5EF4-FFF2-40B4-BE49-F238E27FC236}">
                <a16:creationId xmlns:a16="http://schemas.microsoft.com/office/drawing/2014/main" id="{3FF47422-B290-453A-A261-3BB9ABDAACB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2939973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218763-5124-4125-AF8B-924805BA2B60}" type="datetimeFigureOut">
              <a:rPr lang="en-GB" smtClean="0"/>
              <a:t>10/12/2018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67E9A0-5A4F-4945-B350-852E65DC4EBB}" type="slidenum">
              <a:rPr lang="en-GB" smtClean="0"/>
              <a:t>‹#›</a:t>
            </a:fld>
            <a:endParaRPr lang="en-GB"/>
          </a:p>
        </p:txBody>
      </p:sp>
      <p:pic>
        <p:nvPicPr>
          <p:cNvPr id="8" name="Picture 7">
            <a:extLst>
              <a:ext uri="{FF2B5EF4-FFF2-40B4-BE49-F238E27FC236}">
                <a16:creationId xmlns:a16="http://schemas.microsoft.com/office/drawing/2014/main" id="{8FD8B7E0-A865-4A32-9E34-2DB03B5BA2C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3516084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218763-5124-4125-AF8B-924805BA2B60}" type="datetimeFigureOut">
              <a:rPr lang="en-GB" smtClean="0"/>
              <a:t>10/12/2018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67E9A0-5A4F-4945-B350-852E65DC4EBB}" type="slidenum">
              <a:rPr lang="en-GB" smtClean="0"/>
              <a:t>‹#›</a:t>
            </a:fld>
            <a:endParaRPr lang="en-GB"/>
          </a:p>
        </p:txBody>
      </p:sp>
      <p:pic>
        <p:nvPicPr>
          <p:cNvPr id="8" name="Picture 7">
            <a:extLst>
              <a:ext uri="{FF2B5EF4-FFF2-40B4-BE49-F238E27FC236}">
                <a16:creationId xmlns:a16="http://schemas.microsoft.com/office/drawing/2014/main" id="{7FF3F1D0-527A-44FA-BE09-C94B4D4D5B5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70912" y="0"/>
            <a:ext cx="1598488" cy="1542819"/>
          </a:xfrm>
          <a:prstGeom prst="rect">
            <a:avLst/>
          </a:prstGeom>
        </p:spPr>
      </p:pic>
    </p:spTree>
    <p:extLst>
      <p:ext uri="{BB962C8B-B14F-4D97-AF65-F5344CB8AC3E}">
        <p14:creationId xmlns:p14="http://schemas.microsoft.com/office/powerpoint/2010/main" val="3439062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218763-5124-4125-AF8B-924805BA2B60}" type="datetimeFigureOut">
              <a:rPr lang="en-GB" smtClean="0"/>
              <a:t>10/12/2018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67E9A0-5A4F-4945-B350-852E65DC4EBB}" type="slidenum">
              <a:rPr lang="en-GB" smtClean="0"/>
              <a:t>‹#›</a:t>
            </a:fld>
            <a:endParaRPr lang="en-GB"/>
          </a:p>
        </p:txBody>
      </p:sp>
    </p:spTree>
    <p:extLst>
      <p:ext uri="{BB962C8B-B14F-4D97-AF65-F5344CB8AC3E}">
        <p14:creationId xmlns:p14="http://schemas.microsoft.com/office/powerpoint/2010/main" val="4490140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jpg"/></Relationships>
</file>

<file path=ppt/slides/_rels/slide35.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9.jpg"/></Relationships>
</file>

<file path=ppt/slides/_rels/slide37.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1.jpg"/><Relationship Id="rId4" Type="http://schemas.openxmlformats.org/officeDocument/2006/relationships/hyperlink" Target="http://www.httrack.com/html/index.html"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 Id="rId4" Type="http://schemas.openxmlformats.org/officeDocument/2006/relationships/image" Target="../media/image54.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3.jpg"/></Relationships>
</file>

<file path=ppt/slides/_rels/slide41.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3.jpg"/></Relationships>
</file>

<file path=ppt/slides/_rels/slide43.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66.jpg"/><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image" Target="../media/image60.png"/><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png"/><Relationship Id="rId10" Type="http://schemas.openxmlformats.org/officeDocument/2006/relationships/image" Target="../media/image1.tiff"/><Relationship Id="rId4" Type="http://schemas.openxmlformats.org/officeDocument/2006/relationships/image" Target="../media/image62.png"/><Relationship Id="rId9" Type="http://schemas.openxmlformats.org/officeDocument/2006/relationships/image" Target="../media/image6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8922" y="3785195"/>
            <a:ext cx="3189883" cy="3078793"/>
          </a:xfrm>
          <a:prstGeom prst="rect">
            <a:avLst/>
          </a:prstGeom>
        </p:spPr>
      </p:pic>
      <p:sp>
        <p:nvSpPr>
          <p:cNvPr id="6" name="Rectangle 5"/>
          <p:cNvSpPr/>
          <p:nvPr/>
        </p:nvSpPr>
        <p:spPr>
          <a:xfrm>
            <a:off x="0" y="-1"/>
            <a:ext cx="9144000" cy="3785197"/>
          </a:xfrm>
          <a:prstGeom prst="rect">
            <a:avLst/>
          </a:prstGeom>
          <a:solidFill>
            <a:srgbClr val="54A485"/>
          </a:solidFill>
          <a:ln w="603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21104" y="1552582"/>
            <a:ext cx="9129933" cy="1408067"/>
          </a:xfrm>
        </p:spPr>
        <p:txBody>
          <a:bodyPr>
            <a:normAutofit/>
          </a:bodyPr>
          <a:lstStyle/>
          <a:p>
            <a:pPr>
              <a:spcAft>
                <a:spcPts val="1200"/>
              </a:spcAft>
            </a:pPr>
            <a:r>
              <a:rPr lang="en-GB" sz="4400" i="1" dirty="0">
                <a:solidFill>
                  <a:schemeClr val="bg1"/>
                </a:solidFill>
              </a:rPr>
              <a:t>Introduction to DIY </a:t>
            </a:r>
            <a:br>
              <a:rPr lang="en-GB" sz="4400" i="1" dirty="0">
                <a:solidFill>
                  <a:schemeClr val="bg1"/>
                </a:solidFill>
              </a:rPr>
            </a:br>
            <a:r>
              <a:rPr lang="en-GB" sz="4400" i="1" dirty="0">
                <a:solidFill>
                  <a:schemeClr val="bg1"/>
                </a:solidFill>
              </a:rPr>
              <a:t>Web &amp; Social Media Archiving</a:t>
            </a:r>
          </a:p>
        </p:txBody>
      </p:sp>
      <p:sp>
        <p:nvSpPr>
          <p:cNvPr id="3" name="TextBox 2"/>
          <p:cNvSpPr txBox="1"/>
          <p:nvPr/>
        </p:nvSpPr>
        <p:spPr>
          <a:xfrm>
            <a:off x="6385024" y="6255730"/>
            <a:ext cx="2512759" cy="400110"/>
          </a:xfrm>
          <a:prstGeom prst="rect">
            <a:avLst/>
          </a:prstGeom>
          <a:noFill/>
        </p:spPr>
        <p:txBody>
          <a:bodyPr wrap="square" rtlCol="0">
            <a:spAutoFit/>
          </a:bodyPr>
          <a:lstStyle/>
          <a:p>
            <a:pPr algn="r"/>
            <a:r>
              <a:rPr lang="en-GB" sz="2000" dirty="0" err="1">
                <a:solidFill>
                  <a:schemeClr val="accent3">
                    <a:lumMod val="50000"/>
                  </a:schemeClr>
                </a:solidFill>
                <a:latin typeface="+mj-lt"/>
              </a:rPr>
              <a:t>tw</a:t>
            </a:r>
            <a:r>
              <a:rPr lang="en-GB" sz="2000" dirty="0">
                <a:solidFill>
                  <a:schemeClr val="accent3">
                    <a:lumMod val="50000"/>
                  </a:schemeClr>
                </a:solidFill>
                <a:latin typeface="+mj-lt"/>
              </a:rPr>
              <a:t>: @sdaythomson</a:t>
            </a:r>
          </a:p>
        </p:txBody>
      </p:sp>
      <p:sp>
        <p:nvSpPr>
          <p:cNvPr id="7" name="TextBox 6"/>
          <p:cNvSpPr txBox="1"/>
          <p:nvPr/>
        </p:nvSpPr>
        <p:spPr>
          <a:xfrm>
            <a:off x="313056" y="6255730"/>
            <a:ext cx="2512759" cy="400110"/>
          </a:xfrm>
          <a:prstGeom prst="rect">
            <a:avLst/>
          </a:prstGeom>
          <a:noFill/>
        </p:spPr>
        <p:txBody>
          <a:bodyPr wrap="square" rtlCol="0">
            <a:spAutoFit/>
          </a:bodyPr>
          <a:lstStyle/>
          <a:p>
            <a:r>
              <a:rPr lang="en-GB" sz="2000" dirty="0" err="1">
                <a:solidFill>
                  <a:schemeClr val="accent3">
                    <a:lumMod val="50000"/>
                  </a:schemeClr>
                </a:solidFill>
                <a:latin typeface="+mj-lt"/>
              </a:rPr>
              <a:t>sara</a:t>
            </a:r>
            <a:r>
              <a:rPr lang="en-GB" sz="2000" dirty="0">
                <a:solidFill>
                  <a:schemeClr val="accent3">
                    <a:lumMod val="50000"/>
                  </a:schemeClr>
                </a:solidFill>
                <a:latin typeface="+mj-lt"/>
              </a:rPr>
              <a:t> day </a:t>
            </a:r>
            <a:r>
              <a:rPr lang="en-GB" sz="2000" dirty="0" err="1">
                <a:solidFill>
                  <a:schemeClr val="accent3">
                    <a:lumMod val="50000"/>
                  </a:schemeClr>
                </a:solidFill>
                <a:latin typeface="+mj-lt"/>
              </a:rPr>
              <a:t>thomson</a:t>
            </a:r>
            <a:r>
              <a:rPr lang="en-GB" sz="2000" dirty="0">
                <a:solidFill>
                  <a:schemeClr val="accent3">
                    <a:lumMod val="50000"/>
                  </a:schemeClr>
                </a:solidFill>
                <a:latin typeface="+mj-lt"/>
              </a:rPr>
              <a:t> </a:t>
            </a:r>
          </a:p>
        </p:txBody>
      </p:sp>
      <p:sp>
        <p:nvSpPr>
          <p:cNvPr id="4" name="TextBox 3"/>
          <p:cNvSpPr txBox="1"/>
          <p:nvPr/>
        </p:nvSpPr>
        <p:spPr>
          <a:xfrm>
            <a:off x="2977059" y="3168267"/>
            <a:ext cx="3189883" cy="553998"/>
          </a:xfrm>
          <a:prstGeom prst="rect">
            <a:avLst/>
          </a:prstGeom>
          <a:noFill/>
        </p:spPr>
        <p:txBody>
          <a:bodyPr wrap="square" rtlCol="0">
            <a:spAutoFit/>
          </a:bodyPr>
          <a:lstStyle/>
          <a:p>
            <a:pPr algn="ctr"/>
            <a:r>
              <a:rPr lang="en-GB" sz="3000" dirty="0">
                <a:solidFill>
                  <a:schemeClr val="bg1"/>
                </a:solidFill>
                <a:latin typeface="+mj-lt"/>
              </a:rPr>
              <a:t>dpconline.org</a:t>
            </a:r>
          </a:p>
        </p:txBody>
      </p:sp>
      <p:sp>
        <p:nvSpPr>
          <p:cNvPr id="8" name="Title 1">
            <a:extLst>
              <a:ext uri="{FF2B5EF4-FFF2-40B4-BE49-F238E27FC236}">
                <a16:creationId xmlns:a16="http://schemas.microsoft.com/office/drawing/2014/main" id="{181256C8-B36D-4611-9E4B-144463BEDE12}"/>
              </a:ext>
            </a:extLst>
          </p:cNvPr>
          <p:cNvSpPr txBox="1">
            <a:spLocks/>
          </p:cNvSpPr>
          <p:nvPr/>
        </p:nvSpPr>
        <p:spPr>
          <a:xfrm>
            <a:off x="0" y="-655981"/>
            <a:ext cx="9129933" cy="2137273"/>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Aft>
                <a:spcPts val="1200"/>
              </a:spcAft>
            </a:pPr>
            <a:r>
              <a:rPr lang="en-US" sz="6200" dirty="0">
                <a:solidFill>
                  <a:schemeClr val="bg1"/>
                </a:solidFill>
              </a:rPr>
              <a:t>Approaches &amp; Tools</a:t>
            </a:r>
            <a:endParaRPr lang="en-GB" sz="4400" i="1" dirty="0">
              <a:solidFill>
                <a:schemeClr val="bg1"/>
              </a:solidFill>
            </a:endParaRPr>
          </a:p>
        </p:txBody>
      </p:sp>
    </p:spTree>
    <p:extLst>
      <p:ext uri="{BB962C8B-B14F-4D97-AF65-F5344CB8AC3E}">
        <p14:creationId xmlns:p14="http://schemas.microsoft.com/office/powerpoint/2010/main" val="4057999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4716016" y="1916832"/>
            <a:ext cx="3909078" cy="36678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800" dirty="0">
                <a:latin typeface="Calibri Light" panose="020F0302020204030204" pitchFamily="34" charset="0"/>
                <a:cs typeface="Calibri Light" panose="020F0302020204030204" pitchFamily="34" charset="0"/>
              </a:rPr>
              <a:t>Developer Agreement or Policy: Common Characteristics</a:t>
            </a:r>
          </a:p>
          <a:p>
            <a:r>
              <a:rPr lang="en-GB" sz="2600" dirty="0">
                <a:latin typeface="Calibri Light" panose="020F0302020204030204" pitchFamily="34" charset="0"/>
                <a:cs typeface="Calibri Light" panose="020F0302020204030204" pitchFamily="34" charset="0"/>
              </a:rPr>
              <a:t>Controls use of API</a:t>
            </a:r>
          </a:p>
          <a:p>
            <a:r>
              <a:rPr lang="en-GB" sz="2600" dirty="0">
                <a:latin typeface="Calibri Light" panose="020F0302020204030204" pitchFamily="34" charset="0"/>
                <a:cs typeface="Calibri Light" panose="020F0302020204030204" pitchFamily="34" charset="0"/>
              </a:rPr>
              <a:t>Forbids sharing of data (incl. cloud storage)</a:t>
            </a:r>
          </a:p>
          <a:p>
            <a:r>
              <a:rPr lang="en-GB" sz="2600" dirty="0">
                <a:latin typeface="Calibri Light" panose="020F0302020204030204" pitchFamily="34" charset="0"/>
                <a:cs typeface="Calibri Light" panose="020F0302020204030204" pitchFamily="34" charset="0"/>
              </a:rPr>
              <a:t>Forbids preservation of deleted data</a:t>
            </a:r>
          </a:p>
        </p:txBody>
      </p:sp>
      <p:sp>
        <p:nvSpPr>
          <p:cNvPr id="3" name="TextBox 2"/>
          <p:cNvSpPr txBox="1"/>
          <p:nvPr/>
        </p:nvSpPr>
        <p:spPr>
          <a:xfrm>
            <a:off x="395713" y="528487"/>
            <a:ext cx="5904656" cy="1200329"/>
          </a:xfrm>
          <a:prstGeom prst="rect">
            <a:avLst/>
          </a:prstGeom>
          <a:noFill/>
        </p:spPr>
        <p:txBody>
          <a:bodyPr wrap="square" rtlCol="0">
            <a:spAutoFit/>
          </a:bodyPr>
          <a:lstStyle/>
          <a:p>
            <a:r>
              <a:rPr lang="en-GB" sz="3600" dirty="0">
                <a:latin typeface="Calibri Light" panose="020F0302020204030204" pitchFamily="34" charset="0"/>
                <a:cs typeface="Calibri Light" panose="020F0302020204030204" pitchFamily="34" charset="0"/>
              </a:rPr>
              <a:t>Social Media</a:t>
            </a:r>
          </a:p>
          <a:p>
            <a:r>
              <a:rPr lang="en-GB" sz="3600" dirty="0">
                <a:latin typeface="Calibri Light" panose="020F0302020204030204" pitchFamily="34" charset="0"/>
                <a:cs typeface="Calibri Light" panose="020F0302020204030204" pitchFamily="34" charset="0"/>
              </a:rPr>
              <a:t>Platform Terms and Conditions</a:t>
            </a:r>
          </a:p>
        </p:txBody>
      </p:sp>
      <p:sp>
        <p:nvSpPr>
          <p:cNvPr id="4" name="Content Placeholder 2"/>
          <p:cNvSpPr txBox="1">
            <a:spLocks/>
          </p:cNvSpPr>
          <p:nvPr/>
        </p:nvSpPr>
        <p:spPr>
          <a:xfrm>
            <a:off x="827584" y="1916832"/>
            <a:ext cx="3240360" cy="3528392"/>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3000" dirty="0">
                <a:latin typeface="Calibri Light" panose="020F0302020204030204" pitchFamily="34" charset="0"/>
                <a:cs typeface="Calibri Light" panose="020F0302020204030204" pitchFamily="34" charset="0"/>
              </a:rPr>
              <a:t>Common Policies</a:t>
            </a:r>
          </a:p>
          <a:p>
            <a:r>
              <a:rPr lang="en-GB" sz="2800" dirty="0">
                <a:latin typeface="Calibri Light" panose="020F0302020204030204" pitchFamily="34" charset="0"/>
                <a:cs typeface="Calibri Light" panose="020F0302020204030204" pitchFamily="34" charset="0"/>
              </a:rPr>
              <a:t>Terms of Service</a:t>
            </a:r>
          </a:p>
          <a:p>
            <a:r>
              <a:rPr lang="en-GB" sz="2800" dirty="0">
                <a:latin typeface="Calibri Light" panose="020F0302020204030204" pitchFamily="34" charset="0"/>
                <a:cs typeface="Calibri Light" panose="020F0302020204030204" pitchFamily="34" charset="0"/>
              </a:rPr>
              <a:t>User Agreement</a:t>
            </a:r>
          </a:p>
          <a:p>
            <a:r>
              <a:rPr lang="en-GB" sz="2800" dirty="0">
                <a:latin typeface="Calibri Light" panose="020F0302020204030204" pitchFamily="34" charset="0"/>
                <a:cs typeface="Calibri Light" panose="020F0302020204030204" pitchFamily="34" charset="0"/>
              </a:rPr>
              <a:t>Privacy Policy</a:t>
            </a:r>
          </a:p>
          <a:p>
            <a:r>
              <a:rPr lang="en-GB" sz="2800" dirty="0">
                <a:latin typeface="Calibri Light" panose="020F0302020204030204" pitchFamily="34" charset="0"/>
                <a:cs typeface="Calibri Light" panose="020F0302020204030204" pitchFamily="34" charset="0"/>
              </a:rPr>
              <a:t>Terms of Use</a:t>
            </a:r>
          </a:p>
          <a:p>
            <a:r>
              <a:rPr lang="en-GB" sz="2800" dirty="0">
                <a:latin typeface="Calibri Light" panose="020F0302020204030204" pitchFamily="34" charset="0"/>
                <a:cs typeface="Calibri Light" panose="020F0302020204030204" pitchFamily="34" charset="0"/>
              </a:rPr>
              <a:t>Developer Agreement or Developer Policy</a:t>
            </a:r>
          </a:p>
        </p:txBody>
      </p:sp>
    </p:spTree>
    <p:extLst>
      <p:ext uri="{BB962C8B-B14F-4D97-AF65-F5344CB8AC3E}">
        <p14:creationId xmlns:p14="http://schemas.microsoft.com/office/powerpoint/2010/main" val="3732026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497173"/>
            <a:ext cx="7886700" cy="1863654"/>
          </a:xfrm>
        </p:spPr>
        <p:txBody>
          <a:bodyPr>
            <a:normAutofit fontScale="90000"/>
          </a:bodyPr>
          <a:lstStyle/>
          <a:p>
            <a:pPr algn="ctr"/>
            <a:r>
              <a:rPr lang="en-GB" dirty="0"/>
              <a:t>Are the T&amp;Cs of social media good enough to fulfil your personal or institutional ethical obligations? </a:t>
            </a:r>
          </a:p>
        </p:txBody>
      </p:sp>
    </p:spTree>
    <p:extLst>
      <p:ext uri="{BB962C8B-B14F-4D97-AF65-F5344CB8AC3E}">
        <p14:creationId xmlns:p14="http://schemas.microsoft.com/office/powerpoint/2010/main" val="3900244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1551" y="425007"/>
            <a:ext cx="5620535" cy="538738"/>
          </a:xfrm>
          <a:prstGeom prst="rect">
            <a:avLst/>
          </a:prstGeom>
        </p:spPr>
        <p:txBody>
          <a:bodyPr/>
          <a:lstStyle>
            <a:lvl1pPr algn="ctr" defTabSz="914400" rtl="0" eaLnBrk="1" latinLnBrk="0" hangingPunct="1">
              <a:spcBef>
                <a:spcPct val="0"/>
              </a:spcBef>
              <a:buNone/>
              <a:defRPr sz="2400" kern="1200">
                <a:solidFill>
                  <a:srgbClr val="007C6F"/>
                </a:solidFill>
                <a:latin typeface="Calibri Light" panose="020F0302020204030204" pitchFamily="34" charset="0"/>
                <a:ea typeface="+mj-ea"/>
                <a:cs typeface="+mj-cs"/>
              </a:defRPr>
            </a:lvl1pPr>
          </a:lstStyle>
          <a:p>
            <a:pPr algn="l"/>
            <a:r>
              <a:rPr lang="en-GB" sz="3600" dirty="0">
                <a:solidFill>
                  <a:schemeClr val="tx1"/>
                </a:solidFill>
              </a:rPr>
              <a:t>Web Long-term Preservation</a:t>
            </a:r>
          </a:p>
        </p:txBody>
      </p:sp>
      <p:sp>
        <p:nvSpPr>
          <p:cNvPr id="3" name="Content Placeholder 2"/>
          <p:cNvSpPr txBox="1">
            <a:spLocks/>
          </p:cNvSpPr>
          <p:nvPr/>
        </p:nvSpPr>
        <p:spPr>
          <a:xfrm>
            <a:off x="606194" y="1486397"/>
            <a:ext cx="4220449" cy="4946596"/>
          </a:xfrm>
          <a:prstGeom prst="rect">
            <a:avLst/>
          </a:prstGeom>
        </p:spPr>
        <p:txBody>
          <a:bodyPr wrap="square">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600" dirty="0">
                <a:latin typeface="Calibri Light" panose="020F0302020204030204" pitchFamily="34" charset="0"/>
                <a:cs typeface="Calibri Light" panose="020F0302020204030204" pitchFamily="34" charset="0"/>
              </a:rPr>
              <a:t>Might be the only record of an event </a:t>
            </a:r>
          </a:p>
          <a:p>
            <a:r>
              <a:rPr lang="en-GB" sz="2600" dirty="0">
                <a:latin typeface="Calibri Light" panose="020F0302020204030204" pitchFamily="34" charset="0"/>
                <a:cs typeface="Calibri Light" panose="020F0302020204030204" pitchFamily="34" charset="0"/>
              </a:rPr>
              <a:t>Might contain only copy of a document or other file</a:t>
            </a:r>
          </a:p>
          <a:p>
            <a:r>
              <a:rPr lang="en-GB" sz="2600" dirty="0">
                <a:latin typeface="Calibri Light" panose="020F0302020204030204" pitchFamily="34" charset="0"/>
                <a:cs typeface="Calibri Light" panose="020F0302020204030204" pitchFamily="34" charset="0"/>
              </a:rPr>
              <a:t>Updates and migrations can cause broken links</a:t>
            </a:r>
          </a:p>
          <a:p>
            <a:r>
              <a:rPr lang="en-GB" sz="2600" dirty="0">
                <a:latin typeface="Calibri Light" panose="020F0302020204030204" pitchFamily="34" charset="0"/>
                <a:cs typeface="Calibri Light" panose="020F0302020204030204" pitchFamily="34" charset="0"/>
              </a:rPr>
              <a:t>New technologies emerge and replace older ones</a:t>
            </a:r>
          </a:p>
          <a:p>
            <a:r>
              <a:rPr lang="en-GB" sz="2600" dirty="0">
                <a:latin typeface="Calibri Light" panose="020F0302020204030204" pitchFamily="34" charset="0"/>
                <a:cs typeface="Calibri Light" panose="020F0302020204030204" pitchFamily="34" charset="0"/>
              </a:rPr>
              <a:t>Not necessarily an obligation for creator to archive</a:t>
            </a:r>
          </a:p>
        </p:txBody>
      </p:sp>
      <p:pic>
        <p:nvPicPr>
          <p:cNvPr id="5" name="Picture 4">
            <a:extLst>
              <a:ext uri="{FF2B5EF4-FFF2-40B4-BE49-F238E27FC236}">
                <a16:creationId xmlns:a16="http://schemas.microsoft.com/office/drawing/2014/main" id="{A4450844-1A73-4BBD-9197-E6B11A34AB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6643" y="2951545"/>
            <a:ext cx="4288959" cy="3236824"/>
          </a:xfrm>
          <a:prstGeom prst="rect">
            <a:avLst/>
          </a:prstGeom>
        </p:spPr>
      </p:pic>
    </p:spTree>
    <p:extLst>
      <p:ext uri="{BB962C8B-B14F-4D97-AF65-F5344CB8AC3E}">
        <p14:creationId xmlns:p14="http://schemas.microsoft.com/office/powerpoint/2010/main" val="3415431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93888" y="285851"/>
            <a:ext cx="5620535" cy="538738"/>
          </a:xfrm>
          <a:prstGeom prst="rect">
            <a:avLst/>
          </a:prstGeom>
        </p:spPr>
        <p:txBody>
          <a:bodyPr/>
          <a:lstStyle>
            <a:lvl1pPr algn="ctr" defTabSz="914400" rtl="0" eaLnBrk="1" latinLnBrk="0" hangingPunct="1">
              <a:spcBef>
                <a:spcPct val="0"/>
              </a:spcBef>
              <a:buNone/>
              <a:defRPr sz="2400" kern="1200">
                <a:solidFill>
                  <a:srgbClr val="007C6F"/>
                </a:solidFill>
                <a:latin typeface="Calibri Light" panose="020F0302020204030204" pitchFamily="34" charset="0"/>
                <a:ea typeface="+mj-ea"/>
                <a:cs typeface="+mj-cs"/>
              </a:defRPr>
            </a:lvl1pPr>
          </a:lstStyle>
          <a:p>
            <a:pPr algn="l"/>
            <a:r>
              <a:rPr lang="en-GB" sz="3600" dirty="0">
                <a:solidFill>
                  <a:schemeClr val="tx1"/>
                </a:solidFill>
              </a:rPr>
              <a:t>Social Media Long-term Preservation</a:t>
            </a:r>
          </a:p>
        </p:txBody>
      </p:sp>
      <p:sp>
        <p:nvSpPr>
          <p:cNvPr id="3" name="Content Placeholder 2"/>
          <p:cNvSpPr txBox="1">
            <a:spLocks/>
          </p:cNvSpPr>
          <p:nvPr/>
        </p:nvSpPr>
        <p:spPr>
          <a:xfrm>
            <a:off x="493888" y="1628800"/>
            <a:ext cx="8209405" cy="386050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200" dirty="0">
                <a:latin typeface="Calibri Light" panose="020F0302020204030204" pitchFamily="34" charset="0"/>
                <a:cs typeface="Calibri Light" panose="020F0302020204030204" pitchFamily="34" charset="0"/>
              </a:rPr>
              <a:t>Vulnerable to loss</a:t>
            </a:r>
          </a:p>
          <a:p>
            <a:r>
              <a:rPr lang="en-GB" sz="2200" dirty="0">
                <a:latin typeface="Calibri Light" panose="020F0302020204030204" pitchFamily="34" charset="0"/>
                <a:cs typeface="Calibri Light" panose="020F0302020204030204" pitchFamily="34" charset="0"/>
              </a:rPr>
              <a:t>No legal or regulatory requirement for platform to preserve</a:t>
            </a:r>
          </a:p>
          <a:p>
            <a:r>
              <a:rPr lang="en-GB" sz="2200" dirty="0">
                <a:latin typeface="Calibri Light" panose="020F0302020204030204" pitchFamily="34" charset="0"/>
                <a:cs typeface="Calibri Light" panose="020F0302020204030204" pitchFamily="34" charset="0"/>
              </a:rPr>
              <a:t>Changes in platform policy and ownership</a:t>
            </a:r>
          </a:p>
          <a:p>
            <a:r>
              <a:rPr lang="en-GB" sz="2200" dirty="0">
                <a:latin typeface="Calibri Light" panose="020F0302020204030204" pitchFamily="34" charset="0"/>
                <a:cs typeface="Calibri Light" panose="020F0302020204030204" pitchFamily="34" charset="0"/>
              </a:rPr>
              <a:t>Historical data less commercially valuable </a:t>
            </a:r>
          </a:p>
          <a:p>
            <a:r>
              <a:rPr lang="en-GB" sz="2200" dirty="0">
                <a:latin typeface="Calibri Light" panose="020F0302020204030204" pitchFamily="34" charset="0"/>
                <a:cs typeface="Calibri Light" panose="020F0302020204030204" pitchFamily="34" charset="0"/>
              </a:rPr>
              <a:t>Expensive to curate and store</a:t>
            </a:r>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3639" y="5121014"/>
            <a:ext cx="807224" cy="3345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7598" y="4156347"/>
            <a:ext cx="1219307" cy="913304"/>
          </a:xfrm>
          <a:prstGeom prst="rect">
            <a:avLst/>
          </a:prstGeom>
        </p:spPr>
      </p:pic>
      <p:sp>
        <p:nvSpPr>
          <p:cNvPr id="6" name="TextBox 5"/>
          <p:cNvSpPr txBox="1"/>
          <p:nvPr/>
        </p:nvSpPr>
        <p:spPr>
          <a:xfrm>
            <a:off x="3587134" y="5515741"/>
            <a:ext cx="2160240" cy="1107996"/>
          </a:xfrm>
          <a:prstGeom prst="rect">
            <a:avLst/>
          </a:prstGeom>
          <a:noFill/>
        </p:spPr>
        <p:txBody>
          <a:bodyPr wrap="square" rtlCol="0">
            <a:spAutoFit/>
          </a:bodyPr>
          <a:lstStyle/>
          <a:p>
            <a:pPr algn="ctr"/>
            <a:r>
              <a:rPr lang="en-GB" sz="2200" dirty="0">
                <a:latin typeface="Calibri Light" panose="020F0302020204030204" pitchFamily="34" charset="0"/>
                <a:cs typeface="Calibri Light" panose="020F0302020204030204" pitchFamily="34" charset="0"/>
              </a:rPr>
              <a:t>Shut down by Twitter in Sept 2014</a:t>
            </a:r>
          </a:p>
        </p:txBody>
      </p:sp>
      <p:cxnSp>
        <p:nvCxnSpPr>
          <p:cNvPr id="7" name="Straight Connector 6"/>
          <p:cNvCxnSpPr/>
          <p:nvPr/>
        </p:nvCxnSpPr>
        <p:spPr>
          <a:xfrm>
            <a:off x="3884810" y="3770957"/>
            <a:ext cx="1564888" cy="1822772"/>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p:nvCxnSpPr>
        <p:spPr>
          <a:xfrm flipV="1">
            <a:off x="3689731" y="4089626"/>
            <a:ext cx="1955043" cy="1185433"/>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sp>
        <p:nvSpPr>
          <p:cNvPr id="10" name="TextBox 9">
            <a:extLst>
              <a:ext uri="{FF2B5EF4-FFF2-40B4-BE49-F238E27FC236}">
                <a16:creationId xmlns:a16="http://schemas.microsoft.com/office/drawing/2014/main" id="{9E50F4BE-F008-43B8-8DFD-C71D809696D1}"/>
              </a:ext>
            </a:extLst>
          </p:cNvPr>
          <p:cNvSpPr txBox="1"/>
          <p:nvPr/>
        </p:nvSpPr>
        <p:spPr>
          <a:xfrm>
            <a:off x="818295" y="5489307"/>
            <a:ext cx="2160240" cy="1107996"/>
          </a:xfrm>
          <a:prstGeom prst="rect">
            <a:avLst/>
          </a:prstGeom>
          <a:noFill/>
        </p:spPr>
        <p:txBody>
          <a:bodyPr wrap="square" rtlCol="0">
            <a:spAutoFit/>
          </a:bodyPr>
          <a:lstStyle/>
          <a:p>
            <a:pPr algn="ctr"/>
            <a:r>
              <a:rPr lang="en-GB" sz="2200" dirty="0">
                <a:latin typeface="Calibri Light" panose="020F0302020204030204" pitchFamily="34" charset="0"/>
                <a:cs typeface="Calibri Light" panose="020F0302020204030204" pitchFamily="34" charset="0"/>
              </a:rPr>
              <a:t>Shut down by Yahoo in Oct 2009</a:t>
            </a:r>
          </a:p>
        </p:txBody>
      </p:sp>
      <p:sp>
        <p:nvSpPr>
          <p:cNvPr id="11" name="TextBox 10">
            <a:extLst>
              <a:ext uri="{FF2B5EF4-FFF2-40B4-BE49-F238E27FC236}">
                <a16:creationId xmlns:a16="http://schemas.microsoft.com/office/drawing/2014/main" id="{8D588EE5-0C40-4514-804A-480860AD12F6}"/>
              </a:ext>
            </a:extLst>
          </p:cNvPr>
          <p:cNvSpPr txBox="1"/>
          <p:nvPr/>
        </p:nvSpPr>
        <p:spPr>
          <a:xfrm>
            <a:off x="5840911" y="5515741"/>
            <a:ext cx="3066521" cy="1107996"/>
          </a:xfrm>
          <a:prstGeom prst="rect">
            <a:avLst/>
          </a:prstGeom>
          <a:noFill/>
        </p:spPr>
        <p:txBody>
          <a:bodyPr wrap="square" rtlCol="0">
            <a:spAutoFit/>
          </a:bodyPr>
          <a:lstStyle/>
          <a:p>
            <a:pPr algn="ctr"/>
            <a:r>
              <a:rPr lang="en-GB" sz="2200" dirty="0">
                <a:latin typeface="Calibri Light" panose="020F0302020204030204" pitchFamily="34" charset="0"/>
                <a:cs typeface="Calibri Light" panose="020F0302020204030204" pitchFamily="34" charset="0"/>
              </a:rPr>
              <a:t>Flickr will restrict free storage and delete excess user photos Jan 2019</a:t>
            </a:r>
          </a:p>
        </p:txBody>
      </p:sp>
      <p:pic>
        <p:nvPicPr>
          <p:cNvPr id="13" name="Picture 12">
            <a:extLst>
              <a:ext uri="{FF2B5EF4-FFF2-40B4-BE49-F238E27FC236}">
                <a16:creationId xmlns:a16="http://schemas.microsoft.com/office/drawing/2014/main" id="{1DF818FF-0DE5-4E58-9C59-D20F248191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5477" y="4035418"/>
            <a:ext cx="1205876" cy="1239641"/>
          </a:xfrm>
          <a:prstGeom prst="rect">
            <a:avLst/>
          </a:prstGeom>
        </p:spPr>
      </p:pic>
      <p:pic>
        <p:nvPicPr>
          <p:cNvPr id="15" name="Graphic 14">
            <a:extLst>
              <a:ext uri="{FF2B5EF4-FFF2-40B4-BE49-F238E27FC236}">
                <a16:creationId xmlns:a16="http://schemas.microsoft.com/office/drawing/2014/main" id="{1B3A2FBF-3D0C-4CF1-92D5-FD2FF7497F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33152" y="4161919"/>
            <a:ext cx="1126357" cy="1126357"/>
          </a:xfrm>
          <a:prstGeom prst="rect">
            <a:avLst/>
          </a:prstGeom>
        </p:spPr>
      </p:pic>
      <p:cxnSp>
        <p:nvCxnSpPr>
          <p:cNvPr id="16" name="Straight Connector 15">
            <a:extLst>
              <a:ext uri="{FF2B5EF4-FFF2-40B4-BE49-F238E27FC236}">
                <a16:creationId xmlns:a16="http://schemas.microsoft.com/office/drawing/2014/main" id="{85468394-CF70-4AC7-94E9-1E2C0BE37120}"/>
              </a:ext>
            </a:extLst>
          </p:cNvPr>
          <p:cNvCxnSpPr/>
          <p:nvPr/>
        </p:nvCxnSpPr>
        <p:spPr>
          <a:xfrm>
            <a:off x="6545379" y="3632766"/>
            <a:ext cx="1564888" cy="1822772"/>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2795EDD0-F653-4B12-A31D-9E4FEFF47FAE}"/>
              </a:ext>
            </a:extLst>
          </p:cNvPr>
          <p:cNvCxnSpPr/>
          <p:nvPr/>
        </p:nvCxnSpPr>
        <p:spPr>
          <a:xfrm>
            <a:off x="1227657" y="3775961"/>
            <a:ext cx="1564888" cy="1822772"/>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A8A6C124-E93B-4607-B4A4-E793CCADAB14}"/>
              </a:ext>
            </a:extLst>
          </p:cNvPr>
          <p:cNvCxnSpPr/>
          <p:nvPr/>
        </p:nvCxnSpPr>
        <p:spPr>
          <a:xfrm flipV="1">
            <a:off x="6294050" y="4102843"/>
            <a:ext cx="1955043" cy="1185433"/>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DFE6C440-3914-4F64-89A2-F4FC4D985B63}"/>
              </a:ext>
            </a:extLst>
          </p:cNvPr>
          <p:cNvCxnSpPr/>
          <p:nvPr/>
        </p:nvCxnSpPr>
        <p:spPr>
          <a:xfrm flipV="1">
            <a:off x="800396" y="4132380"/>
            <a:ext cx="1955043" cy="1185433"/>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42589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490" y="662306"/>
            <a:ext cx="7886700" cy="1325563"/>
          </a:xfrm>
        </p:spPr>
        <p:txBody>
          <a:bodyPr>
            <a:normAutofit fontScale="90000"/>
          </a:bodyPr>
          <a:lstStyle/>
          <a:p>
            <a:r>
              <a:rPr lang="en-GB" dirty="0"/>
              <a:t>Tools: </a:t>
            </a:r>
            <a:br>
              <a:rPr lang="en-GB" dirty="0"/>
            </a:br>
            <a:r>
              <a:rPr lang="en-GB" dirty="0"/>
              <a:t>how do we capture, curate, and preserve web &amp; social media content</a:t>
            </a:r>
          </a:p>
        </p:txBody>
      </p:sp>
      <p:sp>
        <p:nvSpPr>
          <p:cNvPr id="4" name="Content Placeholder 2"/>
          <p:cNvSpPr txBox="1">
            <a:spLocks/>
          </p:cNvSpPr>
          <p:nvPr/>
        </p:nvSpPr>
        <p:spPr>
          <a:xfrm>
            <a:off x="491490" y="2661179"/>
            <a:ext cx="6747326" cy="353451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3600" dirty="0">
                <a:latin typeface="Calibri Light" panose="020F0302020204030204" pitchFamily="34" charset="0"/>
                <a:cs typeface="Calibri Light" panose="020F0302020204030204" pitchFamily="34" charset="0"/>
              </a:rPr>
              <a:t>web crawlers (</a:t>
            </a:r>
            <a:r>
              <a:rPr lang="en-GB" sz="3600" dirty="0" err="1">
                <a:latin typeface="Calibri Light" panose="020F0302020204030204" pitchFamily="34" charset="0"/>
                <a:cs typeface="Calibri Light" panose="020F0302020204030204" pitchFamily="34" charset="0"/>
              </a:rPr>
              <a:t>eg</a:t>
            </a:r>
            <a:r>
              <a:rPr lang="en-GB" sz="3600" dirty="0">
                <a:latin typeface="Calibri Light" panose="020F0302020204030204" pitchFamily="34" charset="0"/>
                <a:cs typeface="Calibri Light" panose="020F0302020204030204" pitchFamily="34" charset="0"/>
              </a:rPr>
              <a:t> Heritrix)</a:t>
            </a:r>
          </a:p>
          <a:p>
            <a:r>
              <a:rPr lang="en-GB" sz="3600" dirty="0">
                <a:latin typeface="Calibri Light" panose="020F0302020204030204" pitchFamily="34" charset="0"/>
                <a:cs typeface="Calibri Light" panose="020F0302020204030204" pitchFamily="34" charset="0"/>
              </a:rPr>
              <a:t>platform self-archiving services</a:t>
            </a:r>
          </a:p>
          <a:p>
            <a:r>
              <a:rPr lang="en-GB" sz="3600" dirty="0" err="1">
                <a:latin typeface="Calibri Light" panose="020F0302020204030204" pitchFamily="34" charset="0"/>
                <a:cs typeface="Calibri Light" panose="020F0302020204030204" pitchFamily="34" charset="0"/>
              </a:rPr>
              <a:t>api</a:t>
            </a:r>
            <a:r>
              <a:rPr lang="en-GB" sz="3600" dirty="0">
                <a:latin typeface="Calibri Light" panose="020F0302020204030204" pitchFamily="34" charset="0"/>
                <a:cs typeface="Calibri Light" panose="020F0302020204030204" pitchFamily="34" charset="0"/>
              </a:rPr>
              <a:t>-based tools	</a:t>
            </a:r>
          </a:p>
          <a:p>
            <a:r>
              <a:rPr lang="en-GB" sz="3600" dirty="0">
                <a:latin typeface="Calibri Light" panose="020F0302020204030204" pitchFamily="34" charset="0"/>
                <a:cs typeface="Calibri Light" panose="020F0302020204030204" pitchFamily="34" charset="0"/>
              </a:rPr>
              <a:t>third-party services</a:t>
            </a:r>
          </a:p>
          <a:p>
            <a:r>
              <a:rPr lang="en-GB" sz="3600" dirty="0">
                <a:latin typeface="Calibri Light" panose="020F0302020204030204" pitchFamily="34" charset="0"/>
                <a:cs typeface="Calibri Light" panose="020F0302020204030204" pitchFamily="34" charset="0"/>
              </a:rPr>
              <a:t>data resellers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0704" y="3314918"/>
            <a:ext cx="4053296" cy="3242637"/>
          </a:xfrm>
          <a:prstGeom prst="rect">
            <a:avLst/>
          </a:prstGeom>
        </p:spPr>
      </p:pic>
    </p:spTree>
    <p:extLst>
      <p:ext uri="{BB962C8B-B14F-4D97-AF65-F5344CB8AC3E}">
        <p14:creationId xmlns:p14="http://schemas.microsoft.com/office/powerpoint/2010/main" val="2654404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66219"/>
            <a:ext cx="7886700" cy="1325563"/>
          </a:xfrm>
        </p:spPr>
        <p:txBody>
          <a:bodyPr/>
          <a:lstStyle/>
          <a:p>
            <a:pPr algn="ctr"/>
            <a:r>
              <a:rPr lang="en-GB" dirty="0" err="1"/>
              <a:t>HTTrack</a:t>
            </a:r>
            <a:br>
              <a:rPr lang="en-GB" dirty="0"/>
            </a:br>
            <a:r>
              <a:rPr lang="en-GB" dirty="0"/>
              <a:t>‘Website Copier’</a:t>
            </a:r>
          </a:p>
        </p:txBody>
      </p:sp>
    </p:spTree>
    <p:extLst>
      <p:ext uri="{BB962C8B-B14F-4D97-AF65-F5344CB8AC3E}">
        <p14:creationId xmlns:p14="http://schemas.microsoft.com/office/powerpoint/2010/main" val="2548499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339047" y="513708"/>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About</a:t>
            </a:r>
          </a:p>
        </p:txBody>
      </p:sp>
      <p:sp>
        <p:nvSpPr>
          <p:cNvPr id="5" name="Text Placeholder 4">
            <a:extLst>
              <a:ext uri="{FF2B5EF4-FFF2-40B4-BE49-F238E27FC236}">
                <a16:creationId xmlns:a16="http://schemas.microsoft.com/office/drawing/2014/main" id="{D4791ABD-BA5A-4664-8D07-8193B3B1A39D}"/>
              </a:ext>
            </a:extLst>
          </p:cNvPr>
          <p:cNvSpPr>
            <a:spLocks noGrp="1"/>
          </p:cNvSpPr>
          <p:nvPr>
            <p:ph type="body" sz="half" idx="2"/>
          </p:nvPr>
        </p:nvSpPr>
        <p:spPr>
          <a:xfrm>
            <a:off x="414083" y="1410128"/>
            <a:ext cx="3859966" cy="5093414"/>
          </a:xfrm>
        </p:spPr>
        <p:txBody>
          <a:bodyPr>
            <a:normAutofit fontScale="92500" lnSpcReduction="20000"/>
          </a:bodyPr>
          <a:lstStyle/>
          <a:p>
            <a:pPr marL="285750" indent="-285750">
              <a:buFont typeface="Arial" panose="020B0604020202020204" pitchFamily="34" charset="0"/>
              <a:buChar char="•"/>
            </a:pPr>
            <a:r>
              <a:rPr lang="en-GB" sz="2000" dirty="0"/>
              <a:t>Download a website to a local directory – ‘mirror’ </a:t>
            </a:r>
          </a:p>
          <a:p>
            <a:pPr marL="285750" indent="-285750">
              <a:buFont typeface="Arial" panose="020B0604020202020204" pitchFamily="34" charset="0"/>
              <a:buChar char="•"/>
            </a:pPr>
            <a:r>
              <a:rPr lang="en-GB" sz="2000" dirty="0" err="1"/>
              <a:t>WinHTTrack</a:t>
            </a:r>
            <a:r>
              <a:rPr lang="en-GB" sz="2000" dirty="0"/>
              <a:t> for all versions of Windows</a:t>
            </a:r>
          </a:p>
          <a:p>
            <a:pPr marL="285750" indent="-285750">
              <a:buFont typeface="Arial" panose="020B0604020202020204" pitchFamily="34" charset="0"/>
              <a:buChar char="•"/>
            </a:pPr>
            <a:r>
              <a:rPr lang="en-GB" sz="2000" dirty="0"/>
              <a:t>Also </a:t>
            </a:r>
            <a:r>
              <a:rPr lang="en-GB" sz="2000" dirty="0" err="1"/>
              <a:t>WebHTTrack</a:t>
            </a:r>
            <a:r>
              <a:rPr lang="en-GB" sz="2000" dirty="0"/>
              <a:t> (GUI Linux/Unix), command line</a:t>
            </a:r>
          </a:p>
          <a:p>
            <a:pPr marL="285750" indent="-285750">
              <a:buFont typeface="Arial" panose="020B0604020202020204" pitchFamily="34" charset="0"/>
              <a:buChar char="•"/>
            </a:pPr>
            <a:r>
              <a:rPr lang="en-GB" sz="2000" dirty="0"/>
              <a:t>Access online or offline</a:t>
            </a:r>
          </a:p>
          <a:p>
            <a:pPr marL="285750" indent="-285750">
              <a:buFont typeface="Arial" panose="020B0604020202020204" pitchFamily="34" charset="0"/>
              <a:buChar char="•"/>
            </a:pPr>
            <a:r>
              <a:rPr lang="en-GB" sz="2000" dirty="0"/>
              <a:t>Update a ‘mirror’ or resume interrupted mirror</a:t>
            </a:r>
          </a:p>
          <a:p>
            <a:pPr marL="285750" indent="-285750">
              <a:buFont typeface="Arial" panose="020B0604020202020204" pitchFamily="34" charset="0"/>
              <a:buChar char="•"/>
            </a:pPr>
            <a:r>
              <a:rPr lang="en-GB" sz="2000" dirty="0"/>
              <a:t>Capture files embedded in website</a:t>
            </a:r>
          </a:p>
          <a:p>
            <a:pPr marL="285750" indent="-285750">
              <a:buFont typeface="Arial" panose="020B0604020202020204" pitchFamily="34" charset="0"/>
              <a:buChar char="•"/>
            </a:pPr>
            <a:r>
              <a:rPr lang="en-GB" sz="2000" dirty="0"/>
              <a:t>Generates .html files, other embedded files, a .</a:t>
            </a:r>
            <a:r>
              <a:rPr lang="en-GB" sz="2000" dirty="0" err="1"/>
              <a:t>whtt</a:t>
            </a:r>
            <a:r>
              <a:rPr lang="en-GB" sz="2000" dirty="0"/>
              <a:t> file (‘mirror’) and index.html</a:t>
            </a:r>
          </a:p>
          <a:p>
            <a:pPr marL="285750" indent="-285750">
              <a:buFont typeface="Arial" panose="020B0604020202020204" pitchFamily="34" charset="0"/>
              <a:buChar char="•"/>
            </a:pPr>
            <a:r>
              <a:rPr lang="en-GB" sz="2000" dirty="0"/>
              <a:t>Works best on simple, ‘flat’ websites</a:t>
            </a:r>
          </a:p>
          <a:p>
            <a:pPr marL="285750" indent="-285750">
              <a:buFont typeface="Arial" panose="020B0604020202020204" pitchFamily="34" charset="0"/>
              <a:buChar char="•"/>
            </a:pPr>
            <a:r>
              <a:rPr lang="en-GB" sz="2000" dirty="0"/>
              <a:t>Struggles with dynamic content and complex style sheets</a:t>
            </a:r>
          </a:p>
          <a:p>
            <a:pPr marL="285750" indent="-285750">
              <a:buFont typeface="Arial" panose="020B0604020202020204" pitchFamily="34" charset="0"/>
              <a:buChar char="•"/>
            </a:pPr>
            <a:endParaRPr lang="en-GB" sz="2000" dirty="0"/>
          </a:p>
          <a:p>
            <a:endParaRPr lang="en-GB" dirty="0"/>
          </a:p>
        </p:txBody>
      </p:sp>
      <p:pic>
        <p:nvPicPr>
          <p:cNvPr id="7" name="Picture 6">
            <a:extLst>
              <a:ext uri="{FF2B5EF4-FFF2-40B4-BE49-F238E27FC236}">
                <a16:creationId xmlns:a16="http://schemas.microsoft.com/office/drawing/2014/main" id="{1F9BF607-5CE0-47C2-8432-8F7A66BEFF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89"/>
          <a:stretch/>
        </p:blipFill>
        <p:spPr>
          <a:xfrm>
            <a:off x="4099388" y="2131920"/>
            <a:ext cx="4890498" cy="2594159"/>
          </a:xfrm>
          <a:prstGeom prst="rect">
            <a:avLst/>
          </a:prstGeom>
        </p:spPr>
      </p:pic>
    </p:spTree>
    <p:extLst>
      <p:ext uri="{BB962C8B-B14F-4D97-AF65-F5344CB8AC3E}">
        <p14:creationId xmlns:p14="http://schemas.microsoft.com/office/powerpoint/2010/main" val="896488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579" y="205483"/>
            <a:ext cx="5691884" cy="821933"/>
          </a:xfrm>
        </p:spPr>
        <p:txBody>
          <a:bodyPr/>
          <a:lstStyle/>
          <a:p>
            <a:r>
              <a:rPr lang="en-GB" dirty="0"/>
              <a:t>Step 1: Download</a:t>
            </a:r>
          </a:p>
        </p:txBody>
      </p:sp>
      <p:pic>
        <p:nvPicPr>
          <p:cNvPr id="4" name="Picture 3">
            <a:extLst>
              <a:ext uri="{FF2B5EF4-FFF2-40B4-BE49-F238E27FC236}">
                <a16:creationId xmlns:a16="http://schemas.microsoft.com/office/drawing/2014/main" id="{594CC117-9FBA-47D1-8327-0D461E5B03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27416"/>
            <a:ext cx="5817915" cy="2942290"/>
          </a:xfrm>
          <a:prstGeom prst="rect">
            <a:avLst/>
          </a:prstGeom>
        </p:spPr>
      </p:pic>
      <p:pic>
        <p:nvPicPr>
          <p:cNvPr id="5" name="Picture 4">
            <a:extLst>
              <a:ext uri="{FF2B5EF4-FFF2-40B4-BE49-F238E27FC236}">
                <a16:creationId xmlns:a16="http://schemas.microsoft.com/office/drawing/2014/main" id="{2256A6CE-CC24-4CC9-B372-1D5B0098B1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2879" y="2948683"/>
            <a:ext cx="7461121" cy="3909317"/>
          </a:xfrm>
          <a:prstGeom prst="rect">
            <a:avLst/>
          </a:prstGeom>
        </p:spPr>
      </p:pic>
      <p:cxnSp>
        <p:nvCxnSpPr>
          <p:cNvPr id="6" name="Straight Arrow Connector 5">
            <a:extLst>
              <a:ext uri="{FF2B5EF4-FFF2-40B4-BE49-F238E27FC236}">
                <a16:creationId xmlns:a16="http://schemas.microsoft.com/office/drawing/2014/main" id="{8B03A750-1690-4AF5-8F0B-6589F561E583}"/>
              </a:ext>
            </a:extLst>
          </p:cNvPr>
          <p:cNvCxnSpPr>
            <a:cxnSpLocks/>
          </p:cNvCxnSpPr>
          <p:nvPr/>
        </p:nvCxnSpPr>
        <p:spPr>
          <a:xfrm>
            <a:off x="842481" y="4715838"/>
            <a:ext cx="1623317"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432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A4C1DB0-5A33-4A3C-9637-E37B0E1F15E8}"/>
              </a:ext>
            </a:extLst>
          </p:cNvPr>
          <p:cNvPicPr>
            <a:picLocks noChangeAspect="1"/>
          </p:cNvPicPr>
          <p:nvPr/>
        </p:nvPicPr>
        <p:blipFill rotWithShape="1">
          <a:blip r:embed="rId2">
            <a:extLst>
              <a:ext uri="{28A0092B-C50C-407E-A947-70E740481C1C}">
                <a14:useLocalDpi xmlns:a14="http://schemas.microsoft.com/office/drawing/2010/main" val="0"/>
              </a:ext>
            </a:extLst>
          </a:blip>
          <a:srcRect l="624" t="476"/>
          <a:stretch/>
        </p:blipFill>
        <p:spPr>
          <a:xfrm>
            <a:off x="534863" y="964272"/>
            <a:ext cx="6348216" cy="4929456"/>
          </a:xfrm>
          <a:prstGeom prst="rect">
            <a:avLst/>
          </a:prstGeom>
        </p:spPr>
      </p:pic>
    </p:spTree>
    <p:extLst>
      <p:ext uri="{BB962C8B-B14F-4D97-AF65-F5344CB8AC3E}">
        <p14:creationId xmlns:p14="http://schemas.microsoft.com/office/powerpoint/2010/main" val="1771079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0EE61-3522-4B74-A9CE-0E1FB88BADC7}"/>
              </a:ext>
            </a:extLst>
          </p:cNvPr>
          <p:cNvSpPr txBox="1">
            <a:spLocks/>
          </p:cNvSpPr>
          <p:nvPr/>
        </p:nvSpPr>
        <p:spPr>
          <a:xfrm>
            <a:off x="246579" y="205483"/>
            <a:ext cx="6852864" cy="117125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2: Create a New Project                    </a:t>
            </a:r>
          </a:p>
          <a:p>
            <a:r>
              <a:rPr lang="en-GB" sz="3800" dirty="0"/>
              <a:t>                 (“Mirror”)</a:t>
            </a:r>
          </a:p>
        </p:txBody>
      </p:sp>
      <p:pic>
        <p:nvPicPr>
          <p:cNvPr id="6" name="Picture 5">
            <a:extLst>
              <a:ext uri="{FF2B5EF4-FFF2-40B4-BE49-F238E27FC236}">
                <a16:creationId xmlns:a16="http://schemas.microsoft.com/office/drawing/2014/main" id="{5650AEF1-7303-4C70-9768-5D515C18FA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76737"/>
            <a:ext cx="5223762" cy="2737997"/>
          </a:xfrm>
          <a:prstGeom prst="rect">
            <a:avLst/>
          </a:prstGeom>
        </p:spPr>
      </p:pic>
      <p:pic>
        <p:nvPicPr>
          <p:cNvPr id="8" name="Picture 7">
            <a:extLst>
              <a:ext uri="{FF2B5EF4-FFF2-40B4-BE49-F238E27FC236}">
                <a16:creationId xmlns:a16="http://schemas.microsoft.com/office/drawing/2014/main" id="{31D73CB9-9895-4636-95C0-92CAD8E73E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898" y="3107845"/>
            <a:ext cx="7274102" cy="3822589"/>
          </a:xfrm>
          <a:prstGeom prst="rect">
            <a:avLst/>
          </a:prstGeom>
        </p:spPr>
      </p:pic>
      <p:cxnSp>
        <p:nvCxnSpPr>
          <p:cNvPr id="5" name="Straight Arrow Connector 4">
            <a:extLst>
              <a:ext uri="{FF2B5EF4-FFF2-40B4-BE49-F238E27FC236}">
                <a16:creationId xmlns:a16="http://schemas.microsoft.com/office/drawing/2014/main" id="{0AA03ECC-931A-4260-9500-23CC5232D419}"/>
              </a:ext>
            </a:extLst>
          </p:cNvPr>
          <p:cNvCxnSpPr>
            <a:cxnSpLocks/>
          </p:cNvCxnSpPr>
          <p:nvPr/>
        </p:nvCxnSpPr>
        <p:spPr>
          <a:xfrm flipH="1">
            <a:off x="5558320" y="3554858"/>
            <a:ext cx="18082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CB7DD48-6821-4F3C-AA80-399641FD8F2D}"/>
              </a:ext>
            </a:extLst>
          </p:cNvPr>
          <p:cNvCxnSpPr>
            <a:cxnSpLocks/>
          </p:cNvCxnSpPr>
          <p:nvPr/>
        </p:nvCxnSpPr>
        <p:spPr>
          <a:xfrm flipH="1">
            <a:off x="5558320" y="4642206"/>
            <a:ext cx="18082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348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44062"/>
            <a:ext cx="6734469" cy="1577335"/>
          </a:xfrm>
        </p:spPr>
        <p:txBody>
          <a:bodyPr>
            <a:normAutofit/>
          </a:bodyPr>
          <a:lstStyle/>
          <a:p>
            <a:pPr algn="l"/>
            <a:r>
              <a:rPr lang="en-GB" sz="3600" dirty="0"/>
              <a:t>Why archive web and social media content?</a:t>
            </a:r>
          </a:p>
        </p:txBody>
      </p:sp>
      <p:sp>
        <p:nvSpPr>
          <p:cNvPr id="7" name="TextBox 6">
            <a:extLst>
              <a:ext uri="{FF2B5EF4-FFF2-40B4-BE49-F238E27FC236}">
                <a16:creationId xmlns:a16="http://schemas.microsoft.com/office/drawing/2014/main" id="{3C691FF8-AB2F-4124-ABBC-CD03A5EC3CB3}"/>
              </a:ext>
            </a:extLst>
          </p:cNvPr>
          <p:cNvSpPr txBox="1"/>
          <p:nvPr/>
        </p:nvSpPr>
        <p:spPr>
          <a:xfrm>
            <a:off x="535577" y="2067879"/>
            <a:ext cx="4187190" cy="4535940"/>
          </a:xfrm>
          <a:prstGeom prst="rect">
            <a:avLst/>
          </a:prstGeom>
          <a:noFill/>
          <a:ln w="38100">
            <a:noFill/>
          </a:ln>
        </p:spPr>
        <p:txBody>
          <a:bodyPr wrap="square" rtlCol="0">
            <a:noAutofit/>
          </a:bodyPr>
          <a:lstStyle/>
          <a:p>
            <a:r>
              <a:rPr lang="en-GB" sz="2600" dirty="0">
                <a:latin typeface="+mj-lt"/>
              </a:rPr>
              <a:t>what do you think…?</a:t>
            </a:r>
          </a:p>
          <a:p>
            <a:endParaRPr lang="en-GB" sz="2600" dirty="0">
              <a:latin typeface="+mj-lt"/>
            </a:endParaRPr>
          </a:p>
          <a:p>
            <a:pPr marL="457200" indent="-457200">
              <a:buFont typeface="Arial" panose="020B0604020202020204" pitchFamily="34" charset="0"/>
              <a:buChar char="•"/>
            </a:pPr>
            <a:r>
              <a:rPr lang="en-GB" sz="2600" dirty="0">
                <a:latin typeface="+mj-lt"/>
              </a:rPr>
              <a:t>_____________________</a:t>
            </a:r>
          </a:p>
          <a:p>
            <a:endParaRPr lang="en-GB" sz="2600" dirty="0">
              <a:latin typeface="+mj-lt"/>
            </a:endParaRPr>
          </a:p>
          <a:p>
            <a:pPr marL="457200" indent="-457200">
              <a:buFont typeface="Arial" panose="020B0604020202020204" pitchFamily="34" charset="0"/>
              <a:buChar char="•"/>
            </a:pPr>
            <a:r>
              <a:rPr lang="en-GB" sz="2600" dirty="0">
                <a:latin typeface="+mj-lt"/>
              </a:rPr>
              <a:t>_____________________</a:t>
            </a:r>
          </a:p>
          <a:p>
            <a:endParaRPr lang="en-GB" sz="2600" dirty="0">
              <a:latin typeface="+mj-lt"/>
            </a:endParaRPr>
          </a:p>
          <a:p>
            <a:pPr marL="457200" indent="-457200">
              <a:buFont typeface="Arial" panose="020B0604020202020204" pitchFamily="34" charset="0"/>
              <a:buChar char="•"/>
            </a:pPr>
            <a:r>
              <a:rPr lang="en-GB" sz="2600" dirty="0">
                <a:latin typeface="+mj-lt"/>
              </a:rPr>
              <a:t>_____________________</a:t>
            </a:r>
          </a:p>
          <a:p>
            <a:endParaRPr lang="en-GB" sz="2600" dirty="0">
              <a:latin typeface="+mj-lt"/>
            </a:endParaRPr>
          </a:p>
          <a:p>
            <a:pPr marL="457200" indent="-457200">
              <a:buFont typeface="Arial" panose="020B0604020202020204" pitchFamily="34" charset="0"/>
              <a:buChar char="•"/>
            </a:pPr>
            <a:r>
              <a:rPr lang="en-GB" sz="2600" dirty="0">
                <a:latin typeface="+mj-lt"/>
              </a:rPr>
              <a:t>_____________________</a:t>
            </a:r>
          </a:p>
          <a:p>
            <a:endParaRPr lang="en-GB" sz="2600" dirty="0">
              <a:latin typeface="+mj-lt"/>
            </a:endParaRPr>
          </a:p>
          <a:p>
            <a:pPr marL="457200" indent="-457200">
              <a:buFont typeface="Arial" panose="020B0604020202020204" pitchFamily="34" charset="0"/>
              <a:buChar char="•"/>
            </a:pPr>
            <a:r>
              <a:rPr lang="en-GB" sz="2600" dirty="0">
                <a:latin typeface="+mj-lt"/>
              </a:rPr>
              <a:t>.  .  .</a:t>
            </a:r>
          </a:p>
        </p:txBody>
      </p:sp>
      <p:sp>
        <p:nvSpPr>
          <p:cNvPr id="8" name="Content Placeholder 2">
            <a:extLst>
              <a:ext uri="{FF2B5EF4-FFF2-40B4-BE49-F238E27FC236}">
                <a16:creationId xmlns:a16="http://schemas.microsoft.com/office/drawing/2014/main" id="{78D32FA1-C137-4BDD-A446-EAA23AFC1BE6}"/>
              </a:ext>
            </a:extLst>
          </p:cNvPr>
          <p:cNvSpPr txBox="1">
            <a:spLocks/>
          </p:cNvSpPr>
          <p:nvPr/>
        </p:nvSpPr>
        <p:spPr>
          <a:xfrm>
            <a:off x="4991645" y="2539654"/>
            <a:ext cx="3943350" cy="397428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latin typeface="+mj-lt"/>
              </a:rPr>
              <a:t>community memory</a:t>
            </a:r>
          </a:p>
          <a:p>
            <a:r>
              <a:rPr lang="en-GB" sz="3000" dirty="0">
                <a:latin typeface="+mj-lt"/>
              </a:rPr>
              <a:t>institutional memory</a:t>
            </a:r>
          </a:p>
          <a:p>
            <a:r>
              <a:rPr lang="en-GB" sz="3000" dirty="0">
                <a:latin typeface="+mj-lt"/>
              </a:rPr>
              <a:t>historical research</a:t>
            </a:r>
          </a:p>
          <a:p>
            <a:r>
              <a:rPr lang="en-GB" sz="3000" dirty="0">
                <a:latin typeface="+mj-lt"/>
              </a:rPr>
              <a:t>context or supplementary to other collections</a:t>
            </a:r>
          </a:p>
          <a:p>
            <a:r>
              <a:rPr lang="en-GB" sz="3000" dirty="0">
                <a:latin typeface="+mj-lt"/>
              </a:rPr>
              <a:t>collecting policy</a:t>
            </a:r>
          </a:p>
          <a:p>
            <a:r>
              <a:rPr lang="en-GB" sz="3000" dirty="0">
                <a:latin typeface="+mj-lt"/>
              </a:rPr>
              <a:t>evidential value</a:t>
            </a:r>
          </a:p>
        </p:txBody>
      </p:sp>
    </p:spTree>
    <p:extLst>
      <p:ext uri="{BB962C8B-B14F-4D97-AF65-F5344CB8AC3E}">
        <p14:creationId xmlns:p14="http://schemas.microsoft.com/office/powerpoint/2010/main" val="14498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CCBF0-ABA0-45AD-A300-F1746460BA66}"/>
              </a:ext>
            </a:extLst>
          </p:cNvPr>
          <p:cNvSpPr txBox="1">
            <a:spLocks/>
          </p:cNvSpPr>
          <p:nvPr/>
        </p:nvSpPr>
        <p:spPr>
          <a:xfrm>
            <a:off x="246579" y="205483"/>
            <a:ext cx="6852864" cy="117125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3: Set Actions &amp; Seed URLs (websites)</a:t>
            </a:r>
          </a:p>
        </p:txBody>
      </p:sp>
      <p:pic>
        <p:nvPicPr>
          <p:cNvPr id="6" name="Picture 5">
            <a:extLst>
              <a:ext uri="{FF2B5EF4-FFF2-40B4-BE49-F238E27FC236}">
                <a16:creationId xmlns:a16="http://schemas.microsoft.com/office/drawing/2014/main" id="{8DE8E399-1877-4D00-857C-4625D26F7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76737"/>
            <a:ext cx="7157439" cy="3761537"/>
          </a:xfrm>
          <a:prstGeom prst="rect">
            <a:avLst/>
          </a:prstGeom>
        </p:spPr>
      </p:pic>
      <p:pic>
        <p:nvPicPr>
          <p:cNvPr id="8" name="Picture 7">
            <a:extLst>
              <a:ext uri="{FF2B5EF4-FFF2-40B4-BE49-F238E27FC236}">
                <a16:creationId xmlns:a16="http://schemas.microsoft.com/office/drawing/2014/main" id="{71D1ED54-6F49-4AAB-97C3-3BF16E4A5FB5}"/>
              </a:ext>
            </a:extLst>
          </p:cNvPr>
          <p:cNvPicPr>
            <a:picLocks noChangeAspect="1"/>
          </p:cNvPicPr>
          <p:nvPr/>
        </p:nvPicPr>
        <p:blipFill rotWithShape="1">
          <a:blip r:embed="rId3">
            <a:extLst>
              <a:ext uri="{28A0092B-C50C-407E-A947-70E740481C1C}">
                <a14:useLocalDpi xmlns:a14="http://schemas.microsoft.com/office/drawing/2010/main" val="0"/>
              </a:ext>
            </a:extLst>
          </a:blip>
          <a:srcRect l="706" t="1055" r="895"/>
          <a:stretch/>
        </p:blipFill>
        <p:spPr>
          <a:xfrm>
            <a:off x="1243173" y="2907586"/>
            <a:ext cx="7900827" cy="4161034"/>
          </a:xfrm>
          <a:prstGeom prst="rect">
            <a:avLst/>
          </a:prstGeom>
        </p:spPr>
      </p:pic>
      <p:cxnSp>
        <p:nvCxnSpPr>
          <p:cNvPr id="5" name="Straight Arrow Connector 4">
            <a:extLst>
              <a:ext uri="{FF2B5EF4-FFF2-40B4-BE49-F238E27FC236}">
                <a16:creationId xmlns:a16="http://schemas.microsoft.com/office/drawing/2014/main" id="{FC3C7C66-B5BF-4D16-83B8-2CD2C7501BC4}"/>
              </a:ext>
            </a:extLst>
          </p:cNvPr>
          <p:cNvCxnSpPr>
            <a:cxnSpLocks/>
          </p:cNvCxnSpPr>
          <p:nvPr/>
        </p:nvCxnSpPr>
        <p:spPr>
          <a:xfrm flipH="1">
            <a:off x="3390473" y="2291136"/>
            <a:ext cx="18082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0EE49FB-DF33-4099-9EFD-23663BFEDFE0}"/>
              </a:ext>
            </a:extLst>
          </p:cNvPr>
          <p:cNvCxnSpPr>
            <a:cxnSpLocks/>
          </p:cNvCxnSpPr>
          <p:nvPr/>
        </p:nvCxnSpPr>
        <p:spPr>
          <a:xfrm flipH="1">
            <a:off x="6637106" y="4140485"/>
            <a:ext cx="18082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E6B17EC-BD87-4AEA-927D-6F4304FBFAE5}"/>
              </a:ext>
            </a:extLst>
          </p:cNvPr>
          <p:cNvCxnSpPr>
            <a:cxnSpLocks/>
          </p:cNvCxnSpPr>
          <p:nvPr/>
        </p:nvCxnSpPr>
        <p:spPr>
          <a:xfrm>
            <a:off x="1027417" y="4140485"/>
            <a:ext cx="152057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21C3E22-2700-43B1-847A-5ECB14CD8530}"/>
              </a:ext>
            </a:extLst>
          </p:cNvPr>
          <p:cNvCxnSpPr>
            <a:cxnSpLocks/>
          </p:cNvCxnSpPr>
          <p:nvPr/>
        </p:nvCxnSpPr>
        <p:spPr>
          <a:xfrm flipV="1">
            <a:off x="2665798" y="4942361"/>
            <a:ext cx="1188571" cy="1031425"/>
          </a:xfrm>
          <a:prstGeom prst="straightConnector1">
            <a:avLst/>
          </a:prstGeom>
          <a:ln w="571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0148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DEDC-7F02-4B85-A980-49B8A71BFE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4: Options</a:t>
            </a:r>
          </a:p>
        </p:txBody>
      </p:sp>
      <p:pic>
        <p:nvPicPr>
          <p:cNvPr id="4" name="Picture 3">
            <a:extLst>
              <a:ext uri="{FF2B5EF4-FFF2-40B4-BE49-F238E27FC236}">
                <a16:creationId xmlns:a16="http://schemas.microsoft.com/office/drawing/2014/main" id="{8E73DCCB-3E3C-4080-8A15-1ACE53340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450" y="842481"/>
            <a:ext cx="6515100" cy="5562600"/>
          </a:xfrm>
          <a:prstGeom prst="rect">
            <a:avLst/>
          </a:prstGeom>
        </p:spPr>
      </p:pic>
    </p:spTree>
    <p:extLst>
      <p:ext uri="{BB962C8B-B14F-4D97-AF65-F5344CB8AC3E}">
        <p14:creationId xmlns:p14="http://schemas.microsoft.com/office/powerpoint/2010/main" val="2704912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a:t>
            </a:r>
            <a:r>
              <a:rPr lang="en-GB" sz="3800" dirty="0" err="1"/>
              <a:t>BrowserID</a:t>
            </a:r>
            <a:endParaRPr lang="en-GB" sz="3800" dirty="0"/>
          </a:p>
        </p:txBody>
      </p:sp>
      <p:pic>
        <p:nvPicPr>
          <p:cNvPr id="4" name="Picture 3">
            <a:extLst>
              <a:ext uri="{FF2B5EF4-FFF2-40B4-BE49-F238E27FC236}">
                <a16:creationId xmlns:a16="http://schemas.microsoft.com/office/drawing/2014/main" id="{36D687E6-90DD-4450-8FD5-E1D3DCAF1A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0869" y="992170"/>
            <a:ext cx="6242262" cy="5336711"/>
          </a:xfrm>
          <a:prstGeom prst="rect">
            <a:avLst/>
          </a:prstGeom>
        </p:spPr>
      </p:pic>
      <p:sp>
        <p:nvSpPr>
          <p:cNvPr id="5" name="Oval 4">
            <a:extLst>
              <a:ext uri="{FF2B5EF4-FFF2-40B4-BE49-F238E27FC236}">
                <a16:creationId xmlns:a16="http://schemas.microsoft.com/office/drawing/2014/main" id="{2914B8A4-D812-423B-9D6B-5E10EA3BB6BD}"/>
              </a:ext>
            </a:extLst>
          </p:cNvPr>
          <p:cNvSpPr/>
          <p:nvPr/>
        </p:nvSpPr>
        <p:spPr>
          <a:xfrm>
            <a:off x="5373384" y="2434975"/>
            <a:ext cx="1633591" cy="55480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74FACC75-6CD9-4390-B10D-7BE14D03B6D9}"/>
              </a:ext>
            </a:extLst>
          </p:cNvPr>
          <p:cNvCxnSpPr>
            <a:cxnSpLocks/>
          </p:cNvCxnSpPr>
          <p:nvPr/>
        </p:nvCxnSpPr>
        <p:spPr>
          <a:xfrm>
            <a:off x="246579" y="2702103"/>
            <a:ext cx="1551397"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072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Log, Index, Cache</a:t>
            </a:r>
          </a:p>
        </p:txBody>
      </p:sp>
      <p:pic>
        <p:nvPicPr>
          <p:cNvPr id="4" name="Picture 3">
            <a:extLst>
              <a:ext uri="{FF2B5EF4-FFF2-40B4-BE49-F238E27FC236}">
                <a16:creationId xmlns:a16="http://schemas.microsoft.com/office/drawing/2014/main" id="{18A1F51A-20A8-4804-80A2-876D4D6D86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7339" y="1185880"/>
            <a:ext cx="5889322" cy="5029985"/>
          </a:xfrm>
          <a:prstGeom prst="rect">
            <a:avLst/>
          </a:prstGeom>
        </p:spPr>
      </p:pic>
      <p:cxnSp>
        <p:nvCxnSpPr>
          <p:cNvPr id="5" name="Straight Arrow Connector 4">
            <a:extLst>
              <a:ext uri="{FF2B5EF4-FFF2-40B4-BE49-F238E27FC236}">
                <a16:creationId xmlns:a16="http://schemas.microsoft.com/office/drawing/2014/main" id="{93CD5384-127D-48AF-A181-29704A84EDF4}"/>
              </a:ext>
            </a:extLst>
          </p:cNvPr>
          <p:cNvCxnSpPr>
            <a:cxnSpLocks/>
          </p:cNvCxnSpPr>
          <p:nvPr/>
        </p:nvCxnSpPr>
        <p:spPr>
          <a:xfrm>
            <a:off x="575354" y="3318552"/>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73FDBAC-B5B5-43AB-9353-4A5F7B56759D}"/>
              </a:ext>
            </a:extLst>
          </p:cNvPr>
          <p:cNvCxnSpPr>
            <a:cxnSpLocks/>
          </p:cNvCxnSpPr>
          <p:nvPr/>
        </p:nvCxnSpPr>
        <p:spPr>
          <a:xfrm>
            <a:off x="575354" y="3616503"/>
            <a:ext cx="1304817"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961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Scan Rules</a:t>
            </a:r>
          </a:p>
        </p:txBody>
      </p:sp>
      <p:pic>
        <p:nvPicPr>
          <p:cNvPr id="4" name="Picture 3">
            <a:extLst>
              <a:ext uri="{FF2B5EF4-FFF2-40B4-BE49-F238E27FC236}">
                <a16:creationId xmlns:a16="http://schemas.microsoft.com/office/drawing/2014/main" id="{170CA1FE-AFDF-4BBB-8A5C-B170FD05F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833" y="842481"/>
            <a:ext cx="5249015" cy="4502079"/>
          </a:xfrm>
          <a:prstGeom prst="rect">
            <a:avLst/>
          </a:prstGeom>
        </p:spPr>
      </p:pic>
      <p:pic>
        <p:nvPicPr>
          <p:cNvPr id="6" name="Picture 5">
            <a:extLst>
              <a:ext uri="{FF2B5EF4-FFF2-40B4-BE49-F238E27FC236}">
                <a16:creationId xmlns:a16="http://schemas.microsoft.com/office/drawing/2014/main" id="{83BD6C28-BC69-4F9B-95FF-DADAF295ED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2163" y="2628686"/>
            <a:ext cx="4696004" cy="4023831"/>
          </a:xfrm>
          <a:prstGeom prst="rect">
            <a:avLst/>
          </a:prstGeom>
        </p:spPr>
      </p:pic>
      <p:cxnSp>
        <p:nvCxnSpPr>
          <p:cNvPr id="7" name="Straight Arrow Connector 6">
            <a:extLst>
              <a:ext uri="{FF2B5EF4-FFF2-40B4-BE49-F238E27FC236}">
                <a16:creationId xmlns:a16="http://schemas.microsoft.com/office/drawing/2014/main" id="{B4AC22C3-F098-43AA-9208-3016F5E11FDD}"/>
              </a:ext>
            </a:extLst>
          </p:cNvPr>
          <p:cNvCxnSpPr>
            <a:cxnSpLocks/>
          </p:cNvCxnSpPr>
          <p:nvPr/>
        </p:nvCxnSpPr>
        <p:spPr>
          <a:xfrm>
            <a:off x="3041152" y="1684962"/>
            <a:ext cx="0" cy="9437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333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Limits</a:t>
            </a:r>
          </a:p>
        </p:txBody>
      </p:sp>
      <p:pic>
        <p:nvPicPr>
          <p:cNvPr id="4" name="Picture 3">
            <a:extLst>
              <a:ext uri="{FF2B5EF4-FFF2-40B4-BE49-F238E27FC236}">
                <a16:creationId xmlns:a16="http://schemas.microsoft.com/office/drawing/2014/main" id="{C5025ACD-15C7-4C7D-8DBB-4E4A13E035AB}"/>
              </a:ext>
            </a:extLst>
          </p:cNvPr>
          <p:cNvPicPr>
            <a:picLocks noChangeAspect="1"/>
          </p:cNvPicPr>
          <p:nvPr/>
        </p:nvPicPr>
        <p:blipFill rotWithShape="1">
          <a:blip r:embed="rId2">
            <a:extLst>
              <a:ext uri="{28A0092B-C50C-407E-A947-70E740481C1C}">
                <a14:useLocalDpi xmlns:a14="http://schemas.microsoft.com/office/drawing/2010/main" val="0"/>
              </a:ext>
            </a:extLst>
          </a:blip>
          <a:srcRect l="805" t="1287"/>
          <a:stretch/>
        </p:blipFill>
        <p:spPr>
          <a:xfrm>
            <a:off x="1422186" y="924674"/>
            <a:ext cx="6299628" cy="5361316"/>
          </a:xfrm>
          <a:prstGeom prst="rect">
            <a:avLst/>
          </a:prstGeom>
        </p:spPr>
      </p:pic>
      <p:sp>
        <p:nvSpPr>
          <p:cNvPr id="5" name="Oval 4">
            <a:extLst>
              <a:ext uri="{FF2B5EF4-FFF2-40B4-BE49-F238E27FC236}">
                <a16:creationId xmlns:a16="http://schemas.microsoft.com/office/drawing/2014/main" id="{B14A1FD9-7EF0-40AD-8FDA-550E2C8052EA}"/>
              </a:ext>
            </a:extLst>
          </p:cNvPr>
          <p:cNvSpPr/>
          <p:nvPr/>
        </p:nvSpPr>
        <p:spPr>
          <a:xfrm>
            <a:off x="3955550" y="1921267"/>
            <a:ext cx="1633591" cy="55480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CAD63057-924C-43C2-A549-0E7D8C962E2A}"/>
              </a:ext>
            </a:extLst>
          </p:cNvPr>
          <p:cNvCxnSpPr>
            <a:cxnSpLocks/>
          </p:cNvCxnSpPr>
          <p:nvPr/>
        </p:nvCxnSpPr>
        <p:spPr>
          <a:xfrm>
            <a:off x="431516" y="3678147"/>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B1FAD44-197B-47CF-8D02-7697C9AED6F9}"/>
              </a:ext>
            </a:extLst>
          </p:cNvPr>
          <p:cNvCxnSpPr>
            <a:cxnSpLocks/>
          </p:cNvCxnSpPr>
          <p:nvPr/>
        </p:nvCxnSpPr>
        <p:spPr>
          <a:xfrm>
            <a:off x="431516" y="3417012"/>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5646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Flow Control</a:t>
            </a:r>
          </a:p>
        </p:txBody>
      </p:sp>
      <p:pic>
        <p:nvPicPr>
          <p:cNvPr id="4" name="Picture 3">
            <a:extLst>
              <a:ext uri="{FF2B5EF4-FFF2-40B4-BE49-F238E27FC236}">
                <a16:creationId xmlns:a16="http://schemas.microsoft.com/office/drawing/2014/main" id="{4F4FF124-456F-4B08-94AB-C30ABAEB4C21}"/>
              </a:ext>
            </a:extLst>
          </p:cNvPr>
          <p:cNvPicPr>
            <a:picLocks noChangeAspect="1"/>
          </p:cNvPicPr>
          <p:nvPr/>
        </p:nvPicPr>
        <p:blipFill rotWithShape="1">
          <a:blip r:embed="rId2">
            <a:extLst>
              <a:ext uri="{28A0092B-C50C-407E-A947-70E740481C1C}">
                <a14:useLocalDpi xmlns:a14="http://schemas.microsoft.com/office/drawing/2010/main" val="0"/>
              </a:ext>
            </a:extLst>
          </a:blip>
          <a:srcRect l="805"/>
          <a:stretch/>
        </p:blipFill>
        <p:spPr>
          <a:xfrm>
            <a:off x="1416250" y="971622"/>
            <a:ext cx="6311500" cy="5429179"/>
          </a:xfrm>
          <a:prstGeom prst="rect">
            <a:avLst/>
          </a:prstGeom>
        </p:spPr>
      </p:pic>
      <p:sp>
        <p:nvSpPr>
          <p:cNvPr id="5" name="Oval 4">
            <a:extLst>
              <a:ext uri="{FF2B5EF4-FFF2-40B4-BE49-F238E27FC236}">
                <a16:creationId xmlns:a16="http://schemas.microsoft.com/office/drawing/2014/main" id="{AC74494E-E817-4689-9E6A-7DF3DA10060B}"/>
              </a:ext>
            </a:extLst>
          </p:cNvPr>
          <p:cNvSpPr/>
          <p:nvPr/>
        </p:nvSpPr>
        <p:spPr>
          <a:xfrm>
            <a:off x="3421294" y="2774022"/>
            <a:ext cx="1726059" cy="65497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6D1F0F8D-B78D-49FA-BD3C-9A52B7931472}"/>
              </a:ext>
            </a:extLst>
          </p:cNvPr>
          <p:cNvCxnSpPr>
            <a:cxnSpLocks/>
          </p:cNvCxnSpPr>
          <p:nvPr/>
        </p:nvCxnSpPr>
        <p:spPr>
          <a:xfrm>
            <a:off x="441790" y="3612221"/>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666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Build</a:t>
            </a:r>
          </a:p>
        </p:txBody>
      </p:sp>
      <p:pic>
        <p:nvPicPr>
          <p:cNvPr id="4" name="Picture 3">
            <a:extLst>
              <a:ext uri="{FF2B5EF4-FFF2-40B4-BE49-F238E27FC236}">
                <a16:creationId xmlns:a16="http://schemas.microsoft.com/office/drawing/2014/main" id="{DE0BCAA9-CEB6-4481-B01D-B345CD59D907}"/>
              </a:ext>
            </a:extLst>
          </p:cNvPr>
          <p:cNvPicPr>
            <a:picLocks noChangeAspect="1"/>
          </p:cNvPicPr>
          <p:nvPr/>
        </p:nvPicPr>
        <p:blipFill rotWithShape="1">
          <a:blip r:embed="rId2">
            <a:extLst>
              <a:ext uri="{28A0092B-C50C-407E-A947-70E740481C1C}">
                <a14:useLocalDpi xmlns:a14="http://schemas.microsoft.com/office/drawing/2010/main" val="0"/>
              </a:ext>
            </a:extLst>
          </a:blip>
          <a:srcRect l="894"/>
          <a:stretch/>
        </p:blipFill>
        <p:spPr>
          <a:xfrm>
            <a:off x="1532491" y="1056241"/>
            <a:ext cx="6079018" cy="5250774"/>
          </a:xfrm>
          <a:prstGeom prst="rect">
            <a:avLst/>
          </a:prstGeom>
        </p:spPr>
      </p:pic>
      <p:cxnSp>
        <p:nvCxnSpPr>
          <p:cNvPr id="5" name="Straight Arrow Connector 4">
            <a:extLst>
              <a:ext uri="{FF2B5EF4-FFF2-40B4-BE49-F238E27FC236}">
                <a16:creationId xmlns:a16="http://schemas.microsoft.com/office/drawing/2014/main" id="{64A91376-D6A0-405D-A7F7-B79735070ADD}"/>
              </a:ext>
            </a:extLst>
          </p:cNvPr>
          <p:cNvCxnSpPr>
            <a:cxnSpLocks/>
          </p:cNvCxnSpPr>
          <p:nvPr/>
        </p:nvCxnSpPr>
        <p:spPr>
          <a:xfrm>
            <a:off x="472612" y="3766334"/>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23EB08A9-0110-4FF4-B708-944D6A41652D}"/>
              </a:ext>
            </a:extLst>
          </p:cNvPr>
          <p:cNvCxnSpPr>
            <a:cxnSpLocks/>
          </p:cNvCxnSpPr>
          <p:nvPr/>
        </p:nvCxnSpPr>
        <p:spPr>
          <a:xfrm>
            <a:off x="472612" y="4084832"/>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77BAC8BE-CE3D-44B9-9956-24676046CE5E}"/>
              </a:ext>
            </a:extLst>
          </p:cNvPr>
          <p:cNvSpPr/>
          <p:nvPr/>
        </p:nvSpPr>
        <p:spPr>
          <a:xfrm rot="310885">
            <a:off x="1377624" y="1854214"/>
            <a:ext cx="5886877" cy="122261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0467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3"/>
            <a:ext cx="6852864" cy="63699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Options: Spider</a:t>
            </a:r>
          </a:p>
        </p:txBody>
      </p:sp>
      <p:pic>
        <p:nvPicPr>
          <p:cNvPr id="4" name="Picture 3">
            <a:extLst>
              <a:ext uri="{FF2B5EF4-FFF2-40B4-BE49-F238E27FC236}">
                <a16:creationId xmlns:a16="http://schemas.microsoft.com/office/drawing/2014/main" id="{F1F2B952-1057-460F-937D-EF3CEBD87141}"/>
              </a:ext>
            </a:extLst>
          </p:cNvPr>
          <p:cNvPicPr>
            <a:picLocks noChangeAspect="1"/>
          </p:cNvPicPr>
          <p:nvPr/>
        </p:nvPicPr>
        <p:blipFill rotWithShape="1">
          <a:blip r:embed="rId3">
            <a:extLst>
              <a:ext uri="{28A0092B-C50C-407E-A947-70E740481C1C}">
                <a14:useLocalDpi xmlns:a14="http://schemas.microsoft.com/office/drawing/2010/main" val="0"/>
              </a:ext>
            </a:extLst>
          </a:blip>
          <a:srcRect l="990"/>
          <a:stretch/>
        </p:blipFill>
        <p:spPr>
          <a:xfrm>
            <a:off x="1483082" y="1017142"/>
            <a:ext cx="6177835" cy="5330895"/>
          </a:xfrm>
          <a:prstGeom prst="rect">
            <a:avLst/>
          </a:prstGeom>
        </p:spPr>
      </p:pic>
      <p:cxnSp>
        <p:nvCxnSpPr>
          <p:cNvPr id="5" name="Straight Arrow Connector 4">
            <a:extLst>
              <a:ext uri="{FF2B5EF4-FFF2-40B4-BE49-F238E27FC236}">
                <a16:creationId xmlns:a16="http://schemas.microsoft.com/office/drawing/2014/main" id="{F8385032-DF6C-4EF6-82E0-63455FBFDF50}"/>
              </a:ext>
            </a:extLst>
          </p:cNvPr>
          <p:cNvCxnSpPr>
            <a:cxnSpLocks/>
          </p:cNvCxnSpPr>
          <p:nvPr/>
        </p:nvCxnSpPr>
        <p:spPr>
          <a:xfrm>
            <a:off x="482887" y="2338226"/>
            <a:ext cx="131509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8818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2"/>
            <a:ext cx="6852864" cy="6472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5: Launch or Save / Delay</a:t>
            </a:r>
          </a:p>
        </p:txBody>
      </p:sp>
      <p:pic>
        <p:nvPicPr>
          <p:cNvPr id="4" name="Picture 3">
            <a:extLst>
              <a:ext uri="{FF2B5EF4-FFF2-40B4-BE49-F238E27FC236}">
                <a16:creationId xmlns:a16="http://schemas.microsoft.com/office/drawing/2014/main" id="{31A217AC-8B17-40D9-9177-91CD2E7A4D69}"/>
              </a:ext>
            </a:extLst>
          </p:cNvPr>
          <p:cNvPicPr>
            <a:picLocks noChangeAspect="1"/>
          </p:cNvPicPr>
          <p:nvPr/>
        </p:nvPicPr>
        <p:blipFill rotWithShape="1">
          <a:blip r:embed="rId2">
            <a:extLst>
              <a:ext uri="{28A0092B-C50C-407E-A947-70E740481C1C}">
                <a14:useLocalDpi xmlns:a14="http://schemas.microsoft.com/office/drawing/2010/main" val="0"/>
              </a:ext>
            </a:extLst>
          </a:blip>
          <a:srcRect l="899" t="663"/>
          <a:stretch/>
        </p:blipFill>
        <p:spPr>
          <a:xfrm>
            <a:off x="817380" y="1602769"/>
            <a:ext cx="7509240" cy="3955551"/>
          </a:xfrm>
          <a:prstGeom prst="rect">
            <a:avLst/>
          </a:prstGeom>
        </p:spPr>
      </p:pic>
      <p:cxnSp>
        <p:nvCxnSpPr>
          <p:cNvPr id="5" name="Straight Arrow Connector 4">
            <a:extLst>
              <a:ext uri="{FF2B5EF4-FFF2-40B4-BE49-F238E27FC236}">
                <a16:creationId xmlns:a16="http://schemas.microsoft.com/office/drawing/2014/main" id="{DA5909CA-8290-4A7B-BBDB-57EF337FFC7B}"/>
              </a:ext>
            </a:extLst>
          </p:cNvPr>
          <p:cNvCxnSpPr>
            <a:cxnSpLocks/>
          </p:cNvCxnSpPr>
          <p:nvPr/>
        </p:nvCxnSpPr>
        <p:spPr>
          <a:xfrm flipH="1">
            <a:off x="3770615" y="3519754"/>
            <a:ext cx="1397286"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835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34567"/>
            <a:ext cx="7336352" cy="1089529"/>
          </a:xfrm>
        </p:spPr>
        <p:txBody>
          <a:bodyPr wrap="square">
            <a:spAutoFit/>
          </a:bodyPr>
          <a:lstStyle/>
          <a:p>
            <a:pPr algn="l"/>
            <a:r>
              <a:rPr lang="en-GB" sz="3600" dirty="0"/>
              <a:t>Web &amp; social media content are NOT exempt from selection and appraisal!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6504" y="2676743"/>
            <a:ext cx="4157496" cy="2936231"/>
          </a:xfrm>
          <a:prstGeom prst="rect">
            <a:avLst/>
          </a:prstGeom>
        </p:spPr>
      </p:pic>
      <p:sp>
        <p:nvSpPr>
          <p:cNvPr id="7" name="Title 1">
            <a:extLst>
              <a:ext uri="{FF2B5EF4-FFF2-40B4-BE49-F238E27FC236}">
                <a16:creationId xmlns:a16="http://schemas.microsoft.com/office/drawing/2014/main" id="{93903A5D-53E4-45B6-A639-A57A1568E2EF}"/>
              </a:ext>
            </a:extLst>
          </p:cNvPr>
          <p:cNvSpPr txBox="1">
            <a:spLocks/>
          </p:cNvSpPr>
          <p:nvPr/>
        </p:nvSpPr>
        <p:spPr>
          <a:xfrm>
            <a:off x="395536" y="1769182"/>
            <a:ext cx="4368085" cy="507831"/>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000" dirty="0"/>
              <a:t>What are your priorities?</a:t>
            </a:r>
          </a:p>
        </p:txBody>
      </p:sp>
      <p:sp>
        <p:nvSpPr>
          <p:cNvPr id="3" name="TextBox 2"/>
          <p:cNvSpPr txBox="1"/>
          <p:nvPr/>
        </p:nvSpPr>
        <p:spPr>
          <a:xfrm>
            <a:off x="395536" y="2422099"/>
            <a:ext cx="6863126" cy="3693319"/>
          </a:xfrm>
          <a:prstGeom prst="rect">
            <a:avLst/>
          </a:prstGeom>
          <a:noFill/>
        </p:spPr>
        <p:txBody>
          <a:bodyPr wrap="square" rtlCol="0">
            <a:spAutoFit/>
          </a:bodyPr>
          <a:lstStyle/>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look and feel</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browser or platform versions </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browser or platform functionality  </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multiple devices or interfaces</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machine-readability</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content format or formats </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output format or formats</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context and relationship to other web content</a:t>
            </a:r>
          </a:p>
          <a:p>
            <a:pPr marL="342900" indent="-342900">
              <a:buFont typeface="Arial" panose="020B0604020202020204" pitchFamily="34" charset="0"/>
              <a:buChar char="•"/>
            </a:pPr>
            <a:r>
              <a:rPr lang="en-GB" sz="2600" dirty="0">
                <a:latin typeface="Calibri Light" panose="020F0302020204030204" pitchFamily="34" charset="0"/>
                <a:cs typeface="Calibri Light" panose="020F0302020204030204" pitchFamily="34" charset="0"/>
              </a:rPr>
              <a:t>creators and account owners</a:t>
            </a:r>
          </a:p>
        </p:txBody>
      </p:sp>
    </p:spTree>
    <p:extLst>
      <p:ext uri="{BB962C8B-B14F-4D97-AF65-F5344CB8AC3E}">
        <p14:creationId xmlns:p14="http://schemas.microsoft.com/office/powerpoint/2010/main" val="7835776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05482"/>
            <a:ext cx="6852864" cy="12123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6: Monitor </a:t>
            </a:r>
          </a:p>
          <a:p>
            <a:r>
              <a:rPr lang="en-GB" sz="3800" dirty="0"/>
              <a:t>(&amp; adjust Option Settings)</a:t>
            </a:r>
          </a:p>
        </p:txBody>
      </p:sp>
      <p:pic>
        <p:nvPicPr>
          <p:cNvPr id="9" name="Picture 8">
            <a:extLst>
              <a:ext uri="{FF2B5EF4-FFF2-40B4-BE49-F238E27FC236}">
                <a16:creationId xmlns:a16="http://schemas.microsoft.com/office/drawing/2014/main" id="{75284EEC-E80C-4824-8011-F80C65700FD5}"/>
              </a:ext>
            </a:extLst>
          </p:cNvPr>
          <p:cNvPicPr>
            <a:picLocks noChangeAspect="1"/>
          </p:cNvPicPr>
          <p:nvPr/>
        </p:nvPicPr>
        <p:blipFill rotWithShape="1">
          <a:blip r:embed="rId2">
            <a:extLst>
              <a:ext uri="{28A0092B-C50C-407E-A947-70E740481C1C}">
                <a14:useLocalDpi xmlns:a14="http://schemas.microsoft.com/office/drawing/2010/main" val="0"/>
              </a:ext>
            </a:extLst>
          </a:blip>
          <a:srcRect l="1123" t="963" b="1"/>
          <a:stretch/>
        </p:blipFill>
        <p:spPr>
          <a:xfrm>
            <a:off x="590763" y="1809528"/>
            <a:ext cx="7962473" cy="4180239"/>
          </a:xfrm>
          <a:prstGeom prst="rect">
            <a:avLst/>
          </a:prstGeom>
        </p:spPr>
      </p:pic>
      <p:sp>
        <p:nvSpPr>
          <p:cNvPr id="10" name="Oval 9">
            <a:extLst>
              <a:ext uri="{FF2B5EF4-FFF2-40B4-BE49-F238E27FC236}">
                <a16:creationId xmlns:a16="http://schemas.microsoft.com/office/drawing/2014/main" id="{9D3B9D09-CFD4-416F-BBDF-6D5842D56B8D}"/>
              </a:ext>
            </a:extLst>
          </p:cNvPr>
          <p:cNvSpPr/>
          <p:nvPr/>
        </p:nvSpPr>
        <p:spPr>
          <a:xfrm>
            <a:off x="590763" y="1654139"/>
            <a:ext cx="1875035" cy="92467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7A88E0DF-5AD1-4974-A0E2-1DA48BDFD44B}"/>
              </a:ext>
            </a:extLst>
          </p:cNvPr>
          <p:cNvCxnSpPr>
            <a:cxnSpLocks/>
          </p:cNvCxnSpPr>
          <p:nvPr/>
        </p:nvCxnSpPr>
        <p:spPr>
          <a:xfrm flipH="1">
            <a:off x="4181583" y="2790288"/>
            <a:ext cx="104796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24161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7: Mirror Complete</a:t>
            </a:r>
          </a:p>
        </p:txBody>
      </p:sp>
      <p:pic>
        <p:nvPicPr>
          <p:cNvPr id="4" name="Picture 3">
            <a:extLst>
              <a:ext uri="{FF2B5EF4-FFF2-40B4-BE49-F238E27FC236}">
                <a16:creationId xmlns:a16="http://schemas.microsoft.com/office/drawing/2014/main" id="{AFB500E0-C614-4931-8841-58733EDA527D}"/>
              </a:ext>
            </a:extLst>
          </p:cNvPr>
          <p:cNvPicPr>
            <a:picLocks noChangeAspect="1"/>
          </p:cNvPicPr>
          <p:nvPr/>
        </p:nvPicPr>
        <p:blipFill rotWithShape="1">
          <a:blip r:embed="rId2">
            <a:extLst>
              <a:ext uri="{28A0092B-C50C-407E-A947-70E740481C1C}">
                <a14:useLocalDpi xmlns:a14="http://schemas.microsoft.com/office/drawing/2010/main" val="0"/>
              </a:ext>
            </a:extLst>
          </a:blip>
          <a:srcRect l="846" r="724"/>
          <a:stretch/>
        </p:blipFill>
        <p:spPr>
          <a:xfrm>
            <a:off x="441789" y="1651200"/>
            <a:ext cx="8270696" cy="4400280"/>
          </a:xfrm>
          <a:prstGeom prst="rect">
            <a:avLst/>
          </a:prstGeom>
        </p:spPr>
      </p:pic>
      <p:sp>
        <p:nvSpPr>
          <p:cNvPr id="5" name="Oval 4">
            <a:extLst>
              <a:ext uri="{FF2B5EF4-FFF2-40B4-BE49-F238E27FC236}">
                <a16:creationId xmlns:a16="http://schemas.microsoft.com/office/drawing/2014/main" id="{5A9CD0B8-DAB9-494D-AA63-CA5D7D6094B9}"/>
              </a:ext>
            </a:extLst>
          </p:cNvPr>
          <p:cNvSpPr/>
          <p:nvPr/>
        </p:nvSpPr>
        <p:spPr>
          <a:xfrm>
            <a:off x="1248309" y="3061699"/>
            <a:ext cx="1875035" cy="92467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90507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8: Review Log (Errors)</a:t>
            </a:r>
          </a:p>
        </p:txBody>
      </p:sp>
      <p:pic>
        <p:nvPicPr>
          <p:cNvPr id="4" name="Picture 3">
            <a:extLst>
              <a:ext uri="{FF2B5EF4-FFF2-40B4-BE49-F238E27FC236}">
                <a16:creationId xmlns:a16="http://schemas.microsoft.com/office/drawing/2014/main" id="{BBDD3575-43BC-4E77-86FF-CF14E888FE66}"/>
              </a:ext>
            </a:extLst>
          </p:cNvPr>
          <p:cNvPicPr>
            <a:picLocks noChangeAspect="1"/>
          </p:cNvPicPr>
          <p:nvPr/>
        </p:nvPicPr>
        <p:blipFill rotWithShape="1">
          <a:blip r:embed="rId2">
            <a:extLst>
              <a:ext uri="{28A0092B-C50C-407E-A947-70E740481C1C}">
                <a14:useLocalDpi xmlns:a14="http://schemas.microsoft.com/office/drawing/2010/main" val="0"/>
              </a:ext>
            </a:extLst>
          </a:blip>
          <a:srcRect l="643" r="643"/>
          <a:stretch/>
        </p:blipFill>
        <p:spPr>
          <a:xfrm>
            <a:off x="431515" y="1689402"/>
            <a:ext cx="8280970" cy="4002481"/>
          </a:xfrm>
          <a:prstGeom prst="rect">
            <a:avLst/>
          </a:prstGeom>
        </p:spPr>
      </p:pic>
      <p:sp>
        <p:nvSpPr>
          <p:cNvPr id="5" name="Oval 4">
            <a:extLst>
              <a:ext uri="{FF2B5EF4-FFF2-40B4-BE49-F238E27FC236}">
                <a16:creationId xmlns:a16="http://schemas.microsoft.com/office/drawing/2014/main" id="{34F84478-8A89-495C-82C6-36E91B7E91E9}"/>
              </a:ext>
            </a:extLst>
          </p:cNvPr>
          <p:cNvSpPr/>
          <p:nvPr/>
        </p:nvSpPr>
        <p:spPr>
          <a:xfrm rot="5400000">
            <a:off x="434082" y="3714112"/>
            <a:ext cx="2373331" cy="92467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78595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9: Review files in ‘mirror’</a:t>
            </a:r>
          </a:p>
        </p:txBody>
      </p:sp>
      <p:pic>
        <p:nvPicPr>
          <p:cNvPr id="4" name="Picture 3">
            <a:extLst>
              <a:ext uri="{FF2B5EF4-FFF2-40B4-BE49-F238E27FC236}">
                <a16:creationId xmlns:a16="http://schemas.microsoft.com/office/drawing/2014/main" id="{57E8A490-3911-4E04-AA8B-F91A08733ACC}"/>
              </a:ext>
            </a:extLst>
          </p:cNvPr>
          <p:cNvPicPr>
            <a:picLocks noChangeAspect="1"/>
          </p:cNvPicPr>
          <p:nvPr/>
        </p:nvPicPr>
        <p:blipFill rotWithShape="1">
          <a:blip r:embed="rId2">
            <a:extLst>
              <a:ext uri="{28A0092B-C50C-407E-A947-70E740481C1C}">
                <a14:useLocalDpi xmlns:a14="http://schemas.microsoft.com/office/drawing/2010/main" val="0"/>
              </a:ext>
            </a:extLst>
          </a:blip>
          <a:srcRect r="899"/>
          <a:stretch/>
        </p:blipFill>
        <p:spPr>
          <a:xfrm>
            <a:off x="472611" y="1450636"/>
            <a:ext cx="8198778" cy="4695378"/>
          </a:xfrm>
          <a:prstGeom prst="rect">
            <a:avLst/>
          </a:prstGeom>
        </p:spPr>
      </p:pic>
      <p:cxnSp>
        <p:nvCxnSpPr>
          <p:cNvPr id="5" name="Straight Arrow Connector 4">
            <a:extLst>
              <a:ext uri="{FF2B5EF4-FFF2-40B4-BE49-F238E27FC236}">
                <a16:creationId xmlns:a16="http://schemas.microsoft.com/office/drawing/2014/main" id="{BC654D30-1D93-4F2A-8BA6-EB20DA4B892E}"/>
              </a:ext>
            </a:extLst>
          </p:cNvPr>
          <p:cNvCxnSpPr>
            <a:cxnSpLocks/>
          </p:cNvCxnSpPr>
          <p:nvPr/>
        </p:nvCxnSpPr>
        <p:spPr>
          <a:xfrm flipH="1">
            <a:off x="2465799" y="3643043"/>
            <a:ext cx="104796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6724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Step 10: View on Browser</a:t>
            </a:r>
          </a:p>
        </p:txBody>
      </p:sp>
      <p:pic>
        <p:nvPicPr>
          <p:cNvPr id="4" name="Picture 3">
            <a:extLst>
              <a:ext uri="{FF2B5EF4-FFF2-40B4-BE49-F238E27FC236}">
                <a16:creationId xmlns:a16="http://schemas.microsoft.com/office/drawing/2014/main" id="{92FF1967-DB81-4EE0-B8A0-AD8C2D048B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76078"/>
            <a:ext cx="6236413" cy="3275823"/>
          </a:xfrm>
          <a:prstGeom prst="rect">
            <a:avLst/>
          </a:prstGeom>
        </p:spPr>
      </p:pic>
      <p:pic>
        <p:nvPicPr>
          <p:cNvPr id="6" name="Picture 5">
            <a:extLst>
              <a:ext uri="{FF2B5EF4-FFF2-40B4-BE49-F238E27FC236}">
                <a16:creationId xmlns:a16="http://schemas.microsoft.com/office/drawing/2014/main" id="{70E38100-982F-479F-BB5C-E618C698D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9672" y="2157574"/>
            <a:ext cx="6944328" cy="3642156"/>
          </a:xfrm>
          <a:prstGeom prst="rect">
            <a:avLst/>
          </a:prstGeom>
        </p:spPr>
      </p:pic>
      <p:pic>
        <p:nvPicPr>
          <p:cNvPr id="8" name="Picture 7">
            <a:extLst>
              <a:ext uri="{FF2B5EF4-FFF2-40B4-BE49-F238E27FC236}">
                <a16:creationId xmlns:a16="http://schemas.microsoft.com/office/drawing/2014/main" id="{4954F680-9BF9-4DBE-856C-EFDFBE8D5F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579" y="6072027"/>
            <a:ext cx="9588354" cy="446770"/>
          </a:xfrm>
          <a:prstGeom prst="rect">
            <a:avLst/>
          </a:prstGeom>
        </p:spPr>
      </p:pic>
      <p:cxnSp>
        <p:nvCxnSpPr>
          <p:cNvPr id="9" name="Straight Arrow Connector 8">
            <a:extLst>
              <a:ext uri="{FF2B5EF4-FFF2-40B4-BE49-F238E27FC236}">
                <a16:creationId xmlns:a16="http://schemas.microsoft.com/office/drawing/2014/main" id="{15A9702C-7F01-4DBC-BE25-EC4F4B2E6BAE}"/>
              </a:ext>
            </a:extLst>
          </p:cNvPr>
          <p:cNvCxnSpPr>
            <a:cxnSpLocks/>
          </p:cNvCxnSpPr>
          <p:nvPr/>
        </p:nvCxnSpPr>
        <p:spPr>
          <a:xfrm>
            <a:off x="1130158" y="2266306"/>
            <a:ext cx="188017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3012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3"/>
            <a:ext cx="6852864" cy="12431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Option Settings in Action: ‘No External Pages’ (Build)</a:t>
            </a:r>
          </a:p>
        </p:txBody>
      </p:sp>
      <p:pic>
        <p:nvPicPr>
          <p:cNvPr id="4" name="Picture 3">
            <a:extLst>
              <a:ext uri="{FF2B5EF4-FFF2-40B4-BE49-F238E27FC236}">
                <a16:creationId xmlns:a16="http://schemas.microsoft.com/office/drawing/2014/main" id="{771F5630-8A1C-49FF-A472-6754E28B02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038" y="1857150"/>
            <a:ext cx="7941924" cy="4176035"/>
          </a:xfrm>
          <a:prstGeom prst="rect">
            <a:avLst/>
          </a:prstGeom>
        </p:spPr>
      </p:pic>
    </p:spTree>
    <p:extLst>
      <p:ext uri="{BB962C8B-B14F-4D97-AF65-F5344CB8AC3E}">
        <p14:creationId xmlns:p14="http://schemas.microsoft.com/office/powerpoint/2010/main" val="37233142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What does an error look like?</a:t>
            </a:r>
          </a:p>
        </p:txBody>
      </p:sp>
      <p:pic>
        <p:nvPicPr>
          <p:cNvPr id="4" name="Picture 3">
            <a:extLst>
              <a:ext uri="{FF2B5EF4-FFF2-40B4-BE49-F238E27FC236}">
                <a16:creationId xmlns:a16="http://schemas.microsoft.com/office/drawing/2014/main" id="{B2CD7E74-16D3-495C-B4D5-2317D370F1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793" y="1304405"/>
            <a:ext cx="8146969" cy="4253915"/>
          </a:xfrm>
          <a:prstGeom prst="rect">
            <a:avLst/>
          </a:prstGeom>
        </p:spPr>
      </p:pic>
      <p:pic>
        <p:nvPicPr>
          <p:cNvPr id="5" name="Picture 4">
            <a:extLst>
              <a:ext uri="{FF2B5EF4-FFF2-40B4-BE49-F238E27FC236}">
                <a16:creationId xmlns:a16="http://schemas.microsoft.com/office/drawing/2014/main" id="{8BE2AC23-CD6F-4431-8653-D14511F9E88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2210" y="3429000"/>
            <a:ext cx="5733998" cy="3172146"/>
          </a:xfrm>
          <a:prstGeom prst="rect">
            <a:avLst/>
          </a:prstGeom>
        </p:spPr>
      </p:pic>
    </p:spTree>
    <p:extLst>
      <p:ext uri="{BB962C8B-B14F-4D97-AF65-F5344CB8AC3E}">
        <p14:creationId xmlns:p14="http://schemas.microsoft.com/office/powerpoint/2010/main" val="23272067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A31D5-73DB-4E10-BC89-C94B1C2BBFE1}"/>
              </a:ext>
            </a:extLst>
          </p:cNvPr>
          <p:cNvSpPr txBox="1">
            <a:spLocks/>
          </p:cNvSpPr>
          <p:nvPr/>
        </p:nvSpPr>
        <p:spPr>
          <a:xfrm>
            <a:off x="246579" y="256854"/>
            <a:ext cx="6852864" cy="616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dirty="0"/>
              <a:t>Support &amp; Documentation</a:t>
            </a:r>
          </a:p>
        </p:txBody>
      </p:sp>
      <p:pic>
        <p:nvPicPr>
          <p:cNvPr id="5" name="Picture 4">
            <a:extLst>
              <a:ext uri="{FF2B5EF4-FFF2-40B4-BE49-F238E27FC236}">
                <a16:creationId xmlns:a16="http://schemas.microsoft.com/office/drawing/2014/main" id="{A99870C9-ED9A-46D5-ADD2-B16B5CA49E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67009"/>
            <a:ext cx="6284343" cy="3327589"/>
          </a:xfrm>
          <a:prstGeom prst="rect">
            <a:avLst/>
          </a:prstGeom>
        </p:spPr>
      </p:pic>
      <p:sp>
        <p:nvSpPr>
          <p:cNvPr id="6" name="TextBox 5">
            <a:extLst>
              <a:ext uri="{FF2B5EF4-FFF2-40B4-BE49-F238E27FC236}">
                <a16:creationId xmlns:a16="http://schemas.microsoft.com/office/drawing/2014/main" id="{FAC078AE-901A-41A4-8143-DF555BF7A3D1}"/>
              </a:ext>
            </a:extLst>
          </p:cNvPr>
          <p:cNvSpPr txBox="1"/>
          <p:nvPr/>
        </p:nvSpPr>
        <p:spPr>
          <a:xfrm>
            <a:off x="113016" y="4294598"/>
            <a:ext cx="2578813" cy="646331"/>
          </a:xfrm>
          <a:prstGeom prst="rect">
            <a:avLst/>
          </a:prstGeom>
          <a:noFill/>
        </p:spPr>
        <p:txBody>
          <a:bodyPr wrap="square" rtlCol="0">
            <a:spAutoFit/>
          </a:bodyPr>
          <a:lstStyle/>
          <a:p>
            <a:r>
              <a:rPr lang="en-GB" dirty="0">
                <a:hlinkClick r:id="rId4"/>
              </a:rPr>
              <a:t>http://www.httrack.com/html/index.html</a:t>
            </a:r>
            <a:r>
              <a:rPr lang="en-GB" dirty="0"/>
              <a:t> </a:t>
            </a:r>
          </a:p>
        </p:txBody>
      </p:sp>
      <p:pic>
        <p:nvPicPr>
          <p:cNvPr id="8" name="Picture 7">
            <a:extLst>
              <a:ext uri="{FF2B5EF4-FFF2-40B4-BE49-F238E27FC236}">
                <a16:creationId xmlns:a16="http://schemas.microsoft.com/office/drawing/2014/main" id="{CF3FC5F9-A56C-4CC2-BFE0-C7BFD4B7FF6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9657" y="3683927"/>
            <a:ext cx="6284343" cy="3181779"/>
          </a:xfrm>
          <a:prstGeom prst="rect">
            <a:avLst/>
          </a:prstGeom>
        </p:spPr>
      </p:pic>
      <p:sp>
        <p:nvSpPr>
          <p:cNvPr id="9" name="TextBox 8">
            <a:extLst>
              <a:ext uri="{FF2B5EF4-FFF2-40B4-BE49-F238E27FC236}">
                <a16:creationId xmlns:a16="http://schemas.microsoft.com/office/drawing/2014/main" id="{D545B137-C8DA-46C4-BE54-CDDDB2789D77}"/>
              </a:ext>
            </a:extLst>
          </p:cNvPr>
          <p:cNvSpPr txBox="1"/>
          <p:nvPr/>
        </p:nvSpPr>
        <p:spPr>
          <a:xfrm>
            <a:off x="6452171" y="3037596"/>
            <a:ext cx="2445250" cy="646331"/>
          </a:xfrm>
          <a:prstGeom prst="rect">
            <a:avLst/>
          </a:prstGeom>
          <a:noFill/>
        </p:spPr>
        <p:txBody>
          <a:bodyPr wrap="square" rtlCol="0">
            <a:spAutoFit/>
          </a:bodyPr>
          <a:lstStyle/>
          <a:p>
            <a:pPr algn="r"/>
            <a:r>
              <a:rPr lang="en-GB" dirty="0"/>
              <a:t>User Guide for Command Line</a:t>
            </a:r>
          </a:p>
        </p:txBody>
      </p:sp>
    </p:spTree>
    <p:extLst>
      <p:ext uri="{BB962C8B-B14F-4D97-AF65-F5344CB8AC3E}">
        <p14:creationId xmlns:p14="http://schemas.microsoft.com/office/powerpoint/2010/main" val="3994961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66219"/>
            <a:ext cx="7886700" cy="1620846"/>
          </a:xfrm>
        </p:spPr>
        <p:txBody>
          <a:bodyPr>
            <a:normAutofit fontScale="90000"/>
          </a:bodyPr>
          <a:lstStyle/>
          <a:p>
            <a:pPr algn="ctr"/>
            <a:r>
              <a:rPr lang="en-GB" dirty="0"/>
              <a:t>social media platform  </a:t>
            </a:r>
            <a:br>
              <a:rPr lang="en-GB" dirty="0"/>
            </a:br>
            <a:r>
              <a:rPr lang="en-GB" dirty="0"/>
              <a:t>self archiving:</a:t>
            </a:r>
            <a:br>
              <a:rPr lang="en-GB" dirty="0"/>
            </a:br>
            <a:r>
              <a:rPr lang="en-GB" dirty="0"/>
              <a:t>Twitter </a:t>
            </a:r>
          </a:p>
        </p:txBody>
      </p:sp>
    </p:spTree>
    <p:extLst>
      <p:ext uri="{BB962C8B-B14F-4D97-AF65-F5344CB8AC3E}">
        <p14:creationId xmlns:p14="http://schemas.microsoft.com/office/powerpoint/2010/main" val="3786402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1C28BD-8D43-4670-A59F-525F6FCF9A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2919556"/>
            <a:ext cx="2600207" cy="3395106"/>
          </a:xfrm>
          <a:prstGeom prst="rect">
            <a:avLst/>
          </a:prstGeom>
        </p:spPr>
      </p:pic>
      <p:sp>
        <p:nvSpPr>
          <p:cNvPr id="2" name="Title 1"/>
          <p:cNvSpPr>
            <a:spLocks noGrp="1"/>
          </p:cNvSpPr>
          <p:nvPr>
            <p:ph type="title"/>
          </p:nvPr>
        </p:nvSpPr>
        <p:spPr>
          <a:xfrm>
            <a:off x="327258" y="362076"/>
            <a:ext cx="6919465" cy="800063"/>
          </a:xfrm>
        </p:spPr>
        <p:txBody>
          <a:bodyPr>
            <a:noAutofit/>
          </a:bodyPr>
          <a:lstStyle/>
          <a:p>
            <a:r>
              <a:rPr lang="en-GB" sz="3600" dirty="0"/>
              <a:t>a quick win: platform ‘self-archiving’</a:t>
            </a:r>
          </a:p>
        </p:txBody>
      </p:sp>
      <p:sp>
        <p:nvSpPr>
          <p:cNvPr id="6" name="Content Placeholder 2"/>
          <p:cNvSpPr txBox="1">
            <a:spLocks/>
          </p:cNvSpPr>
          <p:nvPr/>
        </p:nvSpPr>
        <p:spPr>
          <a:xfrm>
            <a:off x="754720" y="1271512"/>
            <a:ext cx="4680520" cy="180309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800" dirty="0">
                <a:latin typeface="Calibri Light" panose="020F0302020204030204" pitchFamily="34" charset="0"/>
                <a:cs typeface="Calibri Light" panose="020F0302020204030204" pitchFamily="34" charset="0"/>
              </a:rPr>
              <a:t>download your social media </a:t>
            </a:r>
          </a:p>
          <a:p>
            <a:r>
              <a:rPr lang="en-GB" sz="2400" dirty="0">
                <a:latin typeface="Calibri Light" panose="020F0302020204030204" pitchFamily="34" charset="0"/>
                <a:cs typeface="Calibri Light" panose="020F0302020204030204" pitchFamily="34" charset="0"/>
              </a:rPr>
              <a:t>service for account owner</a:t>
            </a:r>
          </a:p>
          <a:p>
            <a:r>
              <a:rPr lang="en-GB" sz="2400" dirty="0">
                <a:latin typeface="Calibri Light" panose="020F0302020204030204" pitchFamily="34" charset="0"/>
                <a:cs typeface="Calibri Light" panose="020F0302020204030204" pitchFamily="34" charset="0"/>
              </a:rPr>
              <a:t>structured and unstructured data</a:t>
            </a:r>
          </a:p>
          <a:p>
            <a:r>
              <a:rPr lang="en-GB" sz="2400" dirty="0">
                <a:latin typeface="Calibri Light" panose="020F0302020204030204" pitchFamily="34" charset="0"/>
                <a:cs typeface="Calibri Light" panose="020F0302020204030204" pitchFamily="34" charset="0"/>
              </a:rPr>
              <a:t>JSON files with metadata</a:t>
            </a:r>
          </a:p>
          <a:p>
            <a:pPr marL="0" indent="0">
              <a:buFont typeface="Arial" pitchFamily="34" charset="0"/>
              <a:buNone/>
            </a:pPr>
            <a:endParaRPr lang="en-GB" sz="2400" dirty="0">
              <a:solidFill>
                <a:srgbClr val="007C6F"/>
              </a:solidFill>
              <a:latin typeface="Calibri Light" panose="020F0302020204030204" pitchFamily="34" charset="0"/>
              <a:cs typeface="Calibri Light" panose="020F0302020204030204" pitchFamily="34" charset="0"/>
            </a:endParaRPr>
          </a:p>
        </p:txBody>
      </p:sp>
      <p:sp>
        <p:nvSpPr>
          <p:cNvPr id="10" name="TextBox 9"/>
          <p:cNvSpPr txBox="1"/>
          <p:nvPr/>
        </p:nvSpPr>
        <p:spPr>
          <a:xfrm>
            <a:off x="549084" y="6258923"/>
            <a:ext cx="1502036" cy="523220"/>
          </a:xfrm>
          <a:prstGeom prst="rect">
            <a:avLst/>
          </a:prstGeom>
          <a:noFill/>
        </p:spPr>
        <p:txBody>
          <a:bodyPr wrap="square" rtlCol="0">
            <a:spAutoFit/>
          </a:bodyPr>
          <a:lstStyle/>
          <a:p>
            <a:pPr algn="ctr"/>
            <a:r>
              <a:rPr lang="en-GB" sz="2800" dirty="0">
                <a:latin typeface="Calibri Light" panose="020F0302020204030204" pitchFamily="34" charset="0"/>
                <a:cs typeface="Calibri Light" panose="020F0302020204030204" pitchFamily="34" charset="0"/>
              </a:rPr>
              <a:t>Google</a:t>
            </a:r>
          </a:p>
        </p:txBody>
      </p:sp>
      <p:sp>
        <p:nvSpPr>
          <p:cNvPr id="11" name="TextBox 10"/>
          <p:cNvSpPr txBox="1"/>
          <p:nvPr/>
        </p:nvSpPr>
        <p:spPr>
          <a:xfrm>
            <a:off x="6855658" y="6019376"/>
            <a:ext cx="1502036" cy="523220"/>
          </a:xfrm>
          <a:prstGeom prst="rect">
            <a:avLst/>
          </a:prstGeom>
          <a:noFill/>
        </p:spPr>
        <p:txBody>
          <a:bodyPr wrap="square" rtlCol="0">
            <a:spAutoFit/>
          </a:bodyPr>
          <a:lstStyle/>
          <a:p>
            <a:pPr algn="ctr"/>
            <a:r>
              <a:rPr lang="en-GB" sz="2800" dirty="0">
                <a:latin typeface="Calibri Light" panose="020F0302020204030204" pitchFamily="34" charset="0"/>
                <a:cs typeface="Calibri Light" panose="020F0302020204030204" pitchFamily="34" charset="0"/>
              </a:rPr>
              <a:t>Twitter</a:t>
            </a:r>
          </a:p>
        </p:txBody>
      </p:sp>
      <p:sp>
        <p:nvSpPr>
          <p:cNvPr id="12" name="TextBox 11"/>
          <p:cNvSpPr txBox="1"/>
          <p:nvPr/>
        </p:nvSpPr>
        <p:spPr>
          <a:xfrm>
            <a:off x="3685746" y="6295198"/>
            <a:ext cx="1704641" cy="523220"/>
          </a:xfrm>
          <a:prstGeom prst="rect">
            <a:avLst/>
          </a:prstGeom>
          <a:noFill/>
        </p:spPr>
        <p:txBody>
          <a:bodyPr wrap="square" rtlCol="0">
            <a:spAutoFit/>
          </a:bodyPr>
          <a:lstStyle/>
          <a:p>
            <a:pPr algn="ctr"/>
            <a:r>
              <a:rPr lang="en-GB" sz="2800" dirty="0">
                <a:latin typeface="Calibri Light" panose="020F0302020204030204" pitchFamily="34" charset="0"/>
                <a:cs typeface="Calibri Light" panose="020F0302020204030204" pitchFamily="34" charset="0"/>
              </a:rPr>
              <a:t>Facebook</a:t>
            </a:r>
          </a:p>
        </p:txBody>
      </p:sp>
      <p:pic>
        <p:nvPicPr>
          <p:cNvPr id="18" name="Picture 17">
            <a:extLst>
              <a:ext uri="{FF2B5EF4-FFF2-40B4-BE49-F238E27FC236}">
                <a16:creationId xmlns:a16="http://schemas.microsoft.com/office/drawing/2014/main" id="{5880DC10-5C6B-4B7A-B0CE-AE457F09AD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3183" y="3513678"/>
            <a:ext cx="3283729" cy="2196330"/>
          </a:xfrm>
          <a:prstGeom prst="rect">
            <a:avLst/>
          </a:prstGeom>
        </p:spPr>
      </p:pic>
      <p:pic>
        <p:nvPicPr>
          <p:cNvPr id="20" name="Picture 19">
            <a:extLst>
              <a:ext uri="{FF2B5EF4-FFF2-40B4-BE49-F238E27FC236}">
                <a16:creationId xmlns:a16="http://schemas.microsoft.com/office/drawing/2014/main" id="{D736055E-C72A-4B25-866B-418FCB8640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3604" y="3916229"/>
            <a:ext cx="3895315" cy="2260054"/>
          </a:xfrm>
          <a:prstGeom prst="rect">
            <a:avLst/>
          </a:prstGeom>
        </p:spPr>
      </p:pic>
      <p:cxnSp>
        <p:nvCxnSpPr>
          <p:cNvPr id="21" name="Straight Arrow Connector 20">
            <a:extLst>
              <a:ext uri="{FF2B5EF4-FFF2-40B4-BE49-F238E27FC236}">
                <a16:creationId xmlns:a16="http://schemas.microsoft.com/office/drawing/2014/main" id="{767A0CBD-4798-4BF5-86E4-52FDA37D7D4D}"/>
              </a:ext>
            </a:extLst>
          </p:cNvPr>
          <p:cNvCxnSpPr>
            <a:cxnSpLocks/>
          </p:cNvCxnSpPr>
          <p:nvPr/>
        </p:nvCxnSpPr>
        <p:spPr>
          <a:xfrm flipH="1">
            <a:off x="1036110" y="3379407"/>
            <a:ext cx="1826371" cy="28161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9553AFC-86EC-4A35-A4CA-C213DF07F473}"/>
              </a:ext>
            </a:extLst>
          </p:cNvPr>
          <p:cNvCxnSpPr>
            <a:cxnSpLocks/>
          </p:cNvCxnSpPr>
          <p:nvPr/>
        </p:nvCxnSpPr>
        <p:spPr>
          <a:xfrm flipH="1">
            <a:off x="3850597" y="3547584"/>
            <a:ext cx="1374941" cy="100087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91501E2-A6CE-4ACE-B1A0-FA19F0B1C036}"/>
              </a:ext>
            </a:extLst>
          </p:cNvPr>
          <p:cNvCxnSpPr>
            <a:cxnSpLocks/>
          </p:cNvCxnSpPr>
          <p:nvPr/>
        </p:nvCxnSpPr>
        <p:spPr>
          <a:xfrm>
            <a:off x="6737861" y="4940585"/>
            <a:ext cx="153437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56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83866"/>
            <a:ext cx="7336352" cy="590931"/>
          </a:xfrm>
        </p:spPr>
        <p:txBody>
          <a:bodyPr wrap="square">
            <a:spAutoFit/>
          </a:bodyPr>
          <a:lstStyle/>
          <a:p>
            <a:pPr algn="l"/>
            <a:r>
              <a:rPr lang="en-GB" sz="3600" dirty="0"/>
              <a:t>Transparency</a:t>
            </a:r>
          </a:p>
        </p:txBody>
      </p:sp>
      <p:sp>
        <p:nvSpPr>
          <p:cNvPr id="7" name="Title 1">
            <a:extLst>
              <a:ext uri="{FF2B5EF4-FFF2-40B4-BE49-F238E27FC236}">
                <a16:creationId xmlns:a16="http://schemas.microsoft.com/office/drawing/2014/main" id="{93903A5D-53E4-45B6-A639-A57A1568E2EF}"/>
              </a:ext>
            </a:extLst>
          </p:cNvPr>
          <p:cNvSpPr txBox="1">
            <a:spLocks/>
          </p:cNvSpPr>
          <p:nvPr/>
        </p:nvSpPr>
        <p:spPr>
          <a:xfrm>
            <a:off x="395536" y="1791734"/>
            <a:ext cx="6931239" cy="1338828"/>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000" dirty="0"/>
              <a:t>Web technologies and social media platforms shape the content published on the web.</a:t>
            </a:r>
          </a:p>
        </p:txBody>
      </p:sp>
      <p:sp>
        <p:nvSpPr>
          <p:cNvPr id="8" name="Title 1">
            <a:extLst>
              <a:ext uri="{FF2B5EF4-FFF2-40B4-BE49-F238E27FC236}">
                <a16:creationId xmlns:a16="http://schemas.microsoft.com/office/drawing/2014/main" id="{34C88818-6B15-4B96-8092-1C74A263819F}"/>
              </a:ext>
            </a:extLst>
          </p:cNvPr>
          <p:cNvSpPr txBox="1">
            <a:spLocks/>
          </p:cNvSpPr>
          <p:nvPr/>
        </p:nvSpPr>
        <p:spPr>
          <a:xfrm>
            <a:off x="3861155" y="5236909"/>
            <a:ext cx="4600907" cy="923330"/>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3000" dirty="0"/>
              <a:t>Archiving tools shape the archive. </a:t>
            </a:r>
          </a:p>
        </p:txBody>
      </p:sp>
      <p:pic>
        <p:nvPicPr>
          <p:cNvPr id="5" name="Picture 4">
            <a:extLst>
              <a:ext uri="{FF2B5EF4-FFF2-40B4-BE49-F238E27FC236}">
                <a16:creationId xmlns:a16="http://schemas.microsoft.com/office/drawing/2014/main" id="{B636BC13-AF8A-4F6C-9EFD-D0EF632BC7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3727438"/>
            <a:ext cx="1000806" cy="1000806"/>
          </a:xfrm>
          <a:prstGeom prst="rect">
            <a:avLst/>
          </a:prstGeom>
        </p:spPr>
      </p:pic>
      <p:pic>
        <p:nvPicPr>
          <p:cNvPr id="10" name="Picture 9">
            <a:extLst>
              <a:ext uri="{FF2B5EF4-FFF2-40B4-BE49-F238E27FC236}">
                <a16:creationId xmlns:a16="http://schemas.microsoft.com/office/drawing/2014/main" id="{82ADAF6B-FAE2-4778-8A6B-D68C1FFDCB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9599" y="3764652"/>
            <a:ext cx="963592" cy="963592"/>
          </a:xfrm>
          <a:prstGeom prst="rect">
            <a:avLst/>
          </a:prstGeom>
        </p:spPr>
      </p:pic>
      <p:pic>
        <p:nvPicPr>
          <p:cNvPr id="12" name="Picture 11">
            <a:extLst>
              <a:ext uri="{FF2B5EF4-FFF2-40B4-BE49-F238E27FC236}">
                <a16:creationId xmlns:a16="http://schemas.microsoft.com/office/drawing/2014/main" id="{C9992834-E767-4405-8D0B-BE208FAA1D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61155" y="3630236"/>
            <a:ext cx="1098008" cy="1098008"/>
          </a:xfrm>
          <a:prstGeom prst="rect">
            <a:avLst/>
          </a:prstGeom>
        </p:spPr>
      </p:pic>
      <p:pic>
        <p:nvPicPr>
          <p:cNvPr id="14" name="Picture 13">
            <a:extLst>
              <a:ext uri="{FF2B5EF4-FFF2-40B4-BE49-F238E27FC236}">
                <a16:creationId xmlns:a16="http://schemas.microsoft.com/office/drawing/2014/main" id="{8FE64517-EF8A-4414-8BD2-4F9BEC79A4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1609" y="3566448"/>
            <a:ext cx="1359997" cy="1359997"/>
          </a:xfrm>
          <a:prstGeom prst="rect">
            <a:avLst/>
          </a:prstGeom>
        </p:spPr>
      </p:pic>
      <p:pic>
        <p:nvPicPr>
          <p:cNvPr id="16" name="Picture 15">
            <a:extLst>
              <a:ext uri="{FF2B5EF4-FFF2-40B4-BE49-F238E27FC236}">
                <a16:creationId xmlns:a16="http://schemas.microsoft.com/office/drawing/2014/main" id="{9B056C9F-79A7-4C1C-9733-E8F2939A980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26775" y="3902691"/>
            <a:ext cx="1239459" cy="687512"/>
          </a:xfrm>
          <a:prstGeom prst="rect">
            <a:avLst/>
          </a:prstGeom>
        </p:spPr>
      </p:pic>
    </p:spTree>
    <p:extLst>
      <p:ext uri="{BB962C8B-B14F-4D97-AF65-F5344CB8AC3E}">
        <p14:creationId xmlns:p14="http://schemas.microsoft.com/office/powerpoint/2010/main" val="27859208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228" y="387515"/>
            <a:ext cx="5670376" cy="769441"/>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download your tweets</a:t>
            </a:r>
          </a:p>
        </p:txBody>
      </p:sp>
      <p:sp>
        <p:nvSpPr>
          <p:cNvPr id="4" name="TextBox 3"/>
          <p:cNvSpPr txBox="1"/>
          <p:nvPr/>
        </p:nvSpPr>
        <p:spPr>
          <a:xfrm>
            <a:off x="458679" y="1659285"/>
            <a:ext cx="3948934" cy="4811200"/>
          </a:xfrm>
          <a:prstGeom prst="rect">
            <a:avLst/>
          </a:prstGeom>
          <a:noFill/>
        </p:spPr>
        <p:txBody>
          <a:bodyPr wrap="square" rtlCol="0">
            <a:normAutofit fontScale="92500"/>
          </a:bodyPr>
          <a:lstStyle/>
          <a:p>
            <a:pPr marL="285750" indent="-28575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account settings</a:t>
            </a:r>
          </a:p>
          <a:p>
            <a:pPr marL="285750" indent="-28575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only permitted for the account owner</a:t>
            </a:r>
          </a:p>
          <a:p>
            <a:pPr marL="285750" indent="-28575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good practice for institutions with one or more public-facing social media accounts</a:t>
            </a:r>
          </a:p>
          <a:p>
            <a:pPr marL="285750" indent="-28575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good practice for personal digital archiving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0"/>
            <a:ext cx="1600200" cy="1544472"/>
          </a:xfrm>
          <a:prstGeom prst="rect">
            <a:avLst/>
          </a:prstGeom>
        </p:spPr>
      </p:pic>
      <p:pic>
        <p:nvPicPr>
          <p:cNvPr id="7" name="Picture 6">
            <a:extLst>
              <a:ext uri="{FF2B5EF4-FFF2-40B4-BE49-F238E27FC236}">
                <a16:creationId xmlns:a16="http://schemas.microsoft.com/office/drawing/2014/main" id="{79FE2C1A-7D3B-4667-B1F0-A05FF51215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6389" y="2209372"/>
            <a:ext cx="3646927" cy="2439256"/>
          </a:xfrm>
          <a:prstGeom prst="rect">
            <a:avLst/>
          </a:prstGeom>
        </p:spPr>
      </p:pic>
    </p:spTree>
    <p:extLst>
      <p:ext uri="{BB962C8B-B14F-4D97-AF65-F5344CB8AC3E}">
        <p14:creationId xmlns:p14="http://schemas.microsoft.com/office/powerpoint/2010/main" val="15123238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F02FA0-8DA5-4403-9A5D-9BE3547799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8021" y="1475196"/>
            <a:ext cx="3233988" cy="5095982"/>
          </a:xfrm>
          <a:prstGeom prst="rect">
            <a:avLst/>
          </a:prstGeom>
        </p:spPr>
      </p:pic>
      <p:cxnSp>
        <p:nvCxnSpPr>
          <p:cNvPr id="4" name="Straight Arrow Connector 3">
            <a:extLst>
              <a:ext uri="{FF2B5EF4-FFF2-40B4-BE49-F238E27FC236}">
                <a16:creationId xmlns:a16="http://schemas.microsoft.com/office/drawing/2014/main" id="{E08ED165-724E-438E-AE9C-D72CF7021943}"/>
              </a:ext>
            </a:extLst>
          </p:cNvPr>
          <p:cNvCxnSpPr>
            <a:cxnSpLocks/>
          </p:cNvCxnSpPr>
          <p:nvPr/>
        </p:nvCxnSpPr>
        <p:spPr>
          <a:xfrm flipH="1">
            <a:off x="5054886" y="4023187"/>
            <a:ext cx="1695236" cy="5941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6CE6464B-0B74-4F1A-87EB-EFFD62274E36}"/>
              </a:ext>
            </a:extLst>
          </p:cNvPr>
          <p:cNvSpPr/>
          <p:nvPr/>
        </p:nvSpPr>
        <p:spPr>
          <a:xfrm>
            <a:off x="346228" y="387515"/>
            <a:ext cx="6948424" cy="769441"/>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Step 1: Navigate to Settings</a:t>
            </a:r>
          </a:p>
        </p:txBody>
      </p:sp>
    </p:spTree>
    <p:extLst>
      <p:ext uri="{BB962C8B-B14F-4D97-AF65-F5344CB8AC3E}">
        <p14:creationId xmlns:p14="http://schemas.microsoft.com/office/powerpoint/2010/main" val="22162109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0"/>
            <a:ext cx="1600200" cy="1544472"/>
          </a:xfrm>
          <a:prstGeom prst="rect">
            <a:avLst/>
          </a:prstGeom>
        </p:spPr>
      </p:pic>
      <p:pic>
        <p:nvPicPr>
          <p:cNvPr id="4" name="Picture 3">
            <a:extLst>
              <a:ext uri="{FF2B5EF4-FFF2-40B4-BE49-F238E27FC236}">
                <a16:creationId xmlns:a16="http://schemas.microsoft.com/office/drawing/2014/main" id="{A6A7E453-D0CD-4DCE-835C-EE2D52AE5B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4276" y="2222879"/>
            <a:ext cx="5635447" cy="3769283"/>
          </a:xfrm>
          <a:prstGeom prst="rect">
            <a:avLst/>
          </a:prstGeom>
        </p:spPr>
      </p:pic>
      <p:cxnSp>
        <p:nvCxnSpPr>
          <p:cNvPr id="6" name="Straight Arrow Connector 5">
            <a:extLst>
              <a:ext uri="{FF2B5EF4-FFF2-40B4-BE49-F238E27FC236}">
                <a16:creationId xmlns:a16="http://schemas.microsoft.com/office/drawing/2014/main" id="{FEC7E834-2DD6-493D-9C4C-34FED315A3AA}"/>
              </a:ext>
            </a:extLst>
          </p:cNvPr>
          <p:cNvCxnSpPr>
            <a:cxnSpLocks/>
          </p:cNvCxnSpPr>
          <p:nvPr/>
        </p:nvCxnSpPr>
        <p:spPr>
          <a:xfrm flipH="1">
            <a:off x="7028810" y="3893906"/>
            <a:ext cx="1315090" cy="69435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014652A-9983-47FC-8151-E34507CC00A7}"/>
              </a:ext>
            </a:extLst>
          </p:cNvPr>
          <p:cNvSpPr/>
          <p:nvPr/>
        </p:nvSpPr>
        <p:spPr>
          <a:xfrm>
            <a:off x="346228" y="387515"/>
            <a:ext cx="6948424" cy="1446550"/>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Step 2: Request Data from ‘Your Twitter Data’</a:t>
            </a:r>
          </a:p>
        </p:txBody>
      </p:sp>
    </p:spTree>
    <p:extLst>
      <p:ext uri="{BB962C8B-B14F-4D97-AF65-F5344CB8AC3E}">
        <p14:creationId xmlns:p14="http://schemas.microsoft.com/office/powerpoint/2010/main" val="3280965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40E3AC-7315-415A-8517-A9853B2AF5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20583"/>
            <a:ext cx="9144000" cy="3356574"/>
          </a:xfrm>
          <a:prstGeom prst="rect">
            <a:avLst/>
          </a:prstGeom>
        </p:spPr>
      </p:pic>
      <p:sp>
        <p:nvSpPr>
          <p:cNvPr id="4" name="Rectangle 3">
            <a:extLst>
              <a:ext uri="{FF2B5EF4-FFF2-40B4-BE49-F238E27FC236}">
                <a16:creationId xmlns:a16="http://schemas.microsoft.com/office/drawing/2014/main" id="{154F8D6B-44DE-4975-9AEB-F6832455823F}"/>
              </a:ext>
            </a:extLst>
          </p:cNvPr>
          <p:cNvSpPr/>
          <p:nvPr/>
        </p:nvSpPr>
        <p:spPr>
          <a:xfrm>
            <a:off x="346228" y="387515"/>
            <a:ext cx="6948424" cy="1323439"/>
          </a:xfrm>
          <a:prstGeom prst="rect">
            <a:avLst/>
          </a:prstGeom>
        </p:spPr>
        <p:txBody>
          <a:bodyPr wrap="square">
            <a:spAutoFit/>
          </a:bodyPr>
          <a:lstStyle/>
          <a:p>
            <a:r>
              <a:rPr lang="en-GB" sz="4000" dirty="0">
                <a:latin typeface="Calibri Light" panose="020F0302020204030204" pitchFamily="34" charset="0"/>
                <a:cs typeface="Calibri Light" panose="020F0302020204030204" pitchFamily="34" charset="0"/>
              </a:rPr>
              <a:t>Step 3: Open email (address associated with Twitter account)</a:t>
            </a:r>
          </a:p>
        </p:txBody>
      </p:sp>
    </p:spTree>
    <p:extLst>
      <p:ext uri="{BB962C8B-B14F-4D97-AF65-F5344CB8AC3E}">
        <p14:creationId xmlns:p14="http://schemas.microsoft.com/office/powerpoint/2010/main" val="4061744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2516E0-B32A-4D96-9338-E23A0230FA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61263"/>
            <a:ext cx="9144000" cy="3643700"/>
          </a:xfrm>
          <a:prstGeom prst="rect">
            <a:avLst/>
          </a:prstGeom>
        </p:spPr>
      </p:pic>
      <p:sp>
        <p:nvSpPr>
          <p:cNvPr id="4" name="Rectangle 3">
            <a:extLst>
              <a:ext uri="{FF2B5EF4-FFF2-40B4-BE49-F238E27FC236}">
                <a16:creationId xmlns:a16="http://schemas.microsoft.com/office/drawing/2014/main" id="{4735444C-7E99-4E4B-9BBC-B605693630A7}"/>
              </a:ext>
            </a:extLst>
          </p:cNvPr>
          <p:cNvSpPr/>
          <p:nvPr/>
        </p:nvSpPr>
        <p:spPr>
          <a:xfrm>
            <a:off x="346228" y="387515"/>
            <a:ext cx="6948424" cy="769441"/>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Step 4: Download your data</a:t>
            </a:r>
          </a:p>
        </p:txBody>
      </p:sp>
      <p:cxnSp>
        <p:nvCxnSpPr>
          <p:cNvPr id="5" name="Straight Arrow Connector 4">
            <a:extLst>
              <a:ext uri="{FF2B5EF4-FFF2-40B4-BE49-F238E27FC236}">
                <a16:creationId xmlns:a16="http://schemas.microsoft.com/office/drawing/2014/main" id="{1023B3A5-6E16-42B8-8832-4F293D80846E}"/>
              </a:ext>
            </a:extLst>
          </p:cNvPr>
          <p:cNvCxnSpPr>
            <a:cxnSpLocks/>
          </p:cNvCxnSpPr>
          <p:nvPr/>
        </p:nvCxnSpPr>
        <p:spPr>
          <a:xfrm>
            <a:off x="6657654" y="2095928"/>
            <a:ext cx="1038976" cy="98203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8509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24D860-DA16-499D-9CA5-5649EA261F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938" y="1539159"/>
            <a:ext cx="7164123" cy="4635609"/>
          </a:xfrm>
          <a:prstGeom prst="rect">
            <a:avLst/>
          </a:prstGeom>
        </p:spPr>
      </p:pic>
      <p:sp>
        <p:nvSpPr>
          <p:cNvPr id="4" name="Rectangle 3">
            <a:extLst>
              <a:ext uri="{FF2B5EF4-FFF2-40B4-BE49-F238E27FC236}">
                <a16:creationId xmlns:a16="http://schemas.microsoft.com/office/drawing/2014/main" id="{6DB29CAB-2966-4F8C-87F9-A9FB8D7DF4A8}"/>
              </a:ext>
            </a:extLst>
          </p:cNvPr>
          <p:cNvSpPr/>
          <p:nvPr/>
        </p:nvSpPr>
        <p:spPr>
          <a:xfrm>
            <a:off x="346228" y="387515"/>
            <a:ext cx="6948424" cy="769441"/>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Step 5: Review &amp; Save</a:t>
            </a:r>
          </a:p>
        </p:txBody>
      </p:sp>
      <p:sp>
        <p:nvSpPr>
          <p:cNvPr id="5" name="Oval 4">
            <a:extLst>
              <a:ext uri="{FF2B5EF4-FFF2-40B4-BE49-F238E27FC236}">
                <a16:creationId xmlns:a16="http://schemas.microsoft.com/office/drawing/2014/main" id="{EEB08E65-7D5B-49F6-B7D6-19AF8D6DD442}"/>
              </a:ext>
            </a:extLst>
          </p:cNvPr>
          <p:cNvSpPr/>
          <p:nvPr/>
        </p:nvSpPr>
        <p:spPr>
          <a:xfrm>
            <a:off x="1515437" y="2373330"/>
            <a:ext cx="1875035" cy="92467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81826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C7667B-2BAB-4657-AE24-A2D9553980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738" y="1419301"/>
            <a:ext cx="7664523" cy="5233588"/>
          </a:xfrm>
          <a:prstGeom prst="rect">
            <a:avLst/>
          </a:prstGeom>
        </p:spPr>
      </p:pic>
      <p:sp>
        <p:nvSpPr>
          <p:cNvPr id="4" name="Rectangle 3">
            <a:extLst>
              <a:ext uri="{FF2B5EF4-FFF2-40B4-BE49-F238E27FC236}">
                <a16:creationId xmlns:a16="http://schemas.microsoft.com/office/drawing/2014/main" id="{8D368123-0CF2-47CC-84CA-16AE9EB58490}"/>
              </a:ext>
            </a:extLst>
          </p:cNvPr>
          <p:cNvSpPr/>
          <p:nvPr/>
        </p:nvSpPr>
        <p:spPr>
          <a:xfrm>
            <a:off x="346228" y="387515"/>
            <a:ext cx="6948424" cy="769441"/>
          </a:xfrm>
          <a:prstGeom prst="rect">
            <a:avLst/>
          </a:prstGeom>
        </p:spPr>
        <p:txBody>
          <a:bodyPr wrap="square">
            <a:spAutoFit/>
          </a:bodyPr>
          <a:lstStyle/>
          <a:p>
            <a:r>
              <a:rPr lang="en-GB" sz="4400" dirty="0">
                <a:latin typeface="Calibri Light" panose="020F0302020204030204" pitchFamily="34" charset="0"/>
                <a:cs typeface="Calibri Light" panose="020F0302020204030204" pitchFamily="34" charset="0"/>
              </a:rPr>
              <a:t>Tweet JSON (Notepad++)</a:t>
            </a:r>
          </a:p>
        </p:txBody>
      </p:sp>
      <p:cxnSp>
        <p:nvCxnSpPr>
          <p:cNvPr id="5" name="Straight Arrow Connector 4">
            <a:extLst>
              <a:ext uri="{FF2B5EF4-FFF2-40B4-BE49-F238E27FC236}">
                <a16:creationId xmlns:a16="http://schemas.microsoft.com/office/drawing/2014/main" id="{B7875A97-19D2-4272-B06F-34381A747951}"/>
              </a:ext>
            </a:extLst>
          </p:cNvPr>
          <p:cNvCxnSpPr>
            <a:cxnSpLocks/>
          </p:cNvCxnSpPr>
          <p:nvPr/>
        </p:nvCxnSpPr>
        <p:spPr>
          <a:xfrm>
            <a:off x="113016" y="5101973"/>
            <a:ext cx="109688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25920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3848" y="2276872"/>
            <a:ext cx="3240360" cy="1138773"/>
          </a:xfrm>
          <a:prstGeom prst="rect">
            <a:avLst/>
          </a:prstGeom>
          <a:noFill/>
        </p:spPr>
        <p:txBody>
          <a:bodyPr wrap="square" rtlCol="0">
            <a:spAutoFit/>
          </a:bodyPr>
          <a:lstStyle/>
          <a:p>
            <a:r>
              <a:rPr lang="en-GB" sz="6800" dirty="0">
                <a:latin typeface="Calibri Light" panose="020F0302020204030204" pitchFamily="34" charset="0"/>
                <a:cs typeface="Calibri Light" panose="020F0302020204030204" pitchFamily="34" charset="0"/>
              </a:rPr>
              <a:t>#thanks!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654" y="3459242"/>
            <a:ext cx="689154" cy="689154"/>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1808" y="3459242"/>
            <a:ext cx="689154" cy="68915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0764" y="3461221"/>
            <a:ext cx="680025" cy="680025"/>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8259" y="3459242"/>
            <a:ext cx="695888" cy="695888"/>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7497" y="3445078"/>
            <a:ext cx="525738" cy="726232"/>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98106" y="3470140"/>
            <a:ext cx="972576" cy="729432"/>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53235" y="3461220"/>
            <a:ext cx="738352" cy="738352"/>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20905" y="3459242"/>
            <a:ext cx="712068" cy="712068"/>
          </a:xfrm>
          <a:prstGeom prst="rect">
            <a:avLst/>
          </a:prstGeom>
        </p:spPr>
      </p:pic>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43800" y="0"/>
            <a:ext cx="1600200" cy="1544472"/>
          </a:xfrm>
          <a:prstGeom prst="rect">
            <a:avLst/>
          </a:prstGeom>
        </p:spPr>
      </p:pic>
    </p:spTree>
    <p:extLst>
      <p:ext uri="{BB962C8B-B14F-4D97-AF65-F5344CB8AC3E}">
        <p14:creationId xmlns:p14="http://schemas.microsoft.com/office/powerpoint/2010/main" val="781537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66219"/>
            <a:ext cx="7886700" cy="1325563"/>
          </a:xfrm>
        </p:spPr>
        <p:txBody>
          <a:bodyPr/>
          <a:lstStyle/>
          <a:p>
            <a:pPr algn="ctr"/>
            <a:r>
              <a:rPr lang="en-GB" dirty="0"/>
              <a:t>what are you collecting and why?</a:t>
            </a:r>
          </a:p>
        </p:txBody>
      </p:sp>
    </p:spTree>
    <p:extLst>
      <p:ext uri="{BB962C8B-B14F-4D97-AF65-F5344CB8AC3E}">
        <p14:creationId xmlns:p14="http://schemas.microsoft.com/office/powerpoint/2010/main" val="614568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459" y="316372"/>
            <a:ext cx="864096" cy="646331"/>
          </a:xfrm>
          <a:prstGeom prst="rect">
            <a:avLst/>
          </a:prstGeom>
          <a:noFill/>
        </p:spPr>
        <p:txBody>
          <a:bodyPr wrap="square" rtlCol="0">
            <a:spAutoFit/>
          </a:bodyPr>
          <a:lstStyle/>
          <a:p>
            <a:r>
              <a:rPr lang="en-GB" sz="3600" dirty="0">
                <a:latin typeface="Calibri Light" panose="020F0302020204030204" pitchFamily="34" charset="0"/>
                <a:cs typeface="Calibri Light" panose="020F0302020204030204" pitchFamily="34" charset="0"/>
              </a:rPr>
              <a:t>Art</a:t>
            </a:r>
          </a:p>
        </p:txBody>
      </p:sp>
      <p:sp>
        <p:nvSpPr>
          <p:cNvPr id="3" name="TextBox 2"/>
          <p:cNvSpPr txBox="1"/>
          <p:nvPr/>
        </p:nvSpPr>
        <p:spPr>
          <a:xfrm>
            <a:off x="416459" y="3648528"/>
            <a:ext cx="1467109" cy="2246769"/>
          </a:xfrm>
          <a:prstGeom prst="rect">
            <a:avLst/>
          </a:prstGeom>
          <a:noFill/>
        </p:spPr>
        <p:txBody>
          <a:bodyPr wrap="square" rtlCol="0">
            <a:spAutoFit/>
          </a:bodyPr>
          <a:lstStyle/>
          <a:p>
            <a:pPr algn="r"/>
            <a:r>
              <a:rPr lang="en-GB" sz="2000" dirty="0">
                <a:latin typeface="Calibri Light" panose="020F0302020204030204" pitchFamily="34" charset="0"/>
                <a:cs typeface="Calibri Light" panose="020F0302020204030204" pitchFamily="34" charset="0"/>
              </a:rPr>
              <a:t>Amalia </a:t>
            </a:r>
            <a:r>
              <a:rPr lang="en-GB" sz="2000" dirty="0" err="1">
                <a:latin typeface="Calibri Light" panose="020F0302020204030204" pitchFamily="34" charset="0"/>
                <a:cs typeface="Calibri Light" panose="020F0302020204030204" pitchFamily="34" charset="0"/>
              </a:rPr>
              <a:t>Ulman’s</a:t>
            </a:r>
            <a:r>
              <a:rPr lang="en-GB" sz="2000" dirty="0">
                <a:latin typeface="Calibri Light" panose="020F0302020204030204" pitchFamily="34" charset="0"/>
                <a:cs typeface="Calibri Light" panose="020F0302020204030204" pitchFamily="34" charset="0"/>
              </a:rPr>
              <a:t> ‘Excellences &amp; Perfections’, Rhizome’s </a:t>
            </a:r>
            <a:r>
              <a:rPr lang="en-GB" sz="2000" dirty="0" err="1">
                <a:latin typeface="Calibri Light" panose="020F0302020204030204" pitchFamily="34" charset="0"/>
                <a:cs typeface="Calibri Light" panose="020F0302020204030204" pitchFamily="34" charset="0"/>
              </a:rPr>
              <a:t>Webenact</a:t>
            </a:r>
            <a:endParaRPr lang="en-GB" sz="2000"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620688"/>
            <a:ext cx="3438264" cy="527460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2106628"/>
            <a:ext cx="3197889" cy="4350776"/>
          </a:xfrm>
          <a:prstGeom prst="rect">
            <a:avLst/>
          </a:prstGeom>
        </p:spPr>
      </p:pic>
    </p:spTree>
    <p:extLst>
      <p:ext uri="{BB962C8B-B14F-4D97-AF65-F5344CB8AC3E}">
        <p14:creationId xmlns:p14="http://schemas.microsoft.com/office/powerpoint/2010/main" val="847249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459" y="281648"/>
            <a:ext cx="6956614" cy="646331"/>
          </a:xfrm>
          <a:prstGeom prst="rect">
            <a:avLst/>
          </a:prstGeom>
          <a:noFill/>
        </p:spPr>
        <p:txBody>
          <a:bodyPr wrap="square" rtlCol="0">
            <a:spAutoFit/>
          </a:bodyPr>
          <a:lstStyle/>
          <a:p>
            <a:r>
              <a:rPr lang="en-GB" sz="3600" dirty="0">
                <a:latin typeface="Calibri Light" panose="020F0302020204030204" pitchFamily="34" charset="0"/>
                <a:cs typeface="Calibri Light" panose="020F0302020204030204" pitchFamily="34" charset="0"/>
              </a:rPr>
              <a:t>Organisational Web Content</a:t>
            </a:r>
          </a:p>
        </p:txBody>
      </p:sp>
      <p:sp>
        <p:nvSpPr>
          <p:cNvPr id="3" name="TextBox 2"/>
          <p:cNvSpPr txBox="1"/>
          <p:nvPr/>
        </p:nvSpPr>
        <p:spPr>
          <a:xfrm>
            <a:off x="490320" y="6145465"/>
            <a:ext cx="2734426" cy="430887"/>
          </a:xfrm>
          <a:prstGeom prst="rect">
            <a:avLst/>
          </a:prstGeom>
          <a:noFill/>
        </p:spPr>
        <p:txBody>
          <a:bodyPr wrap="square" rtlCol="0">
            <a:spAutoFit/>
          </a:bodyPr>
          <a:lstStyle/>
          <a:p>
            <a:r>
              <a:rPr lang="en-GB" sz="2200" dirty="0">
                <a:latin typeface="Calibri Light" panose="020F0302020204030204" pitchFamily="34" charset="0"/>
                <a:cs typeface="Calibri Light" panose="020F0302020204030204" pitchFamily="34" charset="0"/>
              </a:rPr>
              <a:t>DPC Website</a:t>
            </a:r>
          </a:p>
        </p:txBody>
      </p:sp>
      <p:pic>
        <p:nvPicPr>
          <p:cNvPr id="7" name="Picture 6">
            <a:extLst>
              <a:ext uri="{FF2B5EF4-FFF2-40B4-BE49-F238E27FC236}">
                <a16:creationId xmlns:a16="http://schemas.microsoft.com/office/drawing/2014/main" id="{7F919BFC-AAE4-456C-AF11-B4989CDB0A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448" y="1435597"/>
            <a:ext cx="4485067" cy="2131401"/>
          </a:xfrm>
          <a:prstGeom prst="rect">
            <a:avLst/>
          </a:prstGeom>
        </p:spPr>
      </p:pic>
      <p:pic>
        <p:nvPicPr>
          <p:cNvPr id="9" name="Picture 8">
            <a:extLst>
              <a:ext uri="{FF2B5EF4-FFF2-40B4-BE49-F238E27FC236}">
                <a16:creationId xmlns:a16="http://schemas.microsoft.com/office/drawing/2014/main" id="{AA4CF0DD-0C10-48B5-AC1C-C6B48AAEB4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320" y="3044143"/>
            <a:ext cx="3106725" cy="3043644"/>
          </a:xfrm>
          <a:prstGeom prst="rect">
            <a:avLst/>
          </a:prstGeom>
        </p:spPr>
      </p:pic>
      <p:pic>
        <p:nvPicPr>
          <p:cNvPr id="13" name="Picture 12">
            <a:extLst>
              <a:ext uri="{FF2B5EF4-FFF2-40B4-BE49-F238E27FC236}">
                <a16:creationId xmlns:a16="http://schemas.microsoft.com/office/drawing/2014/main" id="{A740AADE-44DF-47B0-8B17-6D3ED7B3E8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0627" y="2335905"/>
            <a:ext cx="4218812" cy="2131402"/>
          </a:xfrm>
          <a:prstGeom prst="rect">
            <a:avLst/>
          </a:prstGeom>
        </p:spPr>
      </p:pic>
      <p:pic>
        <p:nvPicPr>
          <p:cNvPr id="11" name="Picture 10">
            <a:extLst>
              <a:ext uri="{FF2B5EF4-FFF2-40B4-BE49-F238E27FC236}">
                <a16:creationId xmlns:a16="http://schemas.microsoft.com/office/drawing/2014/main" id="{E8B07871-3150-4047-AEB3-A025620C969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43830" y="4308165"/>
            <a:ext cx="5173810" cy="2621972"/>
          </a:xfrm>
          <a:prstGeom prst="rect">
            <a:avLst/>
          </a:prstGeom>
        </p:spPr>
      </p:pic>
      <p:sp>
        <p:nvSpPr>
          <p:cNvPr id="14" name="Rectangle 13">
            <a:extLst>
              <a:ext uri="{FF2B5EF4-FFF2-40B4-BE49-F238E27FC236}">
                <a16:creationId xmlns:a16="http://schemas.microsoft.com/office/drawing/2014/main" id="{DBB5AD0C-D661-4584-8663-3211DB2E71D6}"/>
              </a:ext>
            </a:extLst>
          </p:cNvPr>
          <p:cNvSpPr/>
          <p:nvPr/>
        </p:nvSpPr>
        <p:spPr>
          <a:xfrm>
            <a:off x="4423374" y="1435598"/>
            <a:ext cx="4218812" cy="1107996"/>
          </a:xfrm>
          <a:prstGeom prst="rect">
            <a:avLst/>
          </a:prstGeom>
        </p:spPr>
        <p:txBody>
          <a:bodyPr wrap="square">
            <a:spAutoFit/>
          </a:bodyPr>
          <a:lstStyle/>
          <a:p>
            <a:pPr algn="r"/>
            <a:r>
              <a:rPr lang="en-GB" sz="2200" dirty="0">
                <a:latin typeface="Calibri Light" panose="020F0302020204030204" pitchFamily="34" charset="0"/>
                <a:cs typeface="Calibri Light" panose="020F0302020204030204" pitchFamily="34" charset="0"/>
              </a:rPr>
              <a:t>Transmission </a:t>
            </a:r>
          </a:p>
          <a:p>
            <a:pPr algn="r"/>
            <a:r>
              <a:rPr lang="en-GB" sz="2200" dirty="0">
                <a:latin typeface="Calibri Light" panose="020F0302020204030204" pitchFamily="34" charset="0"/>
                <a:cs typeface="Calibri Light" panose="020F0302020204030204" pitchFamily="34" charset="0"/>
              </a:rPr>
              <a:t>Website &amp; Twitter Account</a:t>
            </a:r>
          </a:p>
          <a:p>
            <a:pPr algn="r"/>
            <a:endParaRPr lang="en-GB" sz="2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993789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328" y="515205"/>
            <a:ext cx="7114215" cy="1284791"/>
          </a:xfrm>
        </p:spPr>
        <p:txBody>
          <a:bodyPr>
            <a:normAutofit/>
          </a:bodyPr>
          <a:lstStyle/>
          <a:p>
            <a:pPr algn="l"/>
            <a:r>
              <a:rPr lang="en-GB" sz="3600" dirty="0"/>
              <a:t>Challenges to Social Media </a:t>
            </a:r>
            <a:br>
              <a:rPr lang="en-GB" sz="3600" dirty="0"/>
            </a:br>
            <a:r>
              <a:rPr lang="en-GB" sz="3600" dirty="0"/>
              <a:t>Selection &amp; Appraisal</a:t>
            </a:r>
            <a:endParaRPr lang="en-GB" sz="3000" dirty="0"/>
          </a:p>
        </p:txBody>
      </p:sp>
      <p:sp>
        <p:nvSpPr>
          <p:cNvPr id="4" name="Content Placeholder 3"/>
          <p:cNvSpPr txBox="1">
            <a:spLocks/>
          </p:cNvSpPr>
          <p:nvPr/>
        </p:nvSpPr>
        <p:spPr>
          <a:xfrm>
            <a:off x="4214520" y="2331405"/>
            <a:ext cx="4716016" cy="3368994"/>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600" dirty="0">
                <a:latin typeface="Calibri Light" panose="020F0302020204030204" pitchFamily="34" charset="0"/>
                <a:cs typeface="Calibri Light" panose="020F0302020204030204" pitchFamily="34" charset="0"/>
              </a:rPr>
              <a:t>Uniformity of language, tags, and keywords</a:t>
            </a:r>
          </a:p>
          <a:p>
            <a:r>
              <a:rPr lang="en-GB" sz="2600" dirty="0">
                <a:latin typeface="Calibri Light" panose="020F0302020204030204" pitchFamily="34" charset="0"/>
                <a:cs typeface="Calibri Light" panose="020F0302020204030204" pitchFamily="34" charset="0"/>
              </a:rPr>
              <a:t>Spelling errors</a:t>
            </a:r>
          </a:p>
          <a:p>
            <a:r>
              <a:rPr lang="en-GB" sz="2600" dirty="0">
                <a:latin typeface="Calibri Light" panose="020F0302020204030204" pitchFamily="34" charset="0"/>
                <a:cs typeface="Calibri Light" panose="020F0302020204030204" pitchFamily="34" charset="0"/>
              </a:rPr>
              <a:t>Obscenity or libel</a:t>
            </a:r>
          </a:p>
          <a:p>
            <a:r>
              <a:rPr lang="en-GB" sz="2600" dirty="0">
                <a:latin typeface="Calibri Light" panose="020F0302020204030204" pitchFamily="34" charset="0"/>
                <a:cs typeface="Calibri Light" panose="020F0302020204030204" pitchFamily="34" charset="0"/>
              </a:rPr>
              <a:t>Shortened Links (eg bitly, tinyurl)</a:t>
            </a:r>
          </a:p>
          <a:p>
            <a:r>
              <a:rPr lang="en-GB" sz="2600" dirty="0">
                <a:latin typeface="Calibri Light" panose="020F0302020204030204" pitchFamily="34" charset="0"/>
                <a:cs typeface="Calibri Light" panose="020F0302020204030204" pitchFamily="34" charset="0"/>
              </a:rPr>
              <a:t>Relevance</a:t>
            </a:r>
          </a:p>
          <a:p>
            <a:r>
              <a:rPr lang="en-GB" sz="2600" dirty="0">
                <a:latin typeface="Calibri Light" panose="020F0302020204030204" pitchFamily="34" charset="0"/>
                <a:cs typeface="Calibri Light" panose="020F0302020204030204" pitchFamily="34" charset="0"/>
              </a:rPr>
              <a:t>Rights &amp; Ownership</a:t>
            </a:r>
          </a:p>
          <a:p>
            <a:endParaRPr lang="en-GB" dirty="0">
              <a:latin typeface="Calibri Light" panose="020F0302020204030204" pitchFamily="34" charset="0"/>
              <a:cs typeface="Calibri Light" panose="020F0302020204030204" pitchFamily="34" charset="0"/>
            </a:endParaRPr>
          </a:p>
        </p:txBody>
      </p:sp>
      <p:sp>
        <p:nvSpPr>
          <p:cNvPr id="5" name="Content Placeholder 2">
            <a:extLst>
              <a:ext uri="{FF2B5EF4-FFF2-40B4-BE49-F238E27FC236}">
                <a16:creationId xmlns:a16="http://schemas.microsoft.com/office/drawing/2014/main" id="{3A7FCEC7-A4A4-4A0B-BA78-A10305AEF9D3}"/>
              </a:ext>
            </a:extLst>
          </p:cNvPr>
          <p:cNvSpPr txBox="1">
            <a:spLocks/>
          </p:cNvSpPr>
          <p:nvPr/>
        </p:nvSpPr>
        <p:spPr>
          <a:xfrm>
            <a:off x="409328" y="1993960"/>
            <a:ext cx="3610744" cy="365702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a:latin typeface="Calibri Light" panose="020F0302020204030204" pitchFamily="34" charset="0"/>
                <a:cs typeface="Calibri Light" panose="020F0302020204030204" pitchFamily="34" charset="0"/>
              </a:rPr>
              <a:t>The ‘Conversation’</a:t>
            </a:r>
          </a:p>
          <a:p>
            <a:pPr lvl="1"/>
            <a:r>
              <a:rPr lang="en-GB" sz="2400" dirty="0">
                <a:latin typeface="Calibri Light" panose="020F0302020204030204" pitchFamily="34" charset="0"/>
                <a:cs typeface="Calibri Light" panose="020F0302020204030204" pitchFamily="34" charset="0"/>
              </a:rPr>
              <a:t>across users </a:t>
            </a:r>
          </a:p>
          <a:p>
            <a:pPr lvl="1"/>
            <a:r>
              <a:rPr lang="en-GB" sz="2400" dirty="0">
                <a:latin typeface="Calibri Light" panose="020F0302020204030204" pitchFamily="34" charset="0"/>
                <a:cs typeface="Calibri Light" panose="020F0302020204030204" pitchFamily="34" charset="0"/>
              </a:rPr>
              <a:t>across social media services</a:t>
            </a:r>
          </a:p>
          <a:p>
            <a:r>
              <a:rPr lang="en-GB" sz="2800" dirty="0">
                <a:latin typeface="Calibri Light" panose="020F0302020204030204" pitchFamily="34" charset="0"/>
                <a:cs typeface="Calibri Light" panose="020F0302020204030204" pitchFamily="34" charset="0"/>
              </a:rPr>
              <a:t>Embedded Media</a:t>
            </a:r>
          </a:p>
          <a:p>
            <a:pPr lvl="1"/>
            <a:r>
              <a:rPr lang="en-GB" sz="2400" dirty="0">
                <a:latin typeface="Calibri Light" panose="020F0302020204030204" pitchFamily="34" charset="0"/>
                <a:cs typeface="Calibri Light" panose="020F0302020204030204" pitchFamily="34" charset="0"/>
              </a:rPr>
              <a:t>images</a:t>
            </a:r>
          </a:p>
          <a:p>
            <a:pPr lvl="1"/>
            <a:r>
              <a:rPr lang="en-GB" sz="2400" dirty="0">
                <a:latin typeface="Calibri Light" panose="020F0302020204030204" pitchFamily="34" charset="0"/>
                <a:cs typeface="Calibri Light" panose="020F0302020204030204" pitchFamily="34" charset="0"/>
              </a:rPr>
              <a:t>audio</a:t>
            </a:r>
          </a:p>
          <a:p>
            <a:pPr lvl="1"/>
            <a:r>
              <a:rPr lang="en-GB" sz="2400" dirty="0">
                <a:latin typeface="Calibri Light" panose="020F0302020204030204" pitchFamily="34" charset="0"/>
                <a:cs typeface="Calibri Light" panose="020F0302020204030204" pitchFamily="34" charset="0"/>
              </a:rPr>
              <a:t>moving images</a:t>
            </a:r>
          </a:p>
          <a:p>
            <a:pPr lvl="1"/>
            <a:r>
              <a:rPr lang="en-GB" sz="2400" dirty="0">
                <a:latin typeface="Calibri Light" panose="020F0302020204030204" pitchFamily="34" charset="0"/>
                <a:cs typeface="Calibri Light" panose="020F0302020204030204" pitchFamily="34" charset="0"/>
              </a:rPr>
              <a:t>URLs</a:t>
            </a:r>
          </a:p>
          <a:p>
            <a:pPr lvl="1"/>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72258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335" y="651517"/>
            <a:ext cx="4907477" cy="576064"/>
          </a:xfrm>
        </p:spPr>
        <p:txBody>
          <a:bodyPr>
            <a:noAutofit/>
          </a:bodyPr>
          <a:lstStyle/>
          <a:p>
            <a:pPr algn="l"/>
            <a:r>
              <a:rPr lang="en-GB" sz="3800" dirty="0"/>
              <a:t>Policy and Regulations</a:t>
            </a:r>
          </a:p>
        </p:txBody>
      </p:sp>
      <p:sp>
        <p:nvSpPr>
          <p:cNvPr id="3" name="TextBox 2"/>
          <p:cNvSpPr txBox="1"/>
          <p:nvPr/>
        </p:nvSpPr>
        <p:spPr>
          <a:xfrm>
            <a:off x="638336" y="1841242"/>
            <a:ext cx="4842991" cy="5016758"/>
          </a:xfrm>
          <a:prstGeom prst="rect">
            <a:avLst/>
          </a:prstGeom>
          <a:noFill/>
        </p:spPr>
        <p:txBody>
          <a:bodyPr wrap="square" rtlCol="0">
            <a:spAutoFit/>
          </a:bodyPr>
          <a:lstStyle/>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Ownership &amp; Intellectual Property</a:t>
            </a:r>
          </a:p>
          <a:p>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Data Protection &amp; Privacy (GDPR)</a:t>
            </a:r>
          </a:p>
          <a:p>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Platform Terms and Conditions</a:t>
            </a:r>
          </a:p>
          <a:p>
            <a:endParaRPr lang="en-GB" sz="3200" dirty="0">
              <a:latin typeface="Calibri Light" panose="020F0302020204030204" pitchFamily="34" charset="0"/>
              <a:cs typeface="Calibri Light" panose="020F0302020204030204" pitchFamily="34" charset="0"/>
            </a:endParaRPr>
          </a:p>
          <a:p>
            <a:endParaRPr lang="en-GB" sz="3200" dirty="0">
              <a:latin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C1F54C18-5254-4F73-84E6-F617AB6760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5813" y="2675727"/>
            <a:ext cx="3598187" cy="4182273"/>
          </a:xfrm>
          <a:prstGeom prst="rect">
            <a:avLst/>
          </a:prstGeom>
        </p:spPr>
      </p:pic>
    </p:spTree>
    <p:extLst>
      <p:ext uri="{BB962C8B-B14F-4D97-AF65-F5344CB8AC3E}">
        <p14:creationId xmlns:p14="http://schemas.microsoft.com/office/powerpoint/2010/main" val="33536007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49A12ADEB0E794F9A53CB1E6BDEBEF9" ma:contentTypeVersion="2" ma:contentTypeDescription="Create a new document." ma:contentTypeScope="" ma:versionID="7983560228525d04e20844e66bd1922d">
  <xsd:schema xmlns:xsd="http://www.w3.org/2001/XMLSchema" xmlns:xs="http://www.w3.org/2001/XMLSchema" xmlns:p="http://schemas.microsoft.com/office/2006/metadata/properties" xmlns:ns2="e3cce8e0-2e05-4967-9afc-6d8fd6e34cbf" targetNamespace="http://schemas.microsoft.com/office/2006/metadata/properties" ma:root="true" ma:fieldsID="5bed088e7bede50c134824f3be36690c" ns2:_="">
    <xsd:import namespace="e3cce8e0-2e05-4967-9afc-6d8fd6e34cbf"/>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cce8e0-2e05-4967-9afc-6d8fd6e34cb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01B27E-B03F-49D4-A497-3105EC39F013}">
  <ds:schemaRefs>
    <ds:schemaRef ds:uri="e3cce8e0-2e05-4967-9afc-6d8fd6e34cbf"/>
    <ds:schemaRef ds:uri="http://purl.org/dc/elements/1.1/"/>
    <ds:schemaRef ds:uri="http://schemas.openxmlformats.org/package/2006/metadata/core-properties"/>
    <ds:schemaRef ds:uri="http://purl.org/dc/term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6FC980F-BCD8-4B1B-87B7-F0DDAD8D54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cce8e0-2e05-4967-9afc-6d8fd6e34c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26F91AF-6B3A-48B0-8CD7-9908921CA5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3654</TotalTime>
  <Words>1672</Words>
  <Application>Microsoft Office PowerPoint</Application>
  <PresentationFormat>On-screen Show (4:3)</PresentationFormat>
  <Paragraphs>208</Paragraphs>
  <Slides>47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Arial</vt:lpstr>
      <vt:lpstr>Calibri</vt:lpstr>
      <vt:lpstr>Calibri Light</vt:lpstr>
      <vt:lpstr>Office Theme</vt:lpstr>
      <vt:lpstr>Introduction to DIY  Web &amp; Social Media Archiving</vt:lpstr>
      <vt:lpstr>Why archive web and social media content?</vt:lpstr>
      <vt:lpstr>Web &amp; social media content are NOT exempt from selection and appraisal!</vt:lpstr>
      <vt:lpstr>Transparency</vt:lpstr>
      <vt:lpstr>what are you collecting and why?</vt:lpstr>
      <vt:lpstr>PowerPoint Presentation</vt:lpstr>
      <vt:lpstr>PowerPoint Presentation</vt:lpstr>
      <vt:lpstr>Challenges to Social Media  Selection &amp; Appraisal</vt:lpstr>
      <vt:lpstr>Policy and Regulations</vt:lpstr>
      <vt:lpstr>PowerPoint Presentation</vt:lpstr>
      <vt:lpstr>Are the T&amp;Cs of social media good enough to fulfil your personal or institutional ethical obligations? </vt:lpstr>
      <vt:lpstr>PowerPoint Presentation</vt:lpstr>
      <vt:lpstr>PowerPoint Presentation</vt:lpstr>
      <vt:lpstr>Tools:  how do we capture, curate, and preserve web &amp; social media content</vt:lpstr>
      <vt:lpstr>HTTrack ‘Website Copier’</vt:lpstr>
      <vt:lpstr>PowerPoint Presentation</vt:lpstr>
      <vt:lpstr>Step 1: Download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media platform   self archiving: Twitter </vt:lpstr>
      <vt:lpstr>a quick win: platform ‘self-archiving’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Preservation</dc:title>
  <dc:creator>Paul</dc:creator>
  <cp:lastModifiedBy>Sara Thomson</cp:lastModifiedBy>
  <cp:revision>266</cp:revision>
  <dcterms:created xsi:type="dcterms:W3CDTF">2016-03-02T16:49:36Z</dcterms:created>
  <dcterms:modified xsi:type="dcterms:W3CDTF">2018-12-10T11:51:20Z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0x010100749A12ADEB0E794F9A53CB1E6BDEBEF9</vt:lpwstr>
  </property>
</Properties>
</file>