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3" r:id="rId3"/>
    <p:sldId id="261" r:id="rId4"/>
    <p:sldId id="257" r:id="rId5"/>
    <p:sldId id="264" r:id="rId6"/>
    <p:sldId id="258" r:id="rId7"/>
    <p:sldId id="260" r:id="rId8"/>
    <p:sldId id="259" r:id="rId9"/>
    <p:sldId id="266" r:id="rId10"/>
    <p:sldId id="281" r:id="rId11"/>
    <p:sldId id="280" r:id="rId12"/>
    <p:sldId id="265" r:id="rId13"/>
    <p:sldId id="287" r:id="rId14"/>
    <p:sldId id="272" r:id="rId15"/>
    <p:sldId id="286" r:id="rId16"/>
    <p:sldId id="282" r:id="rId17"/>
    <p:sldId id="285" r:id="rId18"/>
    <p:sldId id="268" r:id="rId19"/>
    <p:sldId id="288" r:id="rId20"/>
    <p:sldId id="289" r:id="rId21"/>
    <p:sldId id="290" r:id="rId22"/>
    <p:sldId id="294" r:id="rId23"/>
    <p:sldId id="292" r:id="rId24"/>
    <p:sldId id="293" r:id="rId2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1A1A54-4EC4-46E9-A86A-C80FCCB722B2}" v="2" dt="2020-10-06T13:36:48.7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429" autoAdjust="0"/>
  </p:normalViewPr>
  <p:slideViewPr>
    <p:cSldViewPr snapToGrid="0">
      <p:cViewPr varScale="1">
        <p:scale>
          <a:sx n="97" d="100"/>
          <a:sy n="97" d="100"/>
        </p:scale>
        <p:origin x="1074"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30BCC22-7523-41D2-82DE-324FD4A19CB4}" type="datetimeFigureOut">
              <a:rPr lang="en-GB" smtClean="0"/>
              <a:t>05/11/2020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5977FC8-4D06-4EC9-820C-6E3DC3BEA7A2}" type="slidenum">
              <a:rPr lang="en-GB" smtClean="0"/>
              <a:t>‹#›</a:t>
            </a:fld>
            <a:endParaRPr lang="en-GB"/>
          </a:p>
        </p:txBody>
      </p:sp>
    </p:spTree>
    <p:extLst>
      <p:ext uri="{BB962C8B-B14F-4D97-AF65-F5344CB8AC3E}">
        <p14:creationId xmlns:p14="http://schemas.microsoft.com/office/powerpoint/2010/main" val="269333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universityofwestminster.sharepoint.com/sites/Resources/Shared%20Documents/2017BasicNamingConventionsGuidance.pdf"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library.stanford.edu/research/data-management-services/data-best-practices/best-practices-file-naming"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cs typeface="Calibri"/>
              </a:rPr>
              <a:t>Please keep your microphone on mute when not speaking, but feel free to ask questions in the chat. Ellie will be monitoring it. </a:t>
            </a:r>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cs typeface="Calibri"/>
              </a:rPr>
              <a:t>The sections in black boxes will be interactive</a:t>
            </a:r>
          </a:p>
          <a:p>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6EAAF73-13AA-754F-B85A-345EC15DCF03}" type="slidenum">
              <a:rPr lang="en-US" smtClean="0"/>
              <a:t>2</a:t>
            </a:fld>
            <a:endParaRPr lang="en-US" dirty="0"/>
          </a:p>
        </p:txBody>
      </p:sp>
    </p:spTree>
    <p:extLst>
      <p:ext uri="{BB962C8B-B14F-4D97-AF65-F5344CB8AC3E}">
        <p14:creationId xmlns:p14="http://schemas.microsoft.com/office/powerpoint/2010/main" val="2733246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environmental </a:t>
            </a:r>
            <a:r>
              <a:rPr lang="en-US"/>
              <a:t>and cost implications </a:t>
            </a:r>
            <a:r>
              <a:rPr lang="en-US" dirty="0"/>
              <a:t>of storage</a:t>
            </a:r>
          </a:p>
        </p:txBody>
      </p:sp>
      <p:sp>
        <p:nvSpPr>
          <p:cNvPr id="4" name="Slide Number Placeholder 3"/>
          <p:cNvSpPr>
            <a:spLocks noGrp="1"/>
          </p:cNvSpPr>
          <p:nvPr>
            <p:ph type="sldNum" sz="quarter" idx="5"/>
          </p:nvPr>
        </p:nvSpPr>
        <p:spPr/>
        <p:txBody>
          <a:bodyPr/>
          <a:lstStyle/>
          <a:p>
            <a:fld id="{26EAAF73-13AA-754F-B85A-345EC15DCF03}" type="slidenum">
              <a:rPr lang="en-US" smtClean="0"/>
              <a:t>11</a:t>
            </a:fld>
            <a:endParaRPr lang="en-US"/>
          </a:p>
        </p:txBody>
      </p:sp>
    </p:spTree>
    <p:extLst>
      <p:ext uri="{BB962C8B-B14F-4D97-AF65-F5344CB8AC3E}">
        <p14:creationId xmlns:p14="http://schemas.microsoft.com/office/powerpoint/2010/main" val="3035699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Don’t worry if you find this difficult, think of it as an experiment. </a:t>
            </a:r>
          </a:p>
          <a:p>
            <a:endParaRPr lang="en-GB" dirty="0"/>
          </a:p>
          <a:p>
            <a:r>
              <a:rPr lang="en-GB" dirty="0"/>
              <a:t>You may find files from 31/12/1979 or 01/01/1980 – this is the ‘year zero’ for files stored using the FAT file allocation system. So if there is no stored date for the file it might default to that.</a:t>
            </a:r>
          </a:p>
          <a:p>
            <a:endParaRPr lang="en-GB" dirty="0"/>
          </a:p>
          <a:p>
            <a:r>
              <a:rPr lang="en-GB" dirty="0"/>
              <a:t>[image is a comic called </a:t>
            </a:r>
            <a:r>
              <a:rPr lang="en-GB" i="1" dirty="0"/>
              <a:t>Old Files </a:t>
            </a:r>
            <a:r>
              <a:rPr lang="en-GB" dirty="0"/>
              <a:t>from XKCD, https://xkcd.com/1360/, this is referenced in Trevor Owens’ </a:t>
            </a:r>
            <a:r>
              <a:rPr lang="en-GB" i="1" dirty="0"/>
              <a:t>The Theory and Craft of Digital Preservation</a:t>
            </a:r>
            <a:r>
              <a:rPr lang="en-GB" dirty="0"/>
              <a:t>]</a:t>
            </a:r>
          </a:p>
        </p:txBody>
      </p:sp>
      <p:sp>
        <p:nvSpPr>
          <p:cNvPr id="4" name="Slide Number Placeholder 3"/>
          <p:cNvSpPr>
            <a:spLocks noGrp="1"/>
          </p:cNvSpPr>
          <p:nvPr>
            <p:ph type="sldNum" sz="quarter" idx="5"/>
          </p:nvPr>
        </p:nvSpPr>
        <p:spPr/>
        <p:txBody>
          <a:bodyPr/>
          <a:lstStyle/>
          <a:p>
            <a:fld id="{95977FC8-4D06-4EC9-820C-6E3DC3BEA7A2}" type="slidenum">
              <a:rPr lang="en-GB" smtClean="0"/>
              <a:t>12</a:t>
            </a:fld>
            <a:endParaRPr lang="en-GB"/>
          </a:p>
        </p:txBody>
      </p:sp>
    </p:spTree>
    <p:extLst>
      <p:ext uri="{BB962C8B-B14F-4D97-AF65-F5344CB8AC3E}">
        <p14:creationId xmlns:p14="http://schemas.microsoft.com/office/powerpoint/2010/main" val="20293985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Good news: I could still open both files, though the Word file format was not editable without changing settings.</a:t>
            </a:r>
          </a:p>
          <a:p>
            <a:endParaRPr lang="en-GB" dirty="0"/>
          </a:p>
          <a:p>
            <a:r>
              <a:rPr lang="en-GB" dirty="0"/>
              <a:t>Bad news: they weren’t easy to find and it’s not clear from the titles or folder what they are… someone other than me wouldn’t really be able to tell much about them.</a:t>
            </a:r>
          </a:p>
          <a:p>
            <a:endParaRPr lang="en-GB" dirty="0"/>
          </a:p>
          <a:p>
            <a:r>
              <a:rPr lang="en-GB" dirty="0"/>
              <a:t>Common file formats likely to be easy to open, but other things like software may be more problematic, the oldest item I found was a piece of logic software called TWOOTIE.EXE, originally from 1991 – this wouldn’t run at all.</a:t>
            </a:r>
          </a:p>
          <a:p>
            <a:endParaRPr lang="en-GB" dirty="0"/>
          </a:p>
          <a:p>
            <a:endParaRPr lang="en-GB" dirty="0"/>
          </a:p>
        </p:txBody>
      </p:sp>
      <p:sp>
        <p:nvSpPr>
          <p:cNvPr id="4" name="Slide Number Placeholder 3"/>
          <p:cNvSpPr>
            <a:spLocks noGrp="1"/>
          </p:cNvSpPr>
          <p:nvPr>
            <p:ph type="sldNum" sz="quarter" idx="5"/>
          </p:nvPr>
        </p:nvSpPr>
        <p:spPr/>
        <p:txBody>
          <a:bodyPr/>
          <a:lstStyle/>
          <a:p>
            <a:fld id="{95977FC8-4D06-4EC9-820C-6E3DC3BEA7A2}" type="slidenum">
              <a:rPr lang="en-GB" smtClean="0"/>
              <a:t>13</a:t>
            </a:fld>
            <a:endParaRPr lang="en-GB"/>
          </a:p>
        </p:txBody>
      </p:sp>
    </p:spTree>
    <p:extLst>
      <p:ext uri="{BB962C8B-B14F-4D97-AF65-F5344CB8AC3E}">
        <p14:creationId xmlns:p14="http://schemas.microsoft.com/office/powerpoint/2010/main" val="10234553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applicable, indicate where a document is ‘Draft’ or ‘Final’. You can also indicate the version of a document by the inclusion of a ‘V’ followed by the version number. </a:t>
            </a:r>
            <a:endParaRPr lang="en-CA" dirty="0"/>
          </a:p>
          <a:p>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err="1"/>
              <a:t>UoW</a:t>
            </a:r>
            <a:r>
              <a:rPr lang="en-CA" dirty="0"/>
              <a:t> guidance </a:t>
            </a:r>
            <a:r>
              <a:rPr lang="en-GB" sz="1200" dirty="0">
                <a:hlinkClick r:id="rId3"/>
              </a:rPr>
              <a:t>https://universityofwestminster.sharepoint.com/sites/Resources/Shared%20Documents/2017BasicNamingConventionsGuidance.pdf</a:t>
            </a:r>
            <a:endParaRPr lang="en-CA" dirty="0"/>
          </a:p>
          <a:p>
            <a:r>
              <a:rPr lang="en-CA" dirty="0"/>
              <a:t>Stanford Library guidance </a:t>
            </a:r>
            <a:r>
              <a:rPr lang="en-CA" dirty="0">
                <a:hlinkClick r:id="rId4"/>
              </a:rPr>
              <a:t>https://library.stanford.edu/research/data-management-services/data-best-practices/best-practices-file-naming</a:t>
            </a:r>
            <a:endParaRPr lang="en-US" dirty="0"/>
          </a:p>
        </p:txBody>
      </p:sp>
      <p:sp>
        <p:nvSpPr>
          <p:cNvPr id="4" name="Slide Number Placeholder 3"/>
          <p:cNvSpPr>
            <a:spLocks noGrp="1"/>
          </p:cNvSpPr>
          <p:nvPr>
            <p:ph type="sldNum" sz="quarter" idx="5"/>
          </p:nvPr>
        </p:nvSpPr>
        <p:spPr/>
        <p:txBody>
          <a:bodyPr/>
          <a:lstStyle/>
          <a:p>
            <a:fld id="{26EAAF73-13AA-754F-B85A-345EC15DCF03}" type="slidenum">
              <a:rPr lang="en-US" smtClean="0"/>
              <a:t>14</a:t>
            </a:fld>
            <a:endParaRPr lang="en-US"/>
          </a:p>
        </p:txBody>
      </p:sp>
    </p:spTree>
    <p:extLst>
      <p:ext uri="{BB962C8B-B14F-4D97-AF65-F5344CB8AC3E}">
        <p14:creationId xmlns:p14="http://schemas.microsoft.com/office/powerpoint/2010/main" val="26058524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latin typeface="Avenir Next LT Pro"/>
              </a:rPr>
              <a:t>This is a live debate in digital preservation</a:t>
            </a:r>
          </a:p>
          <a:p>
            <a:endParaRPr lang="en-US" sz="1200" b="0" dirty="0">
              <a:latin typeface="Avenir Next LT Pro"/>
            </a:endParaRPr>
          </a:p>
          <a:p>
            <a:r>
              <a:rPr lang="en-US" sz="1200" b="0" dirty="0">
                <a:latin typeface="Avenir Next LT Pro"/>
              </a:rPr>
              <a:t>Think about at the end of your studies, you might lose access to specialist software that you get through the university, </a:t>
            </a:r>
          </a:p>
          <a:p>
            <a:endParaRPr lang="en-US" sz="1200" b="1" dirty="0">
              <a:latin typeface="Avenir Next LT Pro"/>
            </a:endParaRPr>
          </a:p>
          <a:p>
            <a:endParaRPr lang="en-US" sz="1200" dirty="0">
              <a:latin typeface="Avenir Next LT Pro"/>
            </a:endParaRPr>
          </a:p>
        </p:txBody>
      </p:sp>
      <p:sp>
        <p:nvSpPr>
          <p:cNvPr id="4" name="Slide Number Placeholder 3"/>
          <p:cNvSpPr>
            <a:spLocks noGrp="1"/>
          </p:cNvSpPr>
          <p:nvPr>
            <p:ph type="sldNum" sz="quarter" idx="5"/>
          </p:nvPr>
        </p:nvSpPr>
        <p:spPr/>
        <p:txBody>
          <a:bodyPr/>
          <a:lstStyle/>
          <a:p>
            <a:fld id="{26EAAF73-13AA-754F-B85A-345EC15DCF03}" type="slidenum">
              <a:rPr lang="en-US" smtClean="0"/>
              <a:t>15</a:t>
            </a:fld>
            <a:endParaRPr lang="en-US"/>
          </a:p>
        </p:txBody>
      </p:sp>
    </p:spTree>
    <p:extLst>
      <p:ext uri="{BB962C8B-B14F-4D97-AF65-F5344CB8AC3E}">
        <p14:creationId xmlns:p14="http://schemas.microsoft.com/office/powerpoint/2010/main" val="17717673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LOCKSS – fundamental principal in digital storage</a:t>
            </a:r>
          </a:p>
        </p:txBody>
      </p:sp>
      <p:sp>
        <p:nvSpPr>
          <p:cNvPr id="4" name="Slide Number Placeholder 3"/>
          <p:cNvSpPr>
            <a:spLocks noGrp="1"/>
          </p:cNvSpPr>
          <p:nvPr>
            <p:ph type="sldNum" sz="quarter" idx="5"/>
          </p:nvPr>
        </p:nvSpPr>
        <p:spPr/>
        <p:txBody>
          <a:bodyPr/>
          <a:lstStyle/>
          <a:p>
            <a:fld id="{26EAAF73-13AA-754F-B85A-345EC15DCF03}" type="slidenum">
              <a:rPr lang="en-US" smtClean="0"/>
              <a:t>16</a:t>
            </a:fld>
            <a:endParaRPr lang="en-US"/>
          </a:p>
        </p:txBody>
      </p:sp>
    </p:spTree>
    <p:extLst>
      <p:ext uri="{BB962C8B-B14F-4D97-AF65-F5344CB8AC3E}">
        <p14:creationId xmlns:p14="http://schemas.microsoft.com/office/powerpoint/2010/main" val="27671449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kern="1200" dirty="0">
                <a:solidFill>
                  <a:schemeClr val="tx1"/>
                </a:solidFill>
                <a:effectLst/>
                <a:latin typeface="+mn-lt"/>
                <a:ea typeface="+mn-ea"/>
                <a:cs typeface="+mn-cs"/>
              </a:rPr>
              <a:t>All hard drives will fail at some point. </a:t>
            </a:r>
          </a:p>
          <a:p>
            <a:endParaRPr lang="en-CA" sz="1200" b="0" i="0" kern="1200" dirty="0">
              <a:solidFill>
                <a:schemeClr val="tx1"/>
              </a:solidFill>
              <a:effectLst/>
              <a:latin typeface="+mn-lt"/>
              <a:ea typeface="+mn-ea"/>
              <a:cs typeface="+mn-cs"/>
            </a:endParaRPr>
          </a:p>
          <a:p>
            <a:r>
              <a:rPr lang="en-CA" sz="1200" b="0" i="0" kern="1200" dirty="0">
                <a:solidFill>
                  <a:schemeClr val="tx1"/>
                </a:solidFill>
                <a:effectLst/>
                <a:latin typeface="+mn-lt"/>
                <a:ea typeface="+mn-ea"/>
                <a:cs typeface="+mn-cs"/>
              </a:rPr>
              <a:t>Field studies have suggested that manufacturer estimates of reliability can be over optimistic</a:t>
            </a:r>
          </a:p>
          <a:p>
            <a:endParaRPr lang="en-CA" sz="1200" b="0" i="0" kern="1200" dirty="0">
              <a:solidFill>
                <a:schemeClr val="tx1"/>
              </a:solidFill>
              <a:effectLst/>
              <a:latin typeface="+mn-lt"/>
              <a:ea typeface="+mn-ea"/>
              <a:cs typeface="+mn-cs"/>
            </a:endParaRPr>
          </a:p>
          <a:p>
            <a:r>
              <a:rPr lang="en-CA" sz="1200" b="0" i="0" kern="1200" dirty="0">
                <a:solidFill>
                  <a:schemeClr val="tx1"/>
                </a:solidFill>
                <a:effectLst/>
                <a:latin typeface="+mn-lt"/>
                <a:ea typeface="+mn-ea"/>
                <a:cs typeface="+mn-cs"/>
              </a:rPr>
              <a:t>Average lifespan is 3-5 years, but studies suggest that 5% of hard drives actually fail within one year</a:t>
            </a:r>
          </a:p>
        </p:txBody>
      </p:sp>
      <p:sp>
        <p:nvSpPr>
          <p:cNvPr id="4" name="Slide Number Placeholder 3"/>
          <p:cNvSpPr>
            <a:spLocks noGrp="1"/>
          </p:cNvSpPr>
          <p:nvPr>
            <p:ph type="sldNum" sz="quarter" idx="5"/>
          </p:nvPr>
        </p:nvSpPr>
        <p:spPr/>
        <p:txBody>
          <a:bodyPr/>
          <a:lstStyle/>
          <a:p>
            <a:fld id="{26EAAF73-13AA-754F-B85A-345EC15DCF03}" type="slidenum">
              <a:rPr lang="en-US" smtClean="0"/>
              <a:t>17</a:t>
            </a:fld>
            <a:endParaRPr lang="en-US"/>
          </a:p>
        </p:txBody>
      </p:sp>
    </p:spTree>
    <p:extLst>
      <p:ext uri="{BB962C8B-B14F-4D97-AF65-F5344CB8AC3E}">
        <p14:creationId xmlns:p14="http://schemas.microsoft.com/office/powerpoint/2010/main" val="23764610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DPC World Digital Preservation day – first Thursday of November every year</a:t>
            </a:r>
          </a:p>
        </p:txBody>
      </p:sp>
      <p:sp>
        <p:nvSpPr>
          <p:cNvPr id="4" name="Slide Number Placeholder 3"/>
          <p:cNvSpPr>
            <a:spLocks noGrp="1"/>
          </p:cNvSpPr>
          <p:nvPr>
            <p:ph type="sldNum" sz="quarter" idx="5"/>
          </p:nvPr>
        </p:nvSpPr>
        <p:spPr/>
        <p:txBody>
          <a:bodyPr/>
          <a:lstStyle/>
          <a:p>
            <a:fld id="{26EAAF73-13AA-754F-B85A-345EC15DCF03}" type="slidenum">
              <a:rPr lang="en-US" smtClean="0"/>
              <a:t>18</a:t>
            </a:fld>
            <a:endParaRPr lang="en-US" dirty="0"/>
          </a:p>
        </p:txBody>
      </p:sp>
    </p:spTree>
    <p:extLst>
      <p:ext uri="{BB962C8B-B14F-4D97-AF65-F5344CB8AC3E}">
        <p14:creationId xmlns:p14="http://schemas.microsoft.com/office/powerpoint/2010/main" val="28883155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a:t>
            </a:r>
            <a:r>
              <a:rPr lang="en-GB" b="0" i="0" dirty="0">
                <a:solidFill>
                  <a:srgbClr val="000000"/>
                </a:solidFill>
                <a:effectLst/>
                <a:latin typeface="Lato" panose="020F0502020204030203" pitchFamily="34" charset="0"/>
              </a:rPr>
              <a:t>PCL/2/Lib/6/39, </a:t>
            </a:r>
            <a:r>
              <a:rPr lang="en-GB" b="0" i="1" dirty="0">
                <a:solidFill>
                  <a:srgbClr val="000000"/>
                </a:solidFill>
                <a:effectLst/>
                <a:latin typeface="Lato" panose="020F0502020204030203" pitchFamily="34" charset="0"/>
              </a:rPr>
              <a:t>Slide: Introduction to PCL Library Services,</a:t>
            </a:r>
            <a:r>
              <a:rPr lang="en-GB" dirty="0"/>
              <a:t> https://westminster-atom.arkivum.net/index.php/pcl-2-lib-6-39]</a:t>
            </a:r>
          </a:p>
          <a:p>
            <a:endParaRPr lang="en-GB" dirty="0"/>
          </a:p>
        </p:txBody>
      </p:sp>
      <p:sp>
        <p:nvSpPr>
          <p:cNvPr id="4" name="Slide Number Placeholder 3"/>
          <p:cNvSpPr>
            <a:spLocks noGrp="1"/>
          </p:cNvSpPr>
          <p:nvPr>
            <p:ph type="sldNum" sz="quarter" idx="5"/>
          </p:nvPr>
        </p:nvSpPr>
        <p:spPr/>
        <p:txBody>
          <a:bodyPr/>
          <a:lstStyle/>
          <a:p>
            <a:fld id="{95977FC8-4D06-4EC9-820C-6E3DC3BEA7A2}" type="slidenum">
              <a:rPr lang="en-GB" smtClean="0"/>
              <a:t>19</a:t>
            </a:fld>
            <a:endParaRPr lang="en-GB" dirty="0"/>
          </a:p>
        </p:txBody>
      </p:sp>
    </p:spTree>
    <p:extLst>
      <p:ext uri="{BB962C8B-B14F-4D97-AF65-F5344CB8AC3E}">
        <p14:creationId xmlns:p14="http://schemas.microsoft.com/office/powerpoint/2010/main" val="7879460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 credit: </a:t>
            </a:r>
            <a:r>
              <a:rPr lang="en-GB" b="0" i="0" dirty="0">
                <a:solidFill>
                  <a:srgbClr val="202122"/>
                </a:solidFill>
                <a:effectLst/>
                <a:latin typeface="Arial" panose="020B0604020202020204" pitchFamily="34" charset="0"/>
              </a:rPr>
              <a:t>Wikimedia Commons,</a:t>
            </a:r>
            <a:r>
              <a:rPr lang="en-GB" b="0" i="0" dirty="0">
                <a:solidFill>
                  <a:srgbClr val="000000"/>
                </a:solidFill>
                <a:effectLst/>
                <a:latin typeface="Linux Libertine"/>
              </a:rPr>
              <a:t> </a:t>
            </a:r>
            <a:r>
              <a:rPr lang="en-GB" b="0" i="1" dirty="0">
                <a:solidFill>
                  <a:srgbClr val="000000"/>
                </a:solidFill>
                <a:effectLst/>
                <a:latin typeface="Linux Libertine"/>
              </a:rPr>
              <a:t>Timesharing and Development KA-10s at BBN, circa 1970.jpg</a:t>
            </a:r>
            <a:r>
              <a:rPr lang="en-GB" b="0" i="0" dirty="0">
                <a:solidFill>
                  <a:srgbClr val="000000"/>
                </a:solidFill>
                <a:effectLst/>
                <a:latin typeface="Linux Libertine"/>
              </a:rPr>
              <a:t>,</a:t>
            </a:r>
            <a:r>
              <a:rPr lang="en-GB" b="0" i="0" dirty="0">
                <a:solidFill>
                  <a:srgbClr val="202122"/>
                </a:solidFill>
                <a:effectLst/>
                <a:latin typeface="Arial" panose="020B0604020202020204" pitchFamily="34" charset="0"/>
              </a:rPr>
              <a:t> </a:t>
            </a:r>
            <a:r>
              <a:rPr lang="en-US" dirty="0"/>
              <a:t>https://commons.wikimedia.org/wiki/File:Timesharing_and_Development_KA-10s_at_BBN,_circa_1970.jpg]</a:t>
            </a:r>
          </a:p>
        </p:txBody>
      </p:sp>
      <p:sp>
        <p:nvSpPr>
          <p:cNvPr id="4" name="Slide Number Placeholder 3"/>
          <p:cNvSpPr>
            <a:spLocks noGrp="1"/>
          </p:cNvSpPr>
          <p:nvPr>
            <p:ph type="sldNum" sz="quarter" idx="5"/>
          </p:nvPr>
        </p:nvSpPr>
        <p:spPr/>
        <p:txBody>
          <a:bodyPr/>
          <a:lstStyle/>
          <a:p>
            <a:fld id="{26EAAF73-13AA-754F-B85A-345EC15DCF03}" type="slidenum">
              <a:rPr lang="en-US" smtClean="0"/>
              <a:t>20</a:t>
            </a:fld>
            <a:endParaRPr lang="en-US"/>
          </a:p>
        </p:txBody>
      </p:sp>
    </p:spTree>
    <p:extLst>
      <p:ext uri="{BB962C8B-B14F-4D97-AF65-F5344CB8AC3E}">
        <p14:creationId xmlns:p14="http://schemas.microsoft.com/office/powerpoint/2010/main" val="2916643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cs typeface="Calibri"/>
              </a:rPr>
              <a:t>Disclaimer: scope of the session is </a:t>
            </a:r>
            <a:r>
              <a:rPr lang="en-CA" u="sng" dirty="0">
                <a:cs typeface="Calibri"/>
              </a:rPr>
              <a:t>personal</a:t>
            </a:r>
            <a:r>
              <a:rPr lang="en-CA" u="none" dirty="0">
                <a:cs typeface="Calibri"/>
              </a:rPr>
              <a:t> digital archiving. I will not be talking about research data, participants should consult the material available from the university research office on this.</a:t>
            </a:r>
            <a:endParaRPr lang="en-CA" dirty="0">
              <a:cs typeface="Calibri"/>
            </a:endParaRPr>
          </a:p>
        </p:txBody>
      </p:sp>
      <p:sp>
        <p:nvSpPr>
          <p:cNvPr id="4" name="Slide Number Placeholder 3"/>
          <p:cNvSpPr>
            <a:spLocks noGrp="1"/>
          </p:cNvSpPr>
          <p:nvPr>
            <p:ph type="sldNum" sz="quarter" idx="5"/>
          </p:nvPr>
        </p:nvSpPr>
        <p:spPr/>
        <p:txBody>
          <a:bodyPr/>
          <a:lstStyle/>
          <a:p>
            <a:fld id="{26EAAF73-13AA-754F-B85A-345EC15DCF03}" type="slidenum">
              <a:rPr lang="en-US" smtClean="0"/>
              <a:t>3</a:t>
            </a:fld>
            <a:endParaRPr lang="en-US" dirty="0"/>
          </a:p>
        </p:txBody>
      </p:sp>
    </p:spTree>
    <p:extLst>
      <p:ext uri="{BB962C8B-B14F-4D97-AF65-F5344CB8AC3E}">
        <p14:creationId xmlns:p14="http://schemas.microsoft.com/office/powerpoint/2010/main" val="42667803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from </a:t>
            </a:r>
            <a:r>
              <a:rPr lang="en-US" dirty="0" err="1"/>
              <a:t>CNet</a:t>
            </a:r>
            <a:r>
              <a:rPr lang="en-US" dirty="0"/>
              <a:t>, </a:t>
            </a:r>
            <a:r>
              <a:rPr lang="en-GB" i="1" dirty="0"/>
              <a:t>GeoCities dies in March 2019, and with it a piece of internet history</a:t>
            </a:r>
            <a:r>
              <a:rPr lang="en-GB" dirty="0"/>
              <a:t>, </a:t>
            </a:r>
            <a:r>
              <a:rPr lang="en-US" dirty="0"/>
              <a:t>https://www.cnet.com/news/geocities-dies-in-march-2019-and-with-it-a-piece-of-internet-history/]</a:t>
            </a:r>
          </a:p>
          <a:p>
            <a:endParaRPr lang="en-US" dirty="0"/>
          </a:p>
          <a:p>
            <a:r>
              <a:rPr lang="en-US" dirty="0"/>
              <a:t>See also: https://www.newyorker.com/magazine/2015/01/26/cobweb</a:t>
            </a:r>
          </a:p>
        </p:txBody>
      </p:sp>
      <p:sp>
        <p:nvSpPr>
          <p:cNvPr id="4" name="Slide Number Placeholder 3"/>
          <p:cNvSpPr>
            <a:spLocks noGrp="1"/>
          </p:cNvSpPr>
          <p:nvPr>
            <p:ph type="sldNum" sz="quarter" idx="5"/>
          </p:nvPr>
        </p:nvSpPr>
        <p:spPr/>
        <p:txBody>
          <a:bodyPr/>
          <a:lstStyle/>
          <a:p>
            <a:fld id="{26EAAF73-13AA-754F-B85A-345EC15DCF03}" type="slidenum">
              <a:rPr lang="en-US" smtClean="0"/>
              <a:t>22</a:t>
            </a:fld>
            <a:endParaRPr lang="en-US"/>
          </a:p>
        </p:txBody>
      </p:sp>
    </p:spTree>
    <p:extLst>
      <p:ext uri="{BB962C8B-B14F-4D97-AF65-F5344CB8AC3E}">
        <p14:creationId xmlns:p14="http://schemas.microsoft.com/office/powerpoint/2010/main" val="25310367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the recently updated Conifer user guide: https://guide.conifer.rhizome.org/</a:t>
            </a:r>
          </a:p>
        </p:txBody>
      </p:sp>
      <p:sp>
        <p:nvSpPr>
          <p:cNvPr id="4" name="Slide Number Placeholder 3"/>
          <p:cNvSpPr>
            <a:spLocks noGrp="1"/>
          </p:cNvSpPr>
          <p:nvPr>
            <p:ph type="sldNum" sz="quarter" idx="5"/>
          </p:nvPr>
        </p:nvSpPr>
        <p:spPr/>
        <p:txBody>
          <a:bodyPr/>
          <a:lstStyle/>
          <a:p>
            <a:fld id="{26EAAF73-13AA-754F-B85A-345EC15DCF03}" type="slidenum">
              <a:rPr lang="en-US" smtClean="0"/>
              <a:t>23</a:t>
            </a:fld>
            <a:endParaRPr lang="en-US"/>
          </a:p>
        </p:txBody>
      </p:sp>
    </p:spTree>
    <p:extLst>
      <p:ext uri="{BB962C8B-B14F-4D97-AF65-F5344CB8AC3E}">
        <p14:creationId xmlns:p14="http://schemas.microsoft.com/office/powerpoint/2010/main" val="6466798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5977FC8-4D06-4EC9-820C-6E3DC3BEA7A2}" type="slidenum">
              <a:rPr lang="en-GB" smtClean="0"/>
              <a:t>24</a:t>
            </a:fld>
            <a:endParaRPr lang="en-GB"/>
          </a:p>
        </p:txBody>
      </p:sp>
    </p:spTree>
    <p:extLst>
      <p:ext uri="{BB962C8B-B14F-4D97-AF65-F5344CB8AC3E}">
        <p14:creationId xmlns:p14="http://schemas.microsoft.com/office/powerpoint/2010/main" val="3113789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Digital material is different to, say, paper records. A paper file, provided it is kept at a relatively stable temperature and humidity can be expected to survive through ‘benign neglect’</a:t>
            </a:r>
          </a:p>
          <a:p>
            <a:endParaRPr lang="en-GB" dirty="0"/>
          </a:p>
          <a:p>
            <a:r>
              <a:rPr lang="en-GB" dirty="0"/>
              <a:t>This is not the case with digital materials, they need to be actively selected and preserved. Storage media such as hard drives degrade over time; hardware, software and file formats can become obsolete; and because digital files are so easy to copy, edit, and share, they can be difficult to keep track of. </a:t>
            </a:r>
          </a:p>
          <a:p>
            <a:endParaRPr lang="en-GB" dirty="0"/>
          </a:p>
          <a:p>
            <a:r>
              <a:rPr lang="en-GB" dirty="0"/>
              <a:t>Digital preservation then, is the ongoing work of ensuring digital materials remain accessible. This could range from relatively simple DIY processes to a complex workflow for analysing digital material, making access and preservation copies and storing them in a monitored digital repository, while maintaining a ‘technology watch’ for looming threats such as obsolescence. </a:t>
            </a:r>
          </a:p>
        </p:txBody>
      </p:sp>
      <p:sp>
        <p:nvSpPr>
          <p:cNvPr id="4" name="Slide Number Placeholder 3"/>
          <p:cNvSpPr>
            <a:spLocks noGrp="1"/>
          </p:cNvSpPr>
          <p:nvPr>
            <p:ph type="sldNum" sz="quarter" idx="5"/>
          </p:nvPr>
        </p:nvSpPr>
        <p:spPr/>
        <p:txBody>
          <a:bodyPr/>
          <a:lstStyle/>
          <a:p>
            <a:fld id="{95977FC8-4D06-4EC9-820C-6E3DC3BEA7A2}" type="slidenum">
              <a:rPr lang="en-GB" smtClean="0"/>
              <a:t>4</a:t>
            </a:fld>
            <a:endParaRPr lang="en-GB" dirty="0"/>
          </a:p>
        </p:txBody>
      </p:sp>
    </p:spTree>
    <p:extLst>
      <p:ext uri="{BB962C8B-B14F-4D97-AF65-F5344CB8AC3E}">
        <p14:creationId xmlns:p14="http://schemas.microsoft.com/office/powerpoint/2010/main" val="1604425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Obsolescence – for example MacOS Catalina will no longer run 32-bit software, similarly we have seen formats like flash. Hardware like optical drives  </a:t>
            </a:r>
          </a:p>
          <a:p>
            <a:endParaRPr lang="en-US" dirty="0"/>
          </a:p>
          <a:p>
            <a:r>
              <a:rPr lang="en-US" dirty="0"/>
              <a:t>In both cases, </a:t>
            </a:r>
            <a:r>
              <a:rPr lang="en-US" b="1" dirty="0"/>
              <a:t>resources</a:t>
            </a:r>
            <a:r>
              <a:rPr lang="en-US" dirty="0"/>
              <a:t> in the sense of time, or in some cases financial resources (if deciding to purchase cloud storage or external drives for instance), can also be barriers to personal digital preservation.</a:t>
            </a:r>
          </a:p>
        </p:txBody>
      </p:sp>
      <p:sp>
        <p:nvSpPr>
          <p:cNvPr id="4" name="Slide Number Placeholder 3"/>
          <p:cNvSpPr>
            <a:spLocks noGrp="1"/>
          </p:cNvSpPr>
          <p:nvPr>
            <p:ph type="sldNum" sz="quarter" idx="5"/>
          </p:nvPr>
        </p:nvSpPr>
        <p:spPr/>
        <p:txBody>
          <a:bodyPr/>
          <a:lstStyle/>
          <a:p>
            <a:fld id="{26EAAF73-13AA-754F-B85A-345EC15DCF03}" type="slidenum">
              <a:rPr lang="en-US" smtClean="0"/>
              <a:t>5</a:t>
            </a:fld>
            <a:endParaRPr lang="en-US" dirty="0"/>
          </a:p>
        </p:txBody>
      </p:sp>
    </p:spTree>
    <p:extLst>
      <p:ext uri="{BB962C8B-B14F-4D97-AF65-F5344CB8AC3E}">
        <p14:creationId xmlns:p14="http://schemas.microsoft.com/office/powerpoint/2010/main" val="3879264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perhaps. But it’s not a silver bullet. </a:t>
            </a:r>
          </a:p>
          <a:p>
            <a:endParaRPr lang="en-GB" dirty="0"/>
          </a:p>
          <a:p>
            <a:r>
              <a:rPr lang="en-GB" dirty="0"/>
              <a:t>Cloud services, especially free services, are often not very accountable to their users. </a:t>
            </a:r>
          </a:p>
          <a:p>
            <a:endParaRPr lang="en-GB" dirty="0"/>
          </a:p>
          <a:p>
            <a:r>
              <a:rPr lang="en-GB" dirty="0"/>
              <a:t>Furthermore, as cloud services like </a:t>
            </a:r>
            <a:r>
              <a:rPr lang="en-GB" dirty="0" err="1"/>
              <a:t>dropbox</a:t>
            </a:r>
            <a:r>
              <a:rPr lang="en-GB" dirty="0"/>
              <a:t> often synchronise with your local machine, if your local files are deleted or compromised by malware, those issues can be replicated on the cloud. Cloud storage also doesn’t deal with problems of obsolescence, if you have a file safely backed up but no way of opening it, it’s not really being preserved.</a:t>
            </a:r>
          </a:p>
          <a:p>
            <a:endParaRPr lang="en-GB" dirty="0"/>
          </a:p>
          <a:p>
            <a:r>
              <a:rPr lang="en-GB" dirty="0"/>
              <a:t>It’s better to think of cloud services as a </a:t>
            </a:r>
            <a:r>
              <a:rPr lang="en-GB" u="sng" dirty="0"/>
              <a:t>potential component </a:t>
            </a:r>
            <a:r>
              <a:rPr lang="en-GB" dirty="0"/>
              <a:t>in a preservation strategy rather than being a complete solution.</a:t>
            </a:r>
          </a:p>
        </p:txBody>
      </p:sp>
      <p:sp>
        <p:nvSpPr>
          <p:cNvPr id="4" name="Slide Number Placeholder 3"/>
          <p:cNvSpPr>
            <a:spLocks noGrp="1"/>
          </p:cNvSpPr>
          <p:nvPr>
            <p:ph type="sldNum" sz="quarter" idx="5"/>
          </p:nvPr>
        </p:nvSpPr>
        <p:spPr/>
        <p:txBody>
          <a:bodyPr/>
          <a:lstStyle/>
          <a:p>
            <a:fld id="{95977FC8-4D06-4EC9-820C-6E3DC3BEA7A2}" type="slidenum">
              <a:rPr lang="en-GB" smtClean="0"/>
              <a:t>6</a:t>
            </a:fld>
            <a:endParaRPr lang="en-GB"/>
          </a:p>
        </p:txBody>
      </p:sp>
    </p:spTree>
    <p:extLst>
      <p:ext uri="{BB962C8B-B14F-4D97-AF65-F5344CB8AC3E}">
        <p14:creationId xmlns:p14="http://schemas.microsoft.com/office/powerpoint/2010/main" val="3269911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digital material that you create and use will be important to you for all sorts of reasons: your personal images and videos may have huge emotional value, your documents may be vital for your studies or for activities like job applications or proving your identity or you may create important digital works of music or art or literature. </a:t>
            </a:r>
          </a:p>
          <a:p>
            <a:endParaRPr lang="en-GB" dirty="0"/>
          </a:p>
          <a:p>
            <a:r>
              <a:rPr lang="en-GB" dirty="0"/>
              <a:t>There is also a wider value to personal digital preservation. If only big institutions and private corporations have the resources and technology to preserve their digital material, then we risk losing the voices of ordinary people and especially people who are already marginalised or under-represented. </a:t>
            </a:r>
          </a:p>
          <a:p>
            <a:endParaRPr lang="en-GB" dirty="0"/>
          </a:p>
          <a:p>
            <a:r>
              <a:rPr lang="en-GB" dirty="0"/>
              <a:t>Personal digital preservation gives you an opportunity to think carefully about what you value and you record your lived experience. It gives you the opportunity to share your stories if you choose.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a:t>
            </a:r>
            <a:r>
              <a:rPr lang="en-GB" b="0" i="0" dirty="0">
                <a:solidFill>
                  <a:srgbClr val="000000"/>
                </a:solidFill>
                <a:effectLst/>
                <a:latin typeface="Lato" panose="020F0502020204030203" pitchFamily="34" charset="0"/>
              </a:rPr>
              <a:t>PCL/2/Lib/6/14, </a:t>
            </a:r>
            <a:r>
              <a:rPr lang="en-GB" b="0" i="1" dirty="0">
                <a:solidFill>
                  <a:srgbClr val="000000"/>
                </a:solidFill>
                <a:effectLst/>
                <a:latin typeface="Lato" panose="020F0502020204030203" pitchFamily="34" charset="0"/>
              </a:rPr>
              <a:t>Slide: Introduction to PCL Library Services</a:t>
            </a:r>
            <a:r>
              <a:rPr lang="en-GB" b="0" i="0" dirty="0">
                <a:solidFill>
                  <a:srgbClr val="000000"/>
                </a:solidFill>
                <a:effectLst/>
                <a:latin typeface="Lato" panose="020F0502020204030203" pitchFamily="34" charset="0"/>
              </a:rPr>
              <a:t>, https://westminster-atom.arkivum.net/index.php/pcl-2-lib-6-14]</a:t>
            </a:r>
          </a:p>
          <a:p>
            <a:endParaRPr lang="en-GB" dirty="0"/>
          </a:p>
        </p:txBody>
      </p:sp>
      <p:sp>
        <p:nvSpPr>
          <p:cNvPr id="4" name="Slide Number Placeholder 3"/>
          <p:cNvSpPr>
            <a:spLocks noGrp="1"/>
          </p:cNvSpPr>
          <p:nvPr>
            <p:ph type="sldNum" sz="quarter" idx="5"/>
          </p:nvPr>
        </p:nvSpPr>
        <p:spPr/>
        <p:txBody>
          <a:bodyPr/>
          <a:lstStyle/>
          <a:p>
            <a:fld id="{95977FC8-4D06-4EC9-820C-6E3DC3BEA7A2}" type="slidenum">
              <a:rPr lang="en-GB" smtClean="0"/>
              <a:t>7</a:t>
            </a:fld>
            <a:endParaRPr lang="en-GB"/>
          </a:p>
        </p:txBody>
      </p:sp>
    </p:spTree>
    <p:extLst>
      <p:ext uri="{BB962C8B-B14F-4D97-AF65-F5344CB8AC3E}">
        <p14:creationId xmlns:p14="http://schemas.microsoft.com/office/powerpoint/2010/main" val="3215646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Significant properties – e.g. the layout of text in a document, the ability to run formulae in a spreadsheet, the ability to click through a website etc.</a:t>
            </a:r>
          </a:p>
          <a:p>
            <a:endParaRPr lang="en-GB" dirty="0"/>
          </a:p>
          <a:p>
            <a:r>
              <a:rPr lang="en-GB" dirty="0"/>
              <a:t>The image on the right is from a piece by the experimental writer Christine Brooke-Rose. If an archive preserved just the raw text, but not the formatting, the meaning of the original piece would be lost.</a:t>
            </a:r>
          </a:p>
          <a:p>
            <a:endParaRPr lang="en-GB" dirty="0"/>
          </a:p>
          <a:p>
            <a:r>
              <a:rPr lang="en-GB" dirty="0"/>
              <a:t>[image is of page 734 from</a:t>
            </a:r>
            <a:r>
              <a:rPr lang="en-GB" i="1" dirty="0"/>
              <a:t> </a:t>
            </a:r>
            <a:r>
              <a:rPr lang="en-GB" i="0" dirty="0"/>
              <a:t>Christine Brooke-Rose, </a:t>
            </a:r>
            <a:r>
              <a:rPr lang="en-GB" i="1" dirty="0"/>
              <a:t>The Christine Brooke-Rose Omnibus: Four Novels: Out, Such, Between, Thru, (</a:t>
            </a:r>
            <a:r>
              <a:rPr lang="en-GB" i="0" dirty="0"/>
              <a:t>Carcanet Press, Manchester, 2006)]</a:t>
            </a:r>
            <a:endParaRPr lang="en-GB" i="1" dirty="0"/>
          </a:p>
        </p:txBody>
      </p:sp>
      <p:sp>
        <p:nvSpPr>
          <p:cNvPr id="4" name="Slide Number Placeholder 3"/>
          <p:cNvSpPr>
            <a:spLocks noGrp="1"/>
          </p:cNvSpPr>
          <p:nvPr>
            <p:ph type="sldNum" sz="quarter" idx="5"/>
          </p:nvPr>
        </p:nvSpPr>
        <p:spPr/>
        <p:txBody>
          <a:bodyPr/>
          <a:lstStyle/>
          <a:p>
            <a:fld id="{95977FC8-4D06-4EC9-820C-6E3DC3BEA7A2}" type="slidenum">
              <a:rPr lang="en-GB" smtClean="0"/>
              <a:t>8</a:t>
            </a:fld>
            <a:endParaRPr lang="en-GB"/>
          </a:p>
        </p:txBody>
      </p:sp>
    </p:spTree>
    <p:extLst>
      <p:ext uri="{BB962C8B-B14F-4D97-AF65-F5344CB8AC3E}">
        <p14:creationId xmlns:p14="http://schemas.microsoft.com/office/powerpoint/2010/main" val="3165388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6EAAF73-13AA-754F-B85A-345EC15DCF03}" type="slidenum">
              <a:rPr lang="en-US" smtClean="0"/>
              <a:t>9</a:t>
            </a:fld>
            <a:endParaRPr lang="en-US"/>
          </a:p>
        </p:txBody>
      </p:sp>
    </p:spTree>
    <p:extLst>
      <p:ext uri="{BB962C8B-B14F-4D97-AF65-F5344CB8AC3E}">
        <p14:creationId xmlns:p14="http://schemas.microsoft.com/office/powerpoint/2010/main" val="30481073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 exact order for identification and appraisal, they often support one another and isn’t really a clear-cut process for personal archives</a:t>
            </a:r>
          </a:p>
          <a:p>
            <a:endParaRPr lang="en-US" dirty="0"/>
          </a:p>
          <a:p>
            <a:endParaRPr lang="en-US" dirty="0"/>
          </a:p>
          <a:p>
            <a:r>
              <a:rPr lang="en-US" dirty="0"/>
              <a:t>https://www.nationalarchives.gov.uk/information-management/manage-information/policy-process/digital-continuity/file-profiling-tool-droid/</a:t>
            </a:r>
          </a:p>
          <a:p>
            <a:r>
              <a:rPr lang="en-US" dirty="0"/>
              <a:t>https://mediaarea.net/en/MediaInfo</a:t>
            </a:r>
          </a:p>
        </p:txBody>
      </p:sp>
      <p:sp>
        <p:nvSpPr>
          <p:cNvPr id="4" name="Slide Number Placeholder 3"/>
          <p:cNvSpPr>
            <a:spLocks noGrp="1"/>
          </p:cNvSpPr>
          <p:nvPr>
            <p:ph type="sldNum" sz="quarter" idx="5"/>
          </p:nvPr>
        </p:nvSpPr>
        <p:spPr/>
        <p:txBody>
          <a:bodyPr/>
          <a:lstStyle/>
          <a:p>
            <a:fld id="{26EAAF73-13AA-754F-B85A-345EC15DCF03}" type="slidenum">
              <a:rPr lang="en-US" smtClean="0"/>
              <a:t>10</a:t>
            </a:fld>
            <a:endParaRPr lang="en-US"/>
          </a:p>
        </p:txBody>
      </p:sp>
    </p:spTree>
    <p:extLst>
      <p:ext uri="{BB962C8B-B14F-4D97-AF65-F5344CB8AC3E}">
        <p14:creationId xmlns:p14="http://schemas.microsoft.com/office/powerpoint/2010/main" val="896225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2FE6B-B487-4C69-AC24-C4B6BC8A4D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24C04DE-8F6D-43BA-A3A0-70EA691965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BB1A99F-B43B-4901-8C41-B3518C968921}"/>
              </a:ext>
            </a:extLst>
          </p:cNvPr>
          <p:cNvSpPr>
            <a:spLocks noGrp="1"/>
          </p:cNvSpPr>
          <p:nvPr>
            <p:ph type="dt" sz="half" idx="10"/>
          </p:nvPr>
        </p:nvSpPr>
        <p:spPr/>
        <p:txBody>
          <a:bodyPr/>
          <a:lstStyle/>
          <a:p>
            <a:fld id="{727F3D73-CE04-4A1E-A98D-D5F61A62FD53}" type="datetimeFigureOut">
              <a:rPr lang="en-GB" smtClean="0"/>
              <a:t>05/11/2020</a:t>
            </a:fld>
            <a:endParaRPr lang="en-GB"/>
          </a:p>
        </p:txBody>
      </p:sp>
      <p:sp>
        <p:nvSpPr>
          <p:cNvPr id="5" name="Footer Placeholder 4">
            <a:extLst>
              <a:ext uri="{FF2B5EF4-FFF2-40B4-BE49-F238E27FC236}">
                <a16:creationId xmlns:a16="http://schemas.microsoft.com/office/drawing/2014/main" id="{ECBEF687-17C0-41FF-B499-E71311B99E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13E641-9B7F-4A51-B283-9565E6E0F455}"/>
              </a:ext>
            </a:extLst>
          </p:cNvPr>
          <p:cNvSpPr>
            <a:spLocks noGrp="1"/>
          </p:cNvSpPr>
          <p:nvPr>
            <p:ph type="sldNum" sz="quarter" idx="12"/>
          </p:nvPr>
        </p:nvSpPr>
        <p:spPr/>
        <p:txBody>
          <a:bodyPr/>
          <a:lstStyle/>
          <a:p>
            <a:fld id="{6922C877-F2DC-409E-AE6F-B7CC8E66D1B1}" type="slidenum">
              <a:rPr lang="en-GB" smtClean="0"/>
              <a:t>‹#›</a:t>
            </a:fld>
            <a:endParaRPr lang="en-GB"/>
          </a:p>
        </p:txBody>
      </p:sp>
    </p:spTree>
    <p:extLst>
      <p:ext uri="{BB962C8B-B14F-4D97-AF65-F5344CB8AC3E}">
        <p14:creationId xmlns:p14="http://schemas.microsoft.com/office/powerpoint/2010/main" val="3251565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94083-0EF7-4541-A216-10F2BF99A0B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6AD4B43-CBF8-445A-AD92-BB2AB9D5FD1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2F30A0-937C-4E70-846E-65D4DA52DA16}"/>
              </a:ext>
            </a:extLst>
          </p:cNvPr>
          <p:cNvSpPr>
            <a:spLocks noGrp="1"/>
          </p:cNvSpPr>
          <p:nvPr>
            <p:ph type="dt" sz="half" idx="10"/>
          </p:nvPr>
        </p:nvSpPr>
        <p:spPr/>
        <p:txBody>
          <a:bodyPr/>
          <a:lstStyle/>
          <a:p>
            <a:fld id="{727F3D73-CE04-4A1E-A98D-D5F61A62FD53}" type="datetimeFigureOut">
              <a:rPr lang="en-GB" smtClean="0"/>
              <a:t>05/11/2020</a:t>
            </a:fld>
            <a:endParaRPr lang="en-GB"/>
          </a:p>
        </p:txBody>
      </p:sp>
      <p:sp>
        <p:nvSpPr>
          <p:cNvPr id="5" name="Footer Placeholder 4">
            <a:extLst>
              <a:ext uri="{FF2B5EF4-FFF2-40B4-BE49-F238E27FC236}">
                <a16:creationId xmlns:a16="http://schemas.microsoft.com/office/drawing/2014/main" id="{1FBD865E-078F-4C15-9F63-997490A10CE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57F92F2-08EF-4C0A-BA7A-D3A66AB8E145}"/>
              </a:ext>
            </a:extLst>
          </p:cNvPr>
          <p:cNvSpPr>
            <a:spLocks noGrp="1"/>
          </p:cNvSpPr>
          <p:nvPr>
            <p:ph type="sldNum" sz="quarter" idx="12"/>
          </p:nvPr>
        </p:nvSpPr>
        <p:spPr/>
        <p:txBody>
          <a:bodyPr/>
          <a:lstStyle/>
          <a:p>
            <a:fld id="{6922C877-F2DC-409E-AE6F-B7CC8E66D1B1}" type="slidenum">
              <a:rPr lang="en-GB" smtClean="0"/>
              <a:t>‹#›</a:t>
            </a:fld>
            <a:endParaRPr lang="en-GB"/>
          </a:p>
        </p:txBody>
      </p:sp>
    </p:spTree>
    <p:extLst>
      <p:ext uri="{BB962C8B-B14F-4D97-AF65-F5344CB8AC3E}">
        <p14:creationId xmlns:p14="http://schemas.microsoft.com/office/powerpoint/2010/main" val="2277527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F60DF2-0ED8-4E8F-9CF4-94EF07A6234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2C95A2B-DCEA-42D6-9DF0-21374A75F33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6CFD887-9753-4FE3-BD24-0A7876CB614B}"/>
              </a:ext>
            </a:extLst>
          </p:cNvPr>
          <p:cNvSpPr>
            <a:spLocks noGrp="1"/>
          </p:cNvSpPr>
          <p:nvPr>
            <p:ph type="dt" sz="half" idx="10"/>
          </p:nvPr>
        </p:nvSpPr>
        <p:spPr/>
        <p:txBody>
          <a:bodyPr/>
          <a:lstStyle/>
          <a:p>
            <a:fld id="{727F3D73-CE04-4A1E-A98D-D5F61A62FD53}" type="datetimeFigureOut">
              <a:rPr lang="en-GB" smtClean="0"/>
              <a:t>05/11/2020</a:t>
            </a:fld>
            <a:endParaRPr lang="en-GB"/>
          </a:p>
        </p:txBody>
      </p:sp>
      <p:sp>
        <p:nvSpPr>
          <p:cNvPr id="5" name="Footer Placeholder 4">
            <a:extLst>
              <a:ext uri="{FF2B5EF4-FFF2-40B4-BE49-F238E27FC236}">
                <a16:creationId xmlns:a16="http://schemas.microsoft.com/office/drawing/2014/main" id="{266D3C80-C563-4DDA-8F3A-C837DCFB55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F21587A-FA6E-4BF0-B27B-D80658C58B32}"/>
              </a:ext>
            </a:extLst>
          </p:cNvPr>
          <p:cNvSpPr>
            <a:spLocks noGrp="1"/>
          </p:cNvSpPr>
          <p:nvPr>
            <p:ph type="sldNum" sz="quarter" idx="12"/>
          </p:nvPr>
        </p:nvSpPr>
        <p:spPr/>
        <p:txBody>
          <a:bodyPr/>
          <a:lstStyle/>
          <a:p>
            <a:fld id="{6922C877-F2DC-409E-AE6F-B7CC8E66D1B1}" type="slidenum">
              <a:rPr lang="en-GB" smtClean="0"/>
              <a:t>‹#›</a:t>
            </a:fld>
            <a:endParaRPr lang="en-GB"/>
          </a:p>
        </p:txBody>
      </p:sp>
    </p:spTree>
    <p:extLst>
      <p:ext uri="{BB962C8B-B14F-4D97-AF65-F5344CB8AC3E}">
        <p14:creationId xmlns:p14="http://schemas.microsoft.com/office/powerpoint/2010/main" val="3175299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95028-913C-47B1-B777-1B6DAEA7A30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9CB7F6E-4121-4701-B633-847D1FCCD27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733FB4C-7DEE-4E36-91AC-CCAF7A475EF9}"/>
              </a:ext>
            </a:extLst>
          </p:cNvPr>
          <p:cNvSpPr>
            <a:spLocks noGrp="1"/>
          </p:cNvSpPr>
          <p:nvPr>
            <p:ph type="dt" sz="half" idx="10"/>
          </p:nvPr>
        </p:nvSpPr>
        <p:spPr/>
        <p:txBody>
          <a:bodyPr/>
          <a:lstStyle/>
          <a:p>
            <a:fld id="{727F3D73-CE04-4A1E-A98D-D5F61A62FD53}" type="datetimeFigureOut">
              <a:rPr lang="en-GB" smtClean="0"/>
              <a:t>05/11/2020</a:t>
            </a:fld>
            <a:endParaRPr lang="en-GB"/>
          </a:p>
        </p:txBody>
      </p:sp>
      <p:sp>
        <p:nvSpPr>
          <p:cNvPr id="5" name="Footer Placeholder 4">
            <a:extLst>
              <a:ext uri="{FF2B5EF4-FFF2-40B4-BE49-F238E27FC236}">
                <a16:creationId xmlns:a16="http://schemas.microsoft.com/office/drawing/2014/main" id="{353E74B4-365E-4AC1-A0F7-4311946A92B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4143D1-86E1-4807-A39E-4343D90C3357}"/>
              </a:ext>
            </a:extLst>
          </p:cNvPr>
          <p:cNvSpPr>
            <a:spLocks noGrp="1"/>
          </p:cNvSpPr>
          <p:nvPr>
            <p:ph type="sldNum" sz="quarter" idx="12"/>
          </p:nvPr>
        </p:nvSpPr>
        <p:spPr/>
        <p:txBody>
          <a:bodyPr/>
          <a:lstStyle/>
          <a:p>
            <a:fld id="{6922C877-F2DC-409E-AE6F-B7CC8E66D1B1}" type="slidenum">
              <a:rPr lang="en-GB" smtClean="0"/>
              <a:t>‹#›</a:t>
            </a:fld>
            <a:endParaRPr lang="en-GB"/>
          </a:p>
        </p:txBody>
      </p:sp>
    </p:spTree>
    <p:extLst>
      <p:ext uri="{BB962C8B-B14F-4D97-AF65-F5344CB8AC3E}">
        <p14:creationId xmlns:p14="http://schemas.microsoft.com/office/powerpoint/2010/main" val="3525045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17936-7663-4AEC-90ED-25B0B43874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CE8DF55-669D-4CDC-B86A-C8FCA52B872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E491083-F1D9-4F58-AE47-839B9B09E942}"/>
              </a:ext>
            </a:extLst>
          </p:cNvPr>
          <p:cNvSpPr>
            <a:spLocks noGrp="1"/>
          </p:cNvSpPr>
          <p:nvPr>
            <p:ph type="dt" sz="half" idx="10"/>
          </p:nvPr>
        </p:nvSpPr>
        <p:spPr/>
        <p:txBody>
          <a:bodyPr/>
          <a:lstStyle/>
          <a:p>
            <a:fld id="{727F3D73-CE04-4A1E-A98D-D5F61A62FD53}" type="datetimeFigureOut">
              <a:rPr lang="en-GB" smtClean="0"/>
              <a:t>05/11/2020</a:t>
            </a:fld>
            <a:endParaRPr lang="en-GB"/>
          </a:p>
        </p:txBody>
      </p:sp>
      <p:sp>
        <p:nvSpPr>
          <p:cNvPr id="5" name="Footer Placeholder 4">
            <a:extLst>
              <a:ext uri="{FF2B5EF4-FFF2-40B4-BE49-F238E27FC236}">
                <a16:creationId xmlns:a16="http://schemas.microsoft.com/office/drawing/2014/main" id="{2FAD8D92-A02D-4C8F-9F79-1252BFBE8CA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EAC8C6-DFCE-4A8B-9383-B79AF2432A46}"/>
              </a:ext>
            </a:extLst>
          </p:cNvPr>
          <p:cNvSpPr>
            <a:spLocks noGrp="1"/>
          </p:cNvSpPr>
          <p:nvPr>
            <p:ph type="sldNum" sz="quarter" idx="12"/>
          </p:nvPr>
        </p:nvSpPr>
        <p:spPr/>
        <p:txBody>
          <a:bodyPr/>
          <a:lstStyle/>
          <a:p>
            <a:fld id="{6922C877-F2DC-409E-AE6F-B7CC8E66D1B1}" type="slidenum">
              <a:rPr lang="en-GB" smtClean="0"/>
              <a:t>‹#›</a:t>
            </a:fld>
            <a:endParaRPr lang="en-GB"/>
          </a:p>
        </p:txBody>
      </p:sp>
    </p:spTree>
    <p:extLst>
      <p:ext uri="{BB962C8B-B14F-4D97-AF65-F5344CB8AC3E}">
        <p14:creationId xmlns:p14="http://schemas.microsoft.com/office/powerpoint/2010/main" val="1986140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A819C-9999-47D0-938E-A0DE3103058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E08AB53-8D52-4871-86B8-E4FF953B1C2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B8B07F4-7EE4-4EFB-9CF5-E4C3B2A4610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9E99202-B684-410A-86A4-420793A7E6B1}"/>
              </a:ext>
            </a:extLst>
          </p:cNvPr>
          <p:cNvSpPr>
            <a:spLocks noGrp="1"/>
          </p:cNvSpPr>
          <p:nvPr>
            <p:ph type="dt" sz="half" idx="10"/>
          </p:nvPr>
        </p:nvSpPr>
        <p:spPr/>
        <p:txBody>
          <a:bodyPr/>
          <a:lstStyle/>
          <a:p>
            <a:fld id="{727F3D73-CE04-4A1E-A98D-D5F61A62FD53}" type="datetimeFigureOut">
              <a:rPr lang="en-GB" smtClean="0"/>
              <a:t>05/11/2020</a:t>
            </a:fld>
            <a:endParaRPr lang="en-GB"/>
          </a:p>
        </p:txBody>
      </p:sp>
      <p:sp>
        <p:nvSpPr>
          <p:cNvPr id="6" name="Footer Placeholder 5">
            <a:extLst>
              <a:ext uri="{FF2B5EF4-FFF2-40B4-BE49-F238E27FC236}">
                <a16:creationId xmlns:a16="http://schemas.microsoft.com/office/drawing/2014/main" id="{DF44B5B9-60F0-45D5-8E29-C4133B43F84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BB326E2-B58D-44E9-911C-EA8BD53EACCA}"/>
              </a:ext>
            </a:extLst>
          </p:cNvPr>
          <p:cNvSpPr>
            <a:spLocks noGrp="1"/>
          </p:cNvSpPr>
          <p:nvPr>
            <p:ph type="sldNum" sz="quarter" idx="12"/>
          </p:nvPr>
        </p:nvSpPr>
        <p:spPr/>
        <p:txBody>
          <a:bodyPr/>
          <a:lstStyle/>
          <a:p>
            <a:fld id="{6922C877-F2DC-409E-AE6F-B7CC8E66D1B1}" type="slidenum">
              <a:rPr lang="en-GB" smtClean="0"/>
              <a:t>‹#›</a:t>
            </a:fld>
            <a:endParaRPr lang="en-GB"/>
          </a:p>
        </p:txBody>
      </p:sp>
    </p:spTree>
    <p:extLst>
      <p:ext uri="{BB962C8B-B14F-4D97-AF65-F5344CB8AC3E}">
        <p14:creationId xmlns:p14="http://schemas.microsoft.com/office/powerpoint/2010/main" val="3605148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94739-3C7E-4BC9-981C-E995CDE2649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4F0B180-79E9-4A85-A402-B0D2C864E5D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8FEC6CA-79A5-41B2-AC80-0BB1A713620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6263EF6-C3BF-4DE0-96FD-016B987F96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8708861-533B-46EE-B6F4-671F52268E2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367E186-19DE-4113-B9F0-F2C01EFDCD6A}"/>
              </a:ext>
            </a:extLst>
          </p:cNvPr>
          <p:cNvSpPr>
            <a:spLocks noGrp="1"/>
          </p:cNvSpPr>
          <p:nvPr>
            <p:ph type="dt" sz="half" idx="10"/>
          </p:nvPr>
        </p:nvSpPr>
        <p:spPr/>
        <p:txBody>
          <a:bodyPr/>
          <a:lstStyle/>
          <a:p>
            <a:fld id="{727F3D73-CE04-4A1E-A98D-D5F61A62FD53}" type="datetimeFigureOut">
              <a:rPr lang="en-GB" smtClean="0"/>
              <a:t>05/11/2020</a:t>
            </a:fld>
            <a:endParaRPr lang="en-GB"/>
          </a:p>
        </p:txBody>
      </p:sp>
      <p:sp>
        <p:nvSpPr>
          <p:cNvPr id="8" name="Footer Placeholder 7">
            <a:extLst>
              <a:ext uri="{FF2B5EF4-FFF2-40B4-BE49-F238E27FC236}">
                <a16:creationId xmlns:a16="http://schemas.microsoft.com/office/drawing/2014/main" id="{ECB52B17-EEB4-4C26-AF9C-55BBCCBB684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F973233-6B85-490A-BF89-31368C5DCC78}"/>
              </a:ext>
            </a:extLst>
          </p:cNvPr>
          <p:cNvSpPr>
            <a:spLocks noGrp="1"/>
          </p:cNvSpPr>
          <p:nvPr>
            <p:ph type="sldNum" sz="quarter" idx="12"/>
          </p:nvPr>
        </p:nvSpPr>
        <p:spPr/>
        <p:txBody>
          <a:bodyPr/>
          <a:lstStyle/>
          <a:p>
            <a:fld id="{6922C877-F2DC-409E-AE6F-B7CC8E66D1B1}" type="slidenum">
              <a:rPr lang="en-GB" smtClean="0"/>
              <a:t>‹#›</a:t>
            </a:fld>
            <a:endParaRPr lang="en-GB"/>
          </a:p>
        </p:txBody>
      </p:sp>
    </p:spTree>
    <p:extLst>
      <p:ext uri="{BB962C8B-B14F-4D97-AF65-F5344CB8AC3E}">
        <p14:creationId xmlns:p14="http://schemas.microsoft.com/office/powerpoint/2010/main" val="2809047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7C94C-771B-4F1A-8CB0-9446ADF1E9B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D9AFE89-8A80-43E3-8791-B0A772C87B99}"/>
              </a:ext>
            </a:extLst>
          </p:cNvPr>
          <p:cNvSpPr>
            <a:spLocks noGrp="1"/>
          </p:cNvSpPr>
          <p:nvPr>
            <p:ph type="dt" sz="half" idx="10"/>
          </p:nvPr>
        </p:nvSpPr>
        <p:spPr/>
        <p:txBody>
          <a:bodyPr/>
          <a:lstStyle/>
          <a:p>
            <a:fld id="{727F3D73-CE04-4A1E-A98D-D5F61A62FD53}" type="datetimeFigureOut">
              <a:rPr lang="en-GB" smtClean="0"/>
              <a:t>05/11/2020</a:t>
            </a:fld>
            <a:endParaRPr lang="en-GB"/>
          </a:p>
        </p:txBody>
      </p:sp>
      <p:sp>
        <p:nvSpPr>
          <p:cNvPr id="4" name="Footer Placeholder 3">
            <a:extLst>
              <a:ext uri="{FF2B5EF4-FFF2-40B4-BE49-F238E27FC236}">
                <a16:creationId xmlns:a16="http://schemas.microsoft.com/office/drawing/2014/main" id="{0E2246AC-808C-4993-AA73-119EC0B5906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4C18F5A-A871-4D89-AC63-E219AC955B90}"/>
              </a:ext>
            </a:extLst>
          </p:cNvPr>
          <p:cNvSpPr>
            <a:spLocks noGrp="1"/>
          </p:cNvSpPr>
          <p:nvPr>
            <p:ph type="sldNum" sz="quarter" idx="12"/>
          </p:nvPr>
        </p:nvSpPr>
        <p:spPr/>
        <p:txBody>
          <a:bodyPr/>
          <a:lstStyle/>
          <a:p>
            <a:fld id="{6922C877-F2DC-409E-AE6F-B7CC8E66D1B1}" type="slidenum">
              <a:rPr lang="en-GB" smtClean="0"/>
              <a:t>‹#›</a:t>
            </a:fld>
            <a:endParaRPr lang="en-GB"/>
          </a:p>
        </p:txBody>
      </p:sp>
    </p:spTree>
    <p:extLst>
      <p:ext uri="{BB962C8B-B14F-4D97-AF65-F5344CB8AC3E}">
        <p14:creationId xmlns:p14="http://schemas.microsoft.com/office/powerpoint/2010/main" val="3250892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876A65-4E30-467B-B9AF-25CD5C37421B}"/>
              </a:ext>
            </a:extLst>
          </p:cNvPr>
          <p:cNvSpPr>
            <a:spLocks noGrp="1"/>
          </p:cNvSpPr>
          <p:nvPr>
            <p:ph type="dt" sz="half" idx="10"/>
          </p:nvPr>
        </p:nvSpPr>
        <p:spPr/>
        <p:txBody>
          <a:bodyPr/>
          <a:lstStyle/>
          <a:p>
            <a:fld id="{727F3D73-CE04-4A1E-A98D-D5F61A62FD53}" type="datetimeFigureOut">
              <a:rPr lang="en-GB" smtClean="0"/>
              <a:t>05/11/2020</a:t>
            </a:fld>
            <a:endParaRPr lang="en-GB"/>
          </a:p>
        </p:txBody>
      </p:sp>
      <p:sp>
        <p:nvSpPr>
          <p:cNvPr id="3" name="Footer Placeholder 2">
            <a:extLst>
              <a:ext uri="{FF2B5EF4-FFF2-40B4-BE49-F238E27FC236}">
                <a16:creationId xmlns:a16="http://schemas.microsoft.com/office/drawing/2014/main" id="{D63CB83C-159E-4B33-8A08-BA683BBDDEE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905C37-5797-4D43-8DB5-84820C39C7E5}"/>
              </a:ext>
            </a:extLst>
          </p:cNvPr>
          <p:cNvSpPr>
            <a:spLocks noGrp="1"/>
          </p:cNvSpPr>
          <p:nvPr>
            <p:ph type="sldNum" sz="quarter" idx="12"/>
          </p:nvPr>
        </p:nvSpPr>
        <p:spPr/>
        <p:txBody>
          <a:bodyPr/>
          <a:lstStyle/>
          <a:p>
            <a:fld id="{6922C877-F2DC-409E-AE6F-B7CC8E66D1B1}" type="slidenum">
              <a:rPr lang="en-GB" smtClean="0"/>
              <a:t>‹#›</a:t>
            </a:fld>
            <a:endParaRPr lang="en-GB"/>
          </a:p>
        </p:txBody>
      </p:sp>
    </p:spTree>
    <p:extLst>
      <p:ext uri="{BB962C8B-B14F-4D97-AF65-F5344CB8AC3E}">
        <p14:creationId xmlns:p14="http://schemas.microsoft.com/office/powerpoint/2010/main" val="4269093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3976A-A69F-469C-9E68-3F164FC2C9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16AF4AC-33DA-49F0-B3F7-2BACA0D45C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4E29C4B-B368-4C8D-877A-4EAB12A9F1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5716B1-1FE4-4864-80B8-850F58380A40}"/>
              </a:ext>
            </a:extLst>
          </p:cNvPr>
          <p:cNvSpPr>
            <a:spLocks noGrp="1"/>
          </p:cNvSpPr>
          <p:nvPr>
            <p:ph type="dt" sz="half" idx="10"/>
          </p:nvPr>
        </p:nvSpPr>
        <p:spPr/>
        <p:txBody>
          <a:bodyPr/>
          <a:lstStyle/>
          <a:p>
            <a:fld id="{727F3D73-CE04-4A1E-A98D-D5F61A62FD53}" type="datetimeFigureOut">
              <a:rPr lang="en-GB" smtClean="0"/>
              <a:t>05/11/2020</a:t>
            </a:fld>
            <a:endParaRPr lang="en-GB"/>
          </a:p>
        </p:txBody>
      </p:sp>
      <p:sp>
        <p:nvSpPr>
          <p:cNvPr id="6" name="Footer Placeholder 5">
            <a:extLst>
              <a:ext uri="{FF2B5EF4-FFF2-40B4-BE49-F238E27FC236}">
                <a16:creationId xmlns:a16="http://schemas.microsoft.com/office/drawing/2014/main" id="{EE05059D-C3B5-4876-BDCE-1B75B6BD371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3AD89BF-CA31-46B4-ACF4-76957C081E0C}"/>
              </a:ext>
            </a:extLst>
          </p:cNvPr>
          <p:cNvSpPr>
            <a:spLocks noGrp="1"/>
          </p:cNvSpPr>
          <p:nvPr>
            <p:ph type="sldNum" sz="quarter" idx="12"/>
          </p:nvPr>
        </p:nvSpPr>
        <p:spPr/>
        <p:txBody>
          <a:bodyPr/>
          <a:lstStyle/>
          <a:p>
            <a:fld id="{6922C877-F2DC-409E-AE6F-B7CC8E66D1B1}" type="slidenum">
              <a:rPr lang="en-GB" smtClean="0"/>
              <a:t>‹#›</a:t>
            </a:fld>
            <a:endParaRPr lang="en-GB"/>
          </a:p>
        </p:txBody>
      </p:sp>
    </p:spTree>
    <p:extLst>
      <p:ext uri="{BB962C8B-B14F-4D97-AF65-F5344CB8AC3E}">
        <p14:creationId xmlns:p14="http://schemas.microsoft.com/office/powerpoint/2010/main" val="2694510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9AA54-A4C8-4A7A-886F-D3A52A4C05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8ECCEB5-9004-4EA7-ADD7-4F0B87FD31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B92803E-D927-4500-8A42-74B26ABE04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57DA8F-45D7-470D-90A5-0422852A34B9}"/>
              </a:ext>
            </a:extLst>
          </p:cNvPr>
          <p:cNvSpPr>
            <a:spLocks noGrp="1"/>
          </p:cNvSpPr>
          <p:nvPr>
            <p:ph type="dt" sz="half" idx="10"/>
          </p:nvPr>
        </p:nvSpPr>
        <p:spPr/>
        <p:txBody>
          <a:bodyPr/>
          <a:lstStyle/>
          <a:p>
            <a:fld id="{727F3D73-CE04-4A1E-A98D-D5F61A62FD53}" type="datetimeFigureOut">
              <a:rPr lang="en-GB" smtClean="0"/>
              <a:t>05/11/2020</a:t>
            </a:fld>
            <a:endParaRPr lang="en-GB"/>
          </a:p>
        </p:txBody>
      </p:sp>
      <p:sp>
        <p:nvSpPr>
          <p:cNvPr id="6" name="Footer Placeholder 5">
            <a:extLst>
              <a:ext uri="{FF2B5EF4-FFF2-40B4-BE49-F238E27FC236}">
                <a16:creationId xmlns:a16="http://schemas.microsoft.com/office/drawing/2014/main" id="{63AB84CD-70E7-4E33-B33E-F4A37F300E9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6F4E79A-0E19-4DEC-BB24-659932330856}"/>
              </a:ext>
            </a:extLst>
          </p:cNvPr>
          <p:cNvSpPr>
            <a:spLocks noGrp="1"/>
          </p:cNvSpPr>
          <p:nvPr>
            <p:ph type="sldNum" sz="quarter" idx="12"/>
          </p:nvPr>
        </p:nvSpPr>
        <p:spPr/>
        <p:txBody>
          <a:bodyPr/>
          <a:lstStyle/>
          <a:p>
            <a:fld id="{6922C877-F2DC-409E-AE6F-B7CC8E66D1B1}" type="slidenum">
              <a:rPr lang="en-GB" smtClean="0"/>
              <a:t>‹#›</a:t>
            </a:fld>
            <a:endParaRPr lang="en-GB"/>
          </a:p>
        </p:txBody>
      </p:sp>
    </p:spTree>
    <p:extLst>
      <p:ext uri="{BB962C8B-B14F-4D97-AF65-F5344CB8AC3E}">
        <p14:creationId xmlns:p14="http://schemas.microsoft.com/office/powerpoint/2010/main" val="3420733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65C7A1-FD80-43E5-B40B-B5029B85CB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BB6DD03-CC8D-4647-AE86-AB12CD0B29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715B4BB-3F9C-48A3-B6B8-DF81ED109BA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7F3D73-CE04-4A1E-A98D-D5F61A62FD53}" type="datetimeFigureOut">
              <a:rPr lang="en-GB" smtClean="0"/>
              <a:t>05/11/2020</a:t>
            </a:fld>
            <a:endParaRPr lang="en-GB"/>
          </a:p>
        </p:txBody>
      </p:sp>
      <p:sp>
        <p:nvSpPr>
          <p:cNvPr id="5" name="Footer Placeholder 4">
            <a:extLst>
              <a:ext uri="{FF2B5EF4-FFF2-40B4-BE49-F238E27FC236}">
                <a16:creationId xmlns:a16="http://schemas.microsoft.com/office/drawing/2014/main" id="{68067353-2A94-44C0-9585-29074DD638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3E4AAB2-8127-4ABD-92A6-5FCCD2E1B3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22C877-F2DC-409E-AE6F-B7CC8E66D1B1}" type="slidenum">
              <a:rPr lang="en-GB" smtClean="0"/>
              <a:t>‹#›</a:t>
            </a:fld>
            <a:endParaRPr lang="en-GB"/>
          </a:p>
        </p:txBody>
      </p:sp>
    </p:spTree>
    <p:extLst>
      <p:ext uri="{BB962C8B-B14F-4D97-AF65-F5344CB8AC3E}">
        <p14:creationId xmlns:p14="http://schemas.microsoft.com/office/powerpoint/2010/main" val="5747631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hyperlink" Target="https://www.loc.gov/preservation/digital/formats/" TargetMode="External"/><Relationship Id="rId4" Type="http://schemas.openxmlformats.org/officeDocument/2006/relationships/hyperlink" Target="https://www.dpconline.org/digipres/champion-digital-preservation/bit-list"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image" Target="../media/image24.sv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image" Target="../media/image24.sv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www.thunderbird.net/en-GB/" TargetMode="External"/><Relationship Id="rId2" Type="http://schemas.openxmlformats.org/officeDocument/2006/relationships/hyperlink" Target="https://takeout.google.com/"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hyperlink" Target="https://conifer.rhizome.org/UoW/archigram/20180928143118/http:/archigram.westminster.ac.uk/personhome.php?id=4" TargetMode="External"/><Relationship Id="rId5" Type="http://schemas.openxmlformats.org/officeDocument/2006/relationships/hyperlink" Target="https://www.webarchive.org.uk/en/ukwa/nominate" TargetMode="External"/><Relationship Id="rId4" Type="http://schemas.openxmlformats.org/officeDocument/2006/relationships/hyperlink" Target="https://archive.org/web/"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dpconline.org/digipres/discover-good-practice/tech-watch-reports"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hyperlink" Target="https://www.docnow.io/workshops/social-control-2019/" TargetMode="External"/><Relationship Id="rId4" Type="http://schemas.openxmlformats.org/officeDocument/2006/relationships/hyperlink" Target="https://www.nationalarchives.gov.uk/archives-sector/projects-and-programmes/plugged-in-powered-up/digital-preservation-workflows/"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2A60C-D905-4E09-BCB3-FA8E4CAFDE6D}"/>
              </a:ext>
            </a:extLst>
          </p:cNvPr>
          <p:cNvSpPr>
            <a:spLocks noGrp="1"/>
          </p:cNvSpPr>
          <p:nvPr>
            <p:ph type="ctrTitle"/>
          </p:nvPr>
        </p:nvSpPr>
        <p:spPr/>
        <p:txBody>
          <a:bodyPr/>
          <a:lstStyle/>
          <a:p>
            <a:r>
              <a:rPr lang="en-GB" dirty="0">
                <a:latin typeface="Avenir Next LT Pro" panose="020B0504020202020204" pitchFamily="34" charset="0"/>
              </a:rPr>
              <a:t>‘DIY’ Digital Preservation</a:t>
            </a:r>
          </a:p>
        </p:txBody>
      </p:sp>
      <p:sp>
        <p:nvSpPr>
          <p:cNvPr id="5" name="Title 1">
            <a:extLst>
              <a:ext uri="{FF2B5EF4-FFF2-40B4-BE49-F238E27FC236}">
                <a16:creationId xmlns:a16="http://schemas.microsoft.com/office/drawing/2014/main" id="{D8D8D1B5-615D-4218-A5FF-4C1586385B03}"/>
              </a:ext>
            </a:extLst>
          </p:cNvPr>
          <p:cNvSpPr txBox="1">
            <a:spLocks/>
          </p:cNvSpPr>
          <p:nvPr/>
        </p:nvSpPr>
        <p:spPr>
          <a:xfrm>
            <a:off x="1524000" y="1889624"/>
            <a:ext cx="943303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4000" dirty="0">
                <a:latin typeface="Avenir Next LT Pro" panose="020B0504020202020204" pitchFamily="34" charset="0"/>
              </a:rPr>
              <a:t>Managing your personal digital archive</a:t>
            </a:r>
          </a:p>
        </p:txBody>
      </p:sp>
    </p:spTree>
    <p:extLst>
      <p:ext uri="{BB962C8B-B14F-4D97-AF65-F5344CB8AC3E}">
        <p14:creationId xmlns:p14="http://schemas.microsoft.com/office/powerpoint/2010/main" val="2587206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74FEE23-E14E-6E4E-BDF8-3A67697020A1}"/>
              </a:ext>
            </a:extLst>
          </p:cNvPr>
          <p:cNvSpPr txBox="1"/>
          <p:nvPr/>
        </p:nvSpPr>
        <p:spPr>
          <a:xfrm>
            <a:off x="943152" y="971909"/>
            <a:ext cx="982644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Avenir Next LT Pro"/>
              </a:rPr>
              <a:t>(2) Identify what you have</a:t>
            </a:r>
          </a:p>
        </p:txBody>
      </p:sp>
      <p:sp>
        <p:nvSpPr>
          <p:cNvPr id="8" name="Rectangle 7">
            <a:extLst>
              <a:ext uri="{FF2B5EF4-FFF2-40B4-BE49-F238E27FC236}">
                <a16:creationId xmlns:a16="http://schemas.microsoft.com/office/drawing/2014/main" id="{90DB8056-19C8-D442-BC6D-DB430EBC2194}"/>
              </a:ext>
            </a:extLst>
          </p:cNvPr>
          <p:cNvSpPr/>
          <p:nvPr/>
        </p:nvSpPr>
        <p:spPr>
          <a:xfrm>
            <a:off x="943153" y="1951672"/>
            <a:ext cx="5499212" cy="4893647"/>
          </a:xfrm>
          <a:prstGeom prst="rect">
            <a:avLst/>
          </a:prstGeom>
        </p:spPr>
        <p:txBody>
          <a:bodyPr wrap="square">
            <a:spAutoFit/>
          </a:bodyPr>
          <a:lstStyle/>
          <a:p>
            <a:pPr marL="342900" indent="-342900">
              <a:buFont typeface="Arial" panose="020B0604020202020204" pitchFamily="34" charset="0"/>
              <a:buChar char="•"/>
            </a:pPr>
            <a:r>
              <a:rPr lang="en-US" sz="2400" dirty="0">
                <a:latin typeface="Avenir Next LT Pro"/>
              </a:rPr>
              <a:t>Knowing what file formats you have will support you in determining how to care for them</a:t>
            </a:r>
          </a:p>
          <a:p>
            <a:pPr marL="342900" indent="-342900">
              <a:buFont typeface="Arial" panose="020B0604020202020204" pitchFamily="34" charset="0"/>
              <a:buChar char="•"/>
            </a:pPr>
            <a:endParaRPr lang="en-US" sz="2400" dirty="0">
              <a:latin typeface="Avenir Next LT Pro"/>
            </a:endParaRPr>
          </a:p>
          <a:p>
            <a:pPr marL="342900" indent="-342900">
              <a:buFont typeface="Arial" panose="020B0604020202020204" pitchFamily="34" charset="0"/>
              <a:buChar char="•"/>
            </a:pPr>
            <a:r>
              <a:rPr lang="en-US" sz="2400" dirty="0">
                <a:latin typeface="Avenir Next LT Pro"/>
              </a:rPr>
              <a:t>You can use free file format identification tools like </a:t>
            </a:r>
            <a:r>
              <a:rPr lang="en-US" sz="2400" b="1" dirty="0">
                <a:latin typeface="Avenir Next LT Pro"/>
              </a:rPr>
              <a:t>DROID </a:t>
            </a:r>
            <a:r>
              <a:rPr lang="en-US" sz="2400" dirty="0">
                <a:latin typeface="Avenir Next LT Pro"/>
              </a:rPr>
              <a:t>or</a:t>
            </a:r>
            <a:r>
              <a:rPr lang="en-US" sz="2400" b="1" dirty="0">
                <a:latin typeface="Avenir Next LT Pro"/>
              </a:rPr>
              <a:t> </a:t>
            </a:r>
            <a:r>
              <a:rPr lang="en-US" sz="2400" b="1" dirty="0" err="1">
                <a:latin typeface="Avenir Next LT Pro"/>
              </a:rPr>
              <a:t>MediaInfo</a:t>
            </a:r>
            <a:endParaRPr lang="en-US" sz="2400" b="1" dirty="0">
              <a:latin typeface="Avenir Next LT Pro"/>
            </a:endParaRPr>
          </a:p>
          <a:p>
            <a:pPr marL="342900" indent="-342900">
              <a:buFont typeface="Arial" panose="020B0604020202020204" pitchFamily="34" charset="0"/>
              <a:buChar char="•"/>
            </a:pPr>
            <a:endParaRPr lang="en-US" sz="2400" b="1" dirty="0">
              <a:latin typeface="Avenir Next LT Pro"/>
            </a:endParaRPr>
          </a:p>
          <a:p>
            <a:pPr marL="342900" indent="-342900">
              <a:buFont typeface="Arial" panose="020B0604020202020204" pitchFamily="34" charset="0"/>
              <a:buChar char="•"/>
            </a:pPr>
            <a:r>
              <a:rPr lang="en-US" sz="2400" dirty="0">
                <a:latin typeface="Avenir Next LT Pro"/>
              </a:rPr>
              <a:t>Think about whether the file formats you have are the best way to preserve the </a:t>
            </a:r>
            <a:r>
              <a:rPr lang="en-US" sz="2400" i="1" dirty="0">
                <a:latin typeface="Avenir Next LT Pro"/>
              </a:rPr>
              <a:t>significant properties</a:t>
            </a:r>
            <a:r>
              <a:rPr lang="en-US" sz="2400" dirty="0">
                <a:latin typeface="Avenir Next LT Pro"/>
              </a:rPr>
              <a:t> of your material</a:t>
            </a:r>
            <a:endParaRPr lang="en-US" sz="2400" b="1" dirty="0">
              <a:latin typeface="Avenir Next LT Pro"/>
            </a:endParaRPr>
          </a:p>
          <a:p>
            <a:pPr marL="342900" indent="-342900">
              <a:buFont typeface="Arial" panose="020B0604020202020204" pitchFamily="34" charset="0"/>
              <a:buChar char="•"/>
            </a:pPr>
            <a:endParaRPr lang="en-US" sz="2400" dirty="0">
              <a:latin typeface="Avenir Next LT Pro"/>
            </a:endParaRPr>
          </a:p>
        </p:txBody>
      </p:sp>
      <p:pic>
        <p:nvPicPr>
          <p:cNvPr id="3" name="Picture 2" descr="The loading screen for the application DROID, displaying the logo of the UK national archives and the text Digital Record Object Indentification, an image of a cog and the word 'Loading...'">
            <a:extLst>
              <a:ext uri="{FF2B5EF4-FFF2-40B4-BE49-F238E27FC236}">
                <a16:creationId xmlns:a16="http://schemas.microsoft.com/office/drawing/2014/main" id="{7F3EC566-CD44-44E9-9E2E-B5E076BFD98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620000" y="1693332"/>
            <a:ext cx="3736622" cy="3782893"/>
          </a:xfrm>
          <a:prstGeom prst="rect">
            <a:avLst/>
          </a:prstGeom>
        </p:spPr>
      </p:pic>
    </p:spTree>
    <p:extLst>
      <p:ext uri="{BB962C8B-B14F-4D97-AF65-F5344CB8AC3E}">
        <p14:creationId xmlns:p14="http://schemas.microsoft.com/office/powerpoint/2010/main" val="338812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74FEE23-E14E-6E4E-BDF8-3A67697020A1}"/>
              </a:ext>
            </a:extLst>
          </p:cNvPr>
          <p:cNvSpPr txBox="1"/>
          <p:nvPr/>
        </p:nvSpPr>
        <p:spPr>
          <a:xfrm>
            <a:off x="943152" y="971909"/>
            <a:ext cx="934384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Avenir Next LT Pro"/>
              </a:rPr>
              <a:t>(3) Appraise your digital material</a:t>
            </a:r>
          </a:p>
        </p:txBody>
      </p:sp>
      <p:sp>
        <p:nvSpPr>
          <p:cNvPr id="8" name="Rectangle 7">
            <a:extLst>
              <a:ext uri="{FF2B5EF4-FFF2-40B4-BE49-F238E27FC236}">
                <a16:creationId xmlns:a16="http://schemas.microsoft.com/office/drawing/2014/main" id="{90DB8056-19C8-D442-BC6D-DB430EBC2194}"/>
              </a:ext>
            </a:extLst>
          </p:cNvPr>
          <p:cNvSpPr/>
          <p:nvPr/>
        </p:nvSpPr>
        <p:spPr>
          <a:xfrm>
            <a:off x="943153" y="1951672"/>
            <a:ext cx="5488127" cy="4524315"/>
          </a:xfrm>
          <a:prstGeom prst="rect">
            <a:avLst/>
          </a:prstGeom>
        </p:spPr>
        <p:txBody>
          <a:bodyPr wrap="square" anchor="t">
            <a:spAutoFit/>
          </a:bodyPr>
          <a:lstStyle/>
          <a:p>
            <a:pPr marL="342900" indent="-342900">
              <a:buFont typeface="Arial" panose="020B0604020202020204" pitchFamily="34" charset="0"/>
              <a:buChar char="•"/>
            </a:pPr>
            <a:r>
              <a:rPr lang="en-US" sz="2400" dirty="0">
                <a:latin typeface="Avenir Next LT Pro"/>
              </a:rPr>
              <a:t>Think about what you want to retain and why: project files, final files, drafts?</a:t>
            </a:r>
          </a:p>
          <a:p>
            <a:pPr marL="342900" indent="-342900">
              <a:buFont typeface="Arial" panose="020B0604020202020204" pitchFamily="34" charset="0"/>
              <a:buChar char="•"/>
            </a:pPr>
            <a:endParaRPr lang="en-US" sz="2400" dirty="0">
              <a:latin typeface="Avenir Next LT Pro"/>
            </a:endParaRPr>
          </a:p>
          <a:p>
            <a:pPr marL="342900" indent="-342900">
              <a:buFont typeface="Arial" panose="020B0604020202020204" pitchFamily="34" charset="0"/>
              <a:buChar char="•"/>
            </a:pPr>
            <a:r>
              <a:rPr lang="en-US" sz="2400" dirty="0">
                <a:latin typeface="Avenir Next LT Pro"/>
              </a:rPr>
              <a:t>Consider deleting duplicates or other files you no longer need</a:t>
            </a:r>
          </a:p>
          <a:p>
            <a:endParaRPr lang="en-US" sz="2400" b="1" dirty="0">
              <a:latin typeface="Avenir Next LT Pro"/>
            </a:endParaRPr>
          </a:p>
          <a:p>
            <a:pPr marL="342900" indent="-342900">
              <a:buFont typeface="Arial" panose="020B0604020202020204" pitchFamily="34" charset="0"/>
              <a:buChar char="•"/>
            </a:pPr>
            <a:r>
              <a:rPr lang="en-US" sz="2400" b="1" dirty="0" err="1">
                <a:latin typeface="Avenir Next LT Pro"/>
              </a:rPr>
              <a:t>TreeSize</a:t>
            </a:r>
            <a:r>
              <a:rPr lang="en-US" sz="2400" b="1" dirty="0">
                <a:latin typeface="Avenir Next LT Pro"/>
              </a:rPr>
              <a:t> Free </a:t>
            </a:r>
            <a:r>
              <a:rPr lang="en-US" sz="2400" dirty="0">
                <a:latin typeface="Avenir Next LT Pro"/>
              </a:rPr>
              <a:t>(Windows) or </a:t>
            </a:r>
            <a:r>
              <a:rPr lang="en-US" sz="2400" b="1" dirty="0" err="1">
                <a:latin typeface="Avenir Next LT Pro"/>
              </a:rPr>
              <a:t>GrandPerspective</a:t>
            </a:r>
            <a:r>
              <a:rPr lang="en-US" sz="2400" dirty="0">
                <a:latin typeface="Avenir Next LT Pro"/>
              </a:rPr>
              <a:t> (MacOS) can help visualise your files according to size and maintain any existing folders</a:t>
            </a:r>
          </a:p>
        </p:txBody>
      </p:sp>
      <p:sp>
        <p:nvSpPr>
          <p:cNvPr id="15" name="Rectangle 14">
            <a:extLst>
              <a:ext uri="{FF2B5EF4-FFF2-40B4-BE49-F238E27FC236}">
                <a16:creationId xmlns:a16="http://schemas.microsoft.com/office/drawing/2014/main" id="{BD32FF04-6D7B-1E44-ACC3-6AEBFE304BF5}"/>
              </a:ext>
            </a:extLst>
          </p:cNvPr>
          <p:cNvSpPr/>
          <p:nvPr/>
        </p:nvSpPr>
        <p:spPr>
          <a:xfrm>
            <a:off x="6817509" y="5995236"/>
            <a:ext cx="4217922" cy="584775"/>
          </a:xfrm>
          <a:prstGeom prst="rect">
            <a:avLst/>
          </a:prstGeom>
        </p:spPr>
        <p:txBody>
          <a:bodyPr wrap="square">
            <a:spAutoFit/>
          </a:bodyPr>
          <a:lstStyle/>
          <a:p>
            <a:r>
              <a:rPr lang="en-US" sz="1600" dirty="0">
                <a:latin typeface="Avenir Next LT Pro"/>
              </a:rPr>
              <a:t>Screenshot of a </a:t>
            </a:r>
            <a:r>
              <a:rPr lang="en-US" sz="1600" dirty="0" err="1">
                <a:latin typeface="Avenir Next LT Pro"/>
              </a:rPr>
              <a:t>TreeSize</a:t>
            </a:r>
            <a:r>
              <a:rPr lang="en-US" sz="1600" dirty="0">
                <a:latin typeface="Avenir Next LT Pro"/>
              </a:rPr>
              <a:t> Free scan of my ‘Documents’ folder.</a:t>
            </a:r>
            <a:endParaRPr lang="en-US" sz="1600" u="sng" dirty="0">
              <a:latin typeface="Avenir Next LT Pro"/>
            </a:endParaRPr>
          </a:p>
        </p:txBody>
      </p:sp>
      <p:pic>
        <p:nvPicPr>
          <p:cNvPr id="4" name="Picture 3" descr="A screenshot of the application TreeSize free, running on my documents folder. The application folders and sub folders are depicted as nested squares, with size depending on the size of items on the drive.">
            <a:extLst>
              <a:ext uri="{FF2B5EF4-FFF2-40B4-BE49-F238E27FC236}">
                <a16:creationId xmlns:a16="http://schemas.microsoft.com/office/drawing/2014/main" id="{34AF2884-A6BE-43EB-A238-07BC1837491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17508" y="1615053"/>
            <a:ext cx="4727925" cy="4154984"/>
          </a:xfrm>
          <a:prstGeom prst="rect">
            <a:avLst/>
          </a:prstGeom>
        </p:spPr>
      </p:pic>
    </p:spTree>
    <p:extLst>
      <p:ext uri="{BB962C8B-B14F-4D97-AF65-F5344CB8AC3E}">
        <p14:creationId xmlns:p14="http://schemas.microsoft.com/office/powerpoint/2010/main" val="3211363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7D0F5-E415-41A0-BF66-3EBABE47BFCC}"/>
              </a:ext>
            </a:extLst>
          </p:cNvPr>
          <p:cNvSpPr>
            <a:spLocks noGrp="1"/>
          </p:cNvSpPr>
          <p:nvPr>
            <p:ph type="title"/>
          </p:nvPr>
        </p:nvSpPr>
        <p:spPr>
          <a:xfrm>
            <a:off x="838200" y="374957"/>
            <a:ext cx="10515600" cy="1325563"/>
          </a:xfrm>
        </p:spPr>
        <p:txBody>
          <a:bodyPr>
            <a:normAutofit/>
          </a:bodyPr>
          <a:lstStyle/>
          <a:p>
            <a:r>
              <a:rPr lang="en-GB" sz="2800" b="1" dirty="0">
                <a:solidFill>
                  <a:schemeClr val="bg1"/>
                </a:solidFill>
                <a:latin typeface="Avenir Next LT Pro" panose="020B0504020202020204" pitchFamily="34" charset="0"/>
              </a:rPr>
              <a:t>Document Archaeology</a:t>
            </a:r>
          </a:p>
        </p:txBody>
      </p:sp>
      <p:sp>
        <p:nvSpPr>
          <p:cNvPr id="3" name="Content Placeholder 2">
            <a:extLst>
              <a:ext uri="{FF2B5EF4-FFF2-40B4-BE49-F238E27FC236}">
                <a16:creationId xmlns:a16="http://schemas.microsoft.com/office/drawing/2014/main" id="{66917604-29B0-4089-B69A-F085D6914830}"/>
              </a:ext>
            </a:extLst>
          </p:cNvPr>
          <p:cNvSpPr>
            <a:spLocks noGrp="1"/>
          </p:cNvSpPr>
          <p:nvPr>
            <p:ph idx="1"/>
          </p:nvPr>
        </p:nvSpPr>
        <p:spPr>
          <a:xfrm>
            <a:off x="838200" y="1825625"/>
            <a:ext cx="5720255" cy="4351338"/>
          </a:xfrm>
        </p:spPr>
        <p:txBody>
          <a:bodyPr>
            <a:normAutofit fontScale="92500" lnSpcReduction="10000"/>
          </a:bodyPr>
          <a:lstStyle/>
          <a:p>
            <a:pPr>
              <a:lnSpc>
                <a:spcPct val="150000"/>
              </a:lnSpc>
            </a:pPr>
            <a:r>
              <a:rPr lang="en-GB" sz="2400" dirty="0">
                <a:solidFill>
                  <a:schemeClr val="bg1"/>
                </a:solidFill>
                <a:latin typeface="Avenir Next LT Pro" panose="020B0504020202020204" pitchFamily="34" charset="0"/>
              </a:rPr>
              <a:t>What is the oldest document you can find on your computer?</a:t>
            </a:r>
          </a:p>
          <a:p>
            <a:pPr>
              <a:lnSpc>
                <a:spcPct val="150000"/>
              </a:lnSpc>
            </a:pPr>
            <a:r>
              <a:rPr lang="en-GB" sz="2400" dirty="0">
                <a:solidFill>
                  <a:schemeClr val="bg1"/>
                </a:solidFill>
                <a:latin typeface="Avenir Next LT Pro" panose="020B0504020202020204" pitchFamily="34" charset="0"/>
              </a:rPr>
              <a:t>When was it from? Could you open it?</a:t>
            </a:r>
          </a:p>
          <a:p>
            <a:pPr>
              <a:lnSpc>
                <a:spcPct val="150000"/>
              </a:lnSpc>
            </a:pPr>
            <a:r>
              <a:rPr lang="en-GB" sz="2400" dirty="0">
                <a:solidFill>
                  <a:schemeClr val="bg1"/>
                </a:solidFill>
                <a:latin typeface="Avenir Next LT Pro" panose="020B0504020202020204" pitchFamily="34" charset="0"/>
              </a:rPr>
              <a:t>Think about your folder structure and file names. Did they help make things easier to find? </a:t>
            </a:r>
          </a:p>
          <a:p>
            <a:pPr>
              <a:lnSpc>
                <a:spcPct val="150000"/>
              </a:lnSpc>
            </a:pPr>
            <a:r>
              <a:rPr lang="en-GB" sz="2400" dirty="0">
                <a:solidFill>
                  <a:schemeClr val="bg1"/>
                </a:solidFill>
                <a:latin typeface="Avenir Next LT Pro" panose="020B0504020202020204" pitchFamily="34" charset="0"/>
              </a:rPr>
              <a:t>Do you have duplicates or different versions of the same file?</a:t>
            </a:r>
          </a:p>
        </p:txBody>
      </p:sp>
      <p:pic>
        <p:nvPicPr>
          <p:cNvPr id="4" name="Picture 3" descr="A comic called Old Files from XKCD https://xkcd.com/1360/.&#10;&#10;The image depicts a figure standing at the top of a shaft, looking down at layers of old computer files, depicted as geological strata. At the bottom of the shaft, another figure stands in a cave looking at a document labelled 'TXT 850K' and saying &quot;Oh my God. I wrote poetry&quot;.">
            <a:extLst>
              <a:ext uri="{FF2B5EF4-FFF2-40B4-BE49-F238E27FC236}">
                <a16:creationId xmlns:a16="http://schemas.microsoft.com/office/drawing/2014/main" id="{4DC2F57E-847C-43FB-9179-0E5B5C09E3A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074375" y="0"/>
            <a:ext cx="3380204" cy="6858000"/>
          </a:xfrm>
          <a:prstGeom prst="rect">
            <a:avLst/>
          </a:prstGeom>
        </p:spPr>
      </p:pic>
    </p:spTree>
    <p:extLst>
      <p:ext uri="{BB962C8B-B14F-4D97-AF65-F5344CB8AC3E}">
        <p14:creationId xmlns:p14="http://schemas.microsoft.com/office/powerpoint/2010/main" val="3601051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 name="Picture 9" descr="A screenshot of a Microsoft Word document from the 1990s. The document contains some embarrassing teenage creative writing. The is a message at the top of the screen saying: 'Protected View Editing this file type is not allowed due to your policy settings'">
            <a:extLst>
              <a:ext uri="{FF2B5EF4-FFF2-40B4-BE49-F238E27FC236}">
                <a16:creationId xmlns:a16="http://schemas.microsoft.com/office/drawing/2014/main" id="{7813BC14-477E-4C77-A407-EDA6AB35D86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87153" y="1077249"/>
            <a:ext cx="4246078" cy="3696617"/>
          </a:xfrm>
          <a:prstGeom prst="rect">
            <a:avLst/>
          </a:prstGeom>
        </p:spPr>
      </p:pic>
      <p:pic>
        <p:nvPicPr>
          <p:cNvPr id="12" name="Picture 11" descr="A low resolution JPEG image, depicting a man, his face covered with long dark hair, sitting in front of a wall with bookshelf and posters">
            <a:extLst>
              <a:ext uri="{FF2B5EF4-FFF2-40B4-BE49-F238E27FC236}">
                <a16:creationId xmlns:a16="http://schemas.microsoft.com/office/drawing/2014/main" id="{7471F365-3250-48CB-8A4C-DC7CC1040B5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99924" y="1014966"/>
            <a:ext cx="5017110" cy="3758900"/>
          </a:xfrm>
          <a:prstGeom prst="rect">
            <a:avLst/>
          </a:prstGeom>
        </p:spPr>
      </p:pic>
      <p:sp>
        <p:nvSpPr>
          <p:cNvPr id="14" name="Rectangle 13">
            <a:extLst>
              <a:ext uri="{FF2B5EF4-FFF2-40B4-BE49-F238E27FC236}">
                <a16:creationId xmlns:a16="http://schemas.microsoft.com/office/drawing/2014/main" id="{42A82A0F-820D-46F3-A22B-6900D18EBC8E}"/>
              </a:ext>
            </a:extLst>
          </p:cNvPr>
          <p:cNvSpPr/>
          <p:nvPr/>
        </p:nvSpPr>
        <p:spPr>
          <a:xfrm>
            <a:off x="1524001" y="5060679"/>
            <a:ext cx="3814916" cy="830997"/>
          </a:xfrm>
          <a:prstGeom prst="rect">
            <a:avLst/>
          </a:prstGeom>
        </p:spPr>
        <p:txBody>
          <a:bodyPr wrap="square">
            <a:spAutoFit/>
          </a:bodyPr>
          <a:lstStyle/>
          <a:p>
            <a:r>
              <a:rPr lang="en-GB" sz="1600" dirty="0">
                <a:solidFill>
                  <a:schemeClr val="bg1"/>
                </a:solidFill>
                <a:latin typeface="Avenir Next LT Pro"/>
              </a:rPr>
              <a:t>C:\Users\jakeb\OneDrive\Photos\old\</a:t>
            </a:r>
            <a:r>
              <a:rPr lang="en-US" sz="1600" dirty="0">
                <a:solidFill>
                  <a:schemeClr val="bg1"/>
                </a:solidFill>
                <a:latin typeface="Avenir Next LT Pro"/>
              </a:rPr>
              <a:t>DSC00007.JPG </a:t>
            </a:r>
          </a:p>
          <a:p>
            <a:r>
              <a:rPr lang="en-US" sz="1600" dirty="0">
                <a:solidFill>
                  <a:schemeClr val="bg1"/>
                </a:solidFill>
                <a:latin typeface="Avenir Next LT Pro"/>
              </a:rPr>
              <a:t>from 08/09/1998</a:t>
            </a:r>
          </a:p>
        </p:txBody>
      </p:sp>
      <p:sp>
        <p:nvSpPr>
          <p:cNvPr id="16" name="Rectangle 15">
            <a:extLst>
              <a:ext uri="{FF2B5EF4-FFF2-40B4-BE49-F238E27FC236}">
                <a16:creationId xmlns:a16="http://schemas.microsoft.com/office/drawing/2014/main" id="{0B4CBAE6-1A74-40E9-8D8F-90FEF9537D43}"/>
              </a:ext>
            </a:extLst>
          </p:cNvPr>
          <p:cNvSpPr/>
          <p:nvPr/>
        </p:nvSpPr>
        <p:spPr>
          <a:xfrm>
            <a:off x="7187153" y="5060679"/>
            <a:ext cx="4119943" cy="830997"/>
          </a:xfrm>
          <a:prstGeom prst="rect">
            <a:avLst/>
          </a:prstGeom>
        </p:spPr>
        <p:txBody>
          <a:bodyPr wrap="square">
            <a:spAutoFit/>
          </a:bodyPr>
          <a:lstStyle/>
          <a:p>
            <a:r>
              <a:rPr lang="en-GB" sz="1600" dirty="0">
                <a:solidFill>
                  <a:schemeClr val="bg1"/>
                </a:solidFill>
                <a:latin typeface="Avenir Next LT Pro"/>
              </a:rPr>
              <a:t>C:\Users\jakeb\OneDrive\Documents\Old Documents\College\</a:t>
            </a:r>
            <a:r>
              <a:rPr lang="en-US" sz="1600" dirty="0">
                <a:solidFill>
                  <a:schemeClr val="bg1"/>
                </a:solidFill>
                <a:latin typeface="Avenir Next LT Pro"/>
              </a:rPr>
              <a:t>PROLOGUE.DOC from 10/10/1998</a:t>
            </a:r>
          </a:p>
        </p:txBody>
      </p:sp>
    </p:spTree>
    <p:extLst>
      <p:ext uri="{BB962C8B-B14F-4D97-AF65-F5344CB8AC3E}">
        <p14:creationId xmlns:p14="http://schemas.microsoft.com/office/powerpoint/2010/main" val="766853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CF9DB9-90ED-45E4-AA46-32FA918CBE15}"/>
              </a:ext>
            </a:extLst>
          </p:cNvPr>
          <p:cNvSpPr txBox="1"/>
          <p:nvPr/>
        </p:nvSpPr>
        <p:spPr>
          <a:xfrm>
            <a:off x="943153" y="971909"/>
            <a:ext cx="857640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Avenir Next LT Pro"/>
              </a:rPr>
              <a:t>(4) Organise your files</a:t>
            </a:r>
          </a:p>
        </p:txBody>
      </p:sp>
      <p:sp>
        <p:nvSpPr>
          <p:cNvPr id="8" name="Rectangle 7">
            <a:extLst>
              <a:ext uri="{FF2B5EF4-FFF2-40B4-BE49-F238E27FC236}">
                <a16:creationId xmlns:a16="http://schemas.microsoft.com/office/drawing/2014/main" id="{EE0A5FA0-23C8-4E40-89EF-ED23669511D4}"/>
              </a:ext>
            </a:extLst>
          </p:cNvPr>
          <p:cNvSpPr/>
          <p:nvPr/>
        </p:nvSpPr>
        <p:spPr>
          <a:xfrm>
            <a:off x="6990812" y="4651527"/>
            <a:ext cx="4670920" cy="1569660"/>
          </a:xfrm>
          <a:prstGeom prst="rect">
            <a:avLst/>
          </a:prstGeom>
        </p:spPr>
        <p:txBody>
          <a:bodyPr wrap="square">
            <a:spAutoFit/>
          </a:bodyPr>
          <a:lstStyle/>
          <a:p>
            <a:r>
              <a:rPr lang="en-US" sz="1600" dirty="0">
                <a:latin typeface="Avenir Next LT Pro"/>
              </a:rPr>
              <a:t>You may already have a file-naming and folder-</a:t>
            </a:r>
            <a:r>
              <a:rPr lang="en-US" sz="1600" dirty="0" err="1">
                <a:latin typeface="Avenir Next LT Pro"/>
              </a:rPr>
              <a:t>organising</a:t>
            </a:r>
            <a:r>
              <a:rPr lang="en-US" sz="1600" dirty="0">
                <a:latin typeface="Avenir Next LT Pro"/>
              </a:rPr>
              <a:t> convention. The key is to think</a:t>
            </a:r>
          </a:p>
          <a:p>
            <a:r>
              <a:rPr lang="en-US" sz="1600" dirty="0">
                <a:latin typeface="Avenir Next LT Pro"/>
              </a:rPr>
              <a:t>about how you’d like to access your files long-term, bearing in mind what relationships need</a:t>
            </a:r>
          </a:p>
          <a:p>
            <a:r>
              <a:rPr lang="en-US" sz="1600" dirty="0">
                <a:latin typeface="Avenir Next LT Pro"/>
              </a:rPr>
              <a:t>to be maintained among your files to enable access/use.</a:t>
            </a:r>
          </a:p>
        </p:txBody>
      </p:sp>
      <p:sp>
        <p:nvSpPr>
          <p:cNvPr id="7" name="Rectangle 6">
            <a:extLst>
              <a:ext uri="{FF2B5EF4-FFF2-40B4-BE49-F238E27FC236}">
                <a16:creationId xmlns:a16="http://schemas.microsoft.com/office/drawing/2014/main" id="{42367292-0716-DD42-94EF-FF41F5CFB92B}"/>
              </a:ext>
            </a:extLst>
          </p:cNvPr>
          <p:cNvSpPr/>
          <p:nvPr/>
        </p:nvSpPr>
        <p:spPr>
          <a:xfrm>
            <a:off x="943153" y="1951672"/>
            <a:ext cx="5922357" cy="4524315"/>
          </a:xfrm>
          <a:prstGeom prst="rect">
            <a:avLst/>
          </a:prstGeom>
        </p:spPr>
        <p:txBody>
          <a:bodyPr wrap="square" anchor="t">
            <a:spAutoFit/>
          </a:bodyPr>
          <a:lstStyle/>
          <a:p>
            <a:pPr marL="285750" indent="-285750">
              <a:buFont typeface="Arial" panose="020B0604020202020204" pitchFamily="34" charset="0"/>
              <a:buChar char="•"/>
            </a:pPr>
            <a:r>
              <a:rPr lang="en-US" sz="2400" dirty="0">
                <a:latin typeface="Avenir Next LT Pro"/>
              </a:rPr>
              <a:t>Think about what belongs together</a:t>
            </a:r>
          </a:p>
          <a:p>
            <a:pPr marL="285750" indent="-285750">
              <a:buFont typeface="Arial" panose="020B0604020202020204" pitchFamily="34" charset="0"/>
              <a:buChar char="•"/>
            </a:pPr>
            <a:endParaRPr lang="en-US" sz="2400" dirty="0">
              <a:latin typeface="Avenir Next LT Pro"/>
            </a:endParaRPr>
          </a:p>
          <a:p>
            <a:pPr marL="285750" indent="-285750">
              <a:buFont typeface="Arial" panose="020B0604020202020204" pitchFamily="34" charset="0"/>
              <a:buChar char="•"/>
            </a:pPr>
            <a:r>
              <a:rPr lang="en-US" sz="2400" dirty="0">
                <a:latin typeface="Avenir Next LT Pro"/>
              </a:rPr>
              <a:t>Use concise, consistent but meaningful file and folder names e.g. date, project, number. Avoid special characters</a:t>
            </a:r>
          </a:p>
          <a:p>
            <a:pPr marL="742950" lvl="1" indent="-285750">
              <a:buFont typeface="Arial" panose="020B0604020202020204" pitchFamily="34" charset="0"/>
              <a:buChar char="•"/>
            </a:pPr>
            <a:endParaRPr lang="en-US" sz="2400" dirty="0">
              <a:latin typeface="Avenir Next LT Pro"/>
            </a:endParaRPr>
          </a:p>
          <a:p>
            <a:pPr marL="285750" indent="-285750">
              <a:buFont typeface="Arial" panose="020B0604020202020204" pitchFamily="34" charset="0"/>
              <a:buChar char="•"/>
            </a:pPr>
            <a:r>
              <a:rPr lang="en-US" sz="2400" dirty="0">
                <a:latin typeface="Avenir Next LT Pro"/>
              </a:rPr>
              <a:t>Use version control (not FINAL_final2_draft_dissertation.doc)</a:t>
            </a:r>
          </a:p>
          <a:p>
            <a:endParaRPr lang="en-US" sz="2400" dirty="0">
              <a:latin typeface="Avenir Next LT Pro"/>
            </a:endParaRPr>
          </a:p>
          <a:p>
            <a:pPr marL="342900" indent="-342900">
              <a:buFont typeface="Arial" panose="020B0604020202020204" pitchFamily="34" charset="0"/>
              <a:buChar char="•"/>
            </a:pPr>
            <a:r>
              <a:rPr lang="en-US" sz="2400" dirty="0">
                <a:latin typeface="Avenir Next LT Pro"/>
              </a:rPr>
              <a:t>If you use a Mac you can bulk rename files in finder, Windows tools include </a:t>
            </a:r>
            <a:r>
              <a:rPr lang="en-US" sz="2400" b="1" dirty="0">
                <a:latin typeface="Avenir Next LT Pro"/>
              </a:rPr>
              <a:t>Bulk Rename Utility</a:t>
            </a:r>
            <a:endParaRPr lang="en-US" sz="2400" dirty="0">
              <a:latin typeface="Avenir Next LT Pro"/>
            </a:endParaRPr>
          </a:p>
        </p:txBody>
      </p:sp>
      <p:pic>
        <p:nvPicPr>
          <p:cNvPr id="11" name="Picture 10" descr="A screenshot of a file explorer displaying folder hierarchy.">
            <a:extLst>
              <a:ext uri="{FF2B5EF4-FFF2-40B4-BE49-F238E27FC236}">
                <a16:creationId xmlns:a16="http://schemas.microsoft.com/office/drawing/2014/main" id="{FAEA5B40-47DC-7645-B80A-A1FBC1F4FF0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45217" y="1168891"/>
            <a:ext cx="4375955" cy="2260109"/>
          </a:xfrm>
          <a:prstGeom prst="rect">
            <a:avLst/>
          </a:prstGeom>
        </p:spPr>
        <p:style>
          <a:lnRef idx="2">
            <a:schemeClr val="dk1"/>
          </a:lnRef>
          <a:fillRef idx="1">
            <a:schemeClr val="lt1"/>
          </a:fillRef>
          <a:effectRef idx="0">
            <a:schemeClr val="dk1"/>
          </a:effectRef>
          <a:fontRef idx="minor">
            <a:schemeClr val="dk1"/>
          </a:fontRef>
        </p:style>
      </p:pic>
      <p:pic>
        <p:nvPicPr>
          <p:cNvPr id="13" name="Picture 12" descr="A screenshot of a file explorer displaying folder hierarchy.">
            <a:extLst>
              <a:ext uri="{FF2B5EF4-FFF2-40B4-BE49-F238E27FC236}">
                <a16:creationId xmlns:a16="http://schemas.microsoft.com/office/drawing/2014/main" id="{DDE0D499-2F08-7C45-84E8-AFDDE3743DF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65510" y="1951672"/>
            <a:ext cx="2161010" cy="2505762"/>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3277594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CF9DB9-90ED-45E4-AA46-32FA918CBE15}"/>
              </a:ext>
            </a:extLst>
          </p:cNvPr>
          <p:cNvSpPr txBox="1"/>
          <p:nvPr/>
        </p:nvSpPr>
        <p:spPr>
          <a:xfrm>
            <a:off x="943153" y="971909"/>
            <a:ext cx="1020410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Avenir Next LT Pro"/>
              </a:rPr>
              <a:t>(5) Consider migrating file formats</a:t>
            </a:r>
          </a:p>
        </p:txBody>
      </p:sp>
      <p:sp>
        <p:nvSpPr>
          <p:cNvPr id="7" name="Rectangle 6">
            <a:extLst>
              <a:ext uri="{FF2B5EF4-FFF2-40B4-BE49-F238E27FC236}">
                <a16:creationId xmlns:a16="http://schemas.microsoft.com/office/drawing/2014/main" id="{838FEAFF-B3EA-3044-AF61-515C57769331}"/>
              </a:ext>
            </a:extLst>
          </p:cNvPr>
          <p:cNvSpPr/>
          <p:nvPr/>
        </p:nvSpPr>
        <p:spPr>
          <a:xfrm>
            <a:off x="943154" y="1951672"/>
            <a:ext cx="5871005" cy="6740307"/>
          </a:xfrm>
          <a:prstGeom prst="rect">
            <a:avLst/>
          </a:prstGeom>
        </p:spPr>
        <p:txBody>
          <a:bodyPr wrap="square" anchor="t">
            <a:spAutoFit/>
          </a:bodyPr>
          <a:lstStyle/>
          <a:p>
            <a:pPr marL="342900" indent="-342900">
              <a:buFont typeface="Arial" panose="020B0604020202020204" pitchFamily="34" charset="0"/>
              <a:buChar char="•"/>
            </a:pPr>
            <a:r>
              <a:rPr lang="en-US" sz="2400" dirty="0">
                <a:latin typeface="Avenir Next LT Pro"/>
              </a:rPr>
              <a:t>Consider migrating file formats that are at risk of obsolescence or proprietary formats</a:t>
            </a:r>
          </a:p>
          <a:p>
            <a:pPr marL="342900" indent="-342900">
              <a:buFont typeface="Arial" panose="020B0604020202020204" pitchFamily="34" charset="0"/>
              <a:buChar char="•"/>
            </a:pPr>
            <a:endParaRPr lang="en-US" sz="2400" dirty="0">
              <a:latin typeface="Avenir Next LT Pro"/>
            </a:endParaRPr>
          </a:p>
          <a:p>
            <a:pPr marL="342900" indent="-342900">
              <a:buFont typeface="Arial" panose="020B0604020202020204" pitchFamily="34" charset="0"/>
              <a:buChar char="•"/>
            </a:pPr>
            <a:r>
              <a:rPr lang="en-US" sz="2400" dirty="0">
                <a:latin typeface="Avenir Next LT Pro"/>
              </a:rPr>
              <a:t>Different formats may be appropriate for different stages of your workflow (e.g. PDFs for final documents)</a:t>
            </a:r>
          </a:p>
          <a:p>
            <a:pPr marL="342900" indent="-342900">
              <a:buFont typeface="Arial" panose="020B0604020202020204" pitchFamily="34" charset="0"/>
              <a:buChar char="•"/>
            </a:pPr>
            <a:endParaRPr lang="en-US" sz="2400" dirty="0">
              <a:latin typeface="Avenir Next LT Pro"/>
            </a:endParaRPr>
          </a:p>
          <a:p>
            <a:pPr marL="342900" indent="-342900">
              <a:buFont typeface="Arial" panose="020B0604020202020204" pitchFamily="34" charset="0"/>
              <a:buChar char="•"/>
            </a:pPr>
            <a:r>
              <a:rPr lang="en-US" sz="2400" dirty="0">
                <a:latin typeface="Avenir Next LT Pro"/>
              </a:rPr>
              <a:t>Tools include:</a:t>
            </a:r>
          </a:p>
          <a:p>
            <a:pPr marL="800100" lvl="1" indent="-342900">
              <a:buFont typeface="Arial" panose="020B0604020202020204" pitchFamily="34" charset="0"/>
              <a:buChar char="•"/>
            </a:pPr>
            <a:r>
              <a:rPr lang="en-US" sz="2400" dirty="0">
                <a:latin typeface="Avenir Next LT Pro"/>
              </a:rPr>
              <a:t>Open/Libre Office for documents</a:t>
            </a:r>
          </a:p>
          <a:p>
            <a:pPr marL="800100" lvl="1" indent="-342900">
              <a:buFont typeface="Arial" panose="020B0604020202020204" pitchFamily="34" charset="0"/>
              <a:buChar char="•"/>
            </a:pPr>
            <a:r>
              <a:rPr lang="en-US" sz="2400" dirty="0">
                <a:latin typeface="Avenir Next LT Pro"/>
              </a:rPr>
              <a:t>Audacity with </a:t>
            </a:r>
            <a:r>
              <a:rPr lang="en-US" sz="2400" dirty="0" err="1">
                <a:latin typeface="Avenir Next LT Pro"/>
              </a:rPr>
              <a:t>FFmpeg</a:t>
            </a:r>
            <a:r>
              <a:rPr lang="en-US" sz="2400" dirty="0">
                <a:latin typeface="Avenir Next LT Pro"/>
              </a:rPr>
              <a:t> for audio</a:t>
            </a:r>
          </a:p>
          <a:p>
            <a:pPr marL="800100" lvl="1" indent="-342900">
              <a:buFont typeface="Arial" panose="020B0604020202020204" pitchFamily="34" charset="0"/>
              <a:buChar char="•"/>
            </a:pPr>
            <a:r>
              <a:rPr lang="en-US" sz="2400" dirty="0" err="1">
                <a:latin typeface="Avenir Next LT Pro"/>
              </a:rPr>
              <a:t>ImageMagick</a:t>
            </a:r>
            <a:r>
              <a:rPr lang="en-US" sz="2400" dirty="0">
                <a:latin typeface="Avenir Next LT Pro"/>
              </a:rPr>
              <a:t> for images</a:t>
            </a:r>
          </a:p>
          <a:p>
            <a:pPr marL="800100" lvl="1" indent="-342900">
              <a:buFont typeface="Arial" panose="020B0604020202020204" pitchFamily="34" charset="0"/>
              <a:buChar char="•"/>
            </a:pPr>
            <a:r>
              <a:rPr lang="en-US" sz="2400" dirty="0" err="1">
                <a:latin typeface="Avenir Next LT Pro"/>
              </a:rPr>
              <a:t>Handbreak</a:t>
            </a:r>
            <a:r>
              <a:rPr lang="en-US" sz="2400" dirty="0">
                <a:latin typeface="Avenir Next LT Pro"/>
              </a:rPr>
              <a:t> or </a:t>
            </a:r>
            <a:r>
              <a:rPr lang="en-US" sz="2400" dirty="0" err="1">
                <a:latin typeface="Avenir Next LT Pro"/>
              </a:rPr>
              <a:t>FFmpeg</a:t>
            </a:r>
            <a:r>
              <a:rPr lang="en-US" sz="2400" dirty="0">
                <a:latin typeface="Avenir Next LT Pro"/>
              </a:rPr>
              <a:t> for video</a:t>
            </a:r>
          </a:p>
          <a:p>
            <a:pPr marL="800100" lvl="1" indent="-342900">
              <a:buFont typeface="Arial" panose="020B0604020202020204" pitchFamily="34" charset="0"/>
              <a:buChar char="•"/>
            </a:pPr>
            <a:endParaRPr lang="en-US" sz="2400" dirty="0">
              <a:latin typeface="Avenir Next LT Pro"/>
            </a:endParaRPr>
          </a:p>
          <a:p>
            <a:pPr marL="800100" lvl="1" indent="-342900">
              <a:buFont typeface="Arial" panose="020B0604020202020204" pitchFamily="34" charset="0"/>
              <a:buChar char="•"/>
            </a:pPr>
            <a:endParaRPr lang="en-US" sz="2400" dirty="0">
              <a:latin typeface="Avenir Next LT Pro"/>
            </a:endParaRPr>
          </a:p>
          <a:p>
            <a:pPr marL="800100" lvl="1" indent="-342900">
              <a:buFont typeface="Arial" panose="020B0604020202020204" pitchFamily="34" charset="0"/>
              <a:buChar char="•"/>
            </a:pPr>
            <a:endParaRPr lang="en-US" sz="2400" dirty="0">
              <a:latin typeface="Avenir Next LT Pro"/>
            </a:endParaRPr>
          </a:p>
          <a:p>
            <a:pPr marL="800100" lvl="1" indent="-342900">
              <a:buFont typeface="Arial" panose="020B0604020202020204" pitchFamily="34" charset="0"/>
              <a:buChar char="•"/>
            </a:pPr>
            <a:endParaRPr lang="en-US" sz="2400" dirty="0">
              <a:latin typeface="Avenir Next LT Pro"/>
            </a:endParaRPr>
          </a:p>
          <a:p>
            <a:pPr marL="800100" lvl="1" indent="-342900">
              <a:buFont typeface="Arial" panose="020B0604020202020204" pitchFamily="34" charset="0"/>
              <a:buChar char="•"/>
            </a:pPr>
            <a:endParaRPr lang="en-US" sz="2400" dirty="0">
              <a:latin typeface="Avenir Next LT Pro"/>
            </a:endParaRPr>
          </a:p>
        </p:txBody>
      </p:sp>
      <p:pic>
        <p:nvPicPr>
          <p:cNvPr id="9" name="Picture 8" descr="The front cover of the Digital Preservation Coalition's BitList report for 2019. The BitList is described as 'The Global List of Digitally Endangered Species'">
            <a:extLst>
              <a:ext uri="{FF2B5EF4-FFF2-40B4-BE49-F238E27FC236}">
                <a16:creationId xmlns:a16="http://schemas.microsoft.com/office/drawing/2014/main" id="{111EB260-A515-4CF5-BA4A-3A1D13A2122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61326" y="1674557"/>
            <a:ext cx="3744277" cy="2523818"/>
          </a:xfrm>
          <a:prstGeom prst="rect">
            <a:avLst/>
          </a:prstGeom>
        </p:spPr>
      </p:pic>
      <p:sp>
        <p:nvSpPr>
          <p:cNvPr id="11" name="Rectangle 10">
            <a:extLst>
              <a:ext uri="{FF2B5EF4-FFF2-40B4-BE49-F238E27FC236}">
                <a16:creationId xmlns:a16="http://schemas.microsoft.com/office/drawing/2014/main" id="{5FC83600-B3D8-4D1A-BAF1-D61BBD14AA88}"/>
              </a:ext>
            </a:extLst>
          </p:cNvPr>
          <p:cNvSpPr/>
          <p:nvPr/>
        </p:nvSpPr>
        <p:spPr>
          <a:xfrm>
            <a:off x="6990811" y="4651527"/>
            <a:ext cx="4975047" cy="1569660"/>
          </a:xfrm>
          <a:prstGeom prst="rect">
            <a:avLst/>
          </a:prstGeom>
        </p:spPr>
        <p:txBody>
          <a:bodyPr wrap="square">
            <a:spAutoFit/>
          </a:bodyPr>
          <a:lstStyle/>
          <a:p>
            <a:r>
              <a:rPr lang="en-US" sz="1600" dirty="0">
                <a:latin typeface="Avenir Next LT Pro"/>
              </a:rPr>
              <a:t>You can find information about ‘at-risk’ formats via the DPC’s </a:t>
            </a:r>
            <a:r>
              <a:rPr lang="en-US" sz="1600" dirty="0" err="1">
                <a:latin typeface="Avenir Next LT Pro"/>
              </a:rPr>
              <a:t>BitList</a:t>
            </a:r>
            <a:r>
              <a:rPr lang="en-US" sz="1600" dirty="0">
                <a:latin typeface="Avenir Next LT Pro"/>
              </a:rPr>
              <a:t>: </a:t>
            </a:r>
            <a:r>
              <a:rPr lang="en-US" sz="1600" dirty="0">
                <a:latin typeface="Avenir Next LT Pro"/>
                <a:hlinkClick r:id="rId4"/>
              </a:rPr>
              <a:t>https://www.dpconline.org/digipres/champion-digital-preservation/bit-list</a:t>
            </a:r>
            <a:endParaRPr lang="en-US" sz="1600" dirty="0">
              <a:latin typeface="Avenir Next LT Pro"/>
            </a:endParaRPr>
          </a:p>
          <a:p>
            <a:r>
              <a:rPr lang="en-US" sz="1600" dirty="0">
                <a:latin typeface="Avenir Next LT Pro"/>
              </a:rPr>
              <a:t>Or via the Library of Congress: </a:t>
            </a:r>
            <a:r>
              <a:rPr lang="en-US" sz="1600" dirty="0">
                <a:latin typeface="Avenir Next LT Pro"/>
                <a:hlinkClick r:id="rId5"/>
              </a:rPr>
              <a:t>https://www.loc.gov/preservation/digital/formats/</a:t>
            </a:r>
            <a:r>
              <a:rPr lang="en-US" sz="1600" dirty="0">
                <a:latin typeface="Avenir Next LT Pro"/>
              </a:rPr>
              <a:t> </a:t>
            </a:r>
          </a:p>
        </p:txBody>
      </p:sp>
    </p:spTree>
    <p:extLst>
      <p:ext uri="{BB962C8B-B14F-4D97-AF65-F5344CB8AC3E}">
        <p14:creationId xmlns:p14="http://schemas.microsoft.com/office/powerpoint/2010/main" val="1883787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CF9DB9-90ED-45E4-AA46-32FA918CBE15}"/>
              </a:ext>
            </a:extLst>
          </p:cNvPr>
          <p:cNvSpPr txBox="1"/>
          <p:nvPr/>
        </p:nvSpPr>
        <p:spPr>
          <a:xfrm>
            <a:off x="943153" y="971909"/>
            <a:ext cx="857640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Avenir Next LT Pro"/>
              </a:rPr>
              <a:t>(6) Storing your digital files</a:t>
            </a:r>
          </a:p>
        </p:txBody>
      </p:sp>
      <p:sp>
        <p:nvSpPr>
          <p:cNvPr id="6" name="Rectangle 5">
            <a:extLst>
              <a:ext uri="{FF2B5EF4-FFF2-40B4-BE49-F238E27FC236}">
                <a16:creationId xmlns:a16="http://schemas.microsoft.com/office/drawing/2014/main" id="{C4E9D920-D795-214F-A9AE-AC1F5ACC950C}"/>
              </a:ext>
            </a:extLst>
          </p:cNvPr>
          <p:cNvSpPr/>
          <p:nvPr/>
        </p:nvSpPr>
        <p:spPr>
          <a:xfrm>
            <a:off x="943153" y="1951672"/>
            <a:ext cx="5012169" cy="4154984"/>
          </a:xfrm>
          <a:prstGeom prst="rect">
            <a:avLst/>
          </a:prstGeom>
        </p:spPr>
        <p:txBody>
          <a:bodyPr wrap="square">
            <a:spAutoFit/>
          </a:bodyPr>
          <a:lstStyle/>
          <a:p>
            <a:pPr marL="285750" indent="-285750">
              <a:buFont typeface="Arial" panose="020B0604020202020204" pitchFamily="34" charset="0"/>
              <a:buChar char="•"/>
            </a:pPr>
            <a:r>
              <a:rPr lang="en-US" sz="2400" dirty="0">
                <a:latin typeface="Avenir Next LT Pro"/>
              </a:rPr>
              <a:t>LOCKSS =</a:t>
            </a:r>
          </a:p>
          <a:p>
            <a:r>
              <a:rPr lang="en-US" sz="2400" dirty="0">
                <a:latin typeface="Avenir Next LT Pro"/>
              </a:rPr>
              <a:t>   </a:t>
            </a:r>
            <a:r>
              <a:rPr lang="en-US" sz="1400" dirty="0">
                <a:latin typeface="Avenir Next LT Pro"/>
              </a:rPr>
              <a:t> </a:t>
            </a:r>
            <a:r>
              <a:rPr lang="en-US" sz="2400" dirty="0">
                <a:latin typeface="Avenir Next LT Pro"/>
              </a:rPr>
              <a:t>Lots of Copies Keep Stuff Safe</a:t>
            </a:r>
          </a:p>
          <a:p>
            <a:pPr marL="285750" indent="-285750">
              <a:buFont typeface="Arial" panose="020B0604020202020204" pitchFamily="34" charset="0"/>
              <a:buChar char="•"/>
            </a:pPr>
            <a:endParaRPr lang="en-US" sz="2400" dirty="0">
              <a:latin typeface="Avenir Next LT Pro"/>
            </a:endParaRPr>
          </a:p>
          <a:p>
            <a:pPr marL="285750" indent="-285750">
              <a:buFont typeface="Arial" panose="020B0604020202020204" pitchFamily="34" charset="0"/>
              <a:buChar char="•"/>
            </a:pPr>
            <a:r>
              <a:rPr lang="en-US" sz="2400" dirty="0">
                <a:latin typeface="Avenir Next LT Pro"/>
              </a:rPr>
              <a:t>Save copies (ideally at least three) in multiple locations, ideally using different media</a:t>
            </a:r>
          </a:p>
          <a:p>
            <a:endParaRPr lang="en-US" sz="2400" dirty="0">
              <a:latin typeface="Avenir Next LT Pro"/>
            </a:endParaRPr>
          </a:p>
          <a:p>
            <a:pPr marL="342900" indent="-342900">
              <a:buFont typeface="Arial" panose="020B0604020202020204" pitchFamily="34" charset="0"/>
              <a:buChar char="•"/>
            </a:pPr>
            <a:r>
              <a:rPr lang="en-US" sz="2400" dirty="0">
                <a:latin typeface="Avenir Next LT Pro"/>
              </a:rPr>
              <a:t>When one location fails, restore from one of the other locations</a:t>
            </a:r>
          </a:p>
          <a:p>
            <a:pPr marL="342900" indent="-342900">
              <a:buFont typeface="Arial" panose="020B0604020202020204" pitchFamily="34" charset="0"/>
              <a:buChar char="•"/>
            </a:pPr>
            <a:endParaRPr lang="en-US" sz="2400" dirty="0">
              <a:latin typeface="Avenir Next LT Pro"/>
            </a:endParaRPr>
          </a:p>
          <a:p>
            <a:pPr marL="342900" indent="-342900">
              <a:buFont typeface="Arial" panose="020B0604020202020204" pitchFamily="34" charset="0"/>
              <a:buChar char="•"/>
            </a:pPr>
            <a:r>
              <a:rPr lang="en-US" sz="2400" dirty="0">
                <a:latin typeface="Avenir Next LT Pro"/>
              </a:rPr>
              <a:t>Verify your copies</a:t>
            </a:r>
          </a:p>
        </p:txBody>
      </p:sp>
      <p:grpSp>
        <p:nvGrpSpPr>
          <p:cNvPr id="42" name="Group 41" descr="A diagram showing a simple backup strategy, at the top is a laptop labelled 'Copy 1 (for immediate access)'. An arrow points from this to an image of an external hard drive labelled 'Back-up Copy 1 (e.g. external hard drive)'. Another arrow points to an image of a server room and a cloud, labelled 'Back-up Copy 2 (e.g. cloud storage). &#10;&#10;A curled bracket comes from the two back-up images, pointing to the text 'Ideally, back-up copies would be stored across different media and different geographical locations').">
            <a:extLst>
              <a:ext uri="{FF2B5EF4-FFF2-40B4-BE49-F238E27FC236}">
                <a16:creationId xmlns:a16="http://schemas.microsoft.com/office/drawing/2014/main" id="{7ACC4A6A-CF01-3943-B97B-50375CBEEE32}"/>
              </a:ext>
            </a:extLst>
          </p:cNvPr>
          <p:cNvGrpSpPr/>
          <p:nvPr/>
        </p:nvGrpSpPr>
        <p:grpSpPr>
          <a:xfrm>
            <a:off x="5266789" y="952315"/>
            <a:ext cx="6283527" cy="5381182"/>
            <a:chOff x="5266789" y="1128777"/>
            <a:chExt cx="6283527" cy="5381182"/>
          </a:xfrm>
        </p:grpSpPr>
        <p:grpSp>
          <p:nvGrpSpPr>
            <p:cNvPr id="34" name="Group 33">
              <a:extLst>
                <a:ext uri="{FF2B5EF4-FFF2-40B4-BE49-F238E27FC236}">
                  <a16:creationId xmlns:a16="http://schemas.microsoft.com/office/drawing/2014/main" id="{EE1BE2A4-6531-7F48-9F4F-FF272A2824BC}"/>
                </a:ext>
              </a:extLst>
            </p:cNvPr>
            <p:cNvGrpSpPr/>
            <p:nvPr/>
          </p:nvGrpSpPr>
          <p:grpSpPr>
            <a:xfrm>
              <a:off x="6128084" y="1128777"/>
              <a:ext cx="5422232" cy="4999310"/>
              <a:chOff x="6096000" y="1635325"/>
              <a:chExt cx="5566676" cy="5099413"/>
            </a:xfrm>
          </p:grpSpPr>
          <p:grpSp>
            <p:nvGrpSpPr>
              <p:cNvPr id="27" name="Group 26">
                <a:extLst>
                  <a:ext uri="{FF2B5EF4-FFF2-40B4-BE49-F238E27FC236}">
                    <a16:creationId xmlns:a16="http://schemas.microsoft.com/office/drawing/2014/main" id="{06501449-3D44-1E49-A8CD-61C509E62DCF}"/>
                  </a:ext>
                </a:extLst>
              </p:cNvPr>
              <p:cNvGrpSpPr/>
              <p:nvPr/>
            </p:nvGrpSpPr>
            <p:grpSpPr>
              <a:xfrm>
                <a:off x="6400801" y="2439483"/>
                <a:ext cx="5261875" cy="2681764"/>
                <a:chOff x="6400801" y="2008144"/>
                <a:chExt cx="5261875" cy="2681764"/>
              </a:xfrm>
            </p:grpSpPr>
            <p:sp>
              <p:nvSpPr>
                <p:cNvPr id="7" name="TextBox 6">
                  <a:extLst>
                    <a:ext uri="{FF2B5EF4-FFF2-40B4-BE49-F238E27FC236}">
                      <a16:creationId xmlns:a16="http://schemas.microsoft.com/office/drawing/2014/main" id="{E8654B46-44AC-A249-891E-0BF090C47438}"/>
                    </a:ext>
                  </a:extLst>
                </p:cNvPr>
                <p:cNvSpPr txBox="1"/>
                <p:nvPr/>
              </p:nvSpPr>
              <p:spPr>
                <a:xfrm>
                  <a:off x="7751613" y="2008144"/>
                  <a:ext cx="2546202" cy="1138773"/>
                </a:xfrm>
                <a:prstGeom prst="rect">
                  <a:avLst/>
                </a:prstGeom>
                <a:solidFill>
                  <a:schemeClr val="bg1"/>
                </a:solidFill>
                <a:ln>
                  <a:solidFill>
                    <a:schemeClr val="tx1"/>
                  </a:solidFill>
                  <a:round/>
                  <a:extLst>
                    <a:ext uri="{C807C97D-BFC1-408E-A445-0C87EB9F89A2}">
                      <ask:lineSketchStyleProps xmlns:ask="http://schemas.microsoft.com/office/drawing/2018/sketchyshapes" sd="1219033472">
                        <a:custGeom>
                          <a:avLst/>
                          <a:gdLst>
                            <a:gd name="connsiteX0" fmla="*/ 0 w 2222497"/>
                            <a:gd name="connsiteY0" fmla="*/ 0 h 923330"/>
                            <a:gd name="connsiteX1" fmla="*/ 2222497 w 2222497"/>
                            <a:gd name="connsiteY1" fmla="*/ 0 h 923330"/>
                            <a:gd name="connsiteX2" fmla="*/ 2222497 w 2222497"/>
                            <a:gd name="connsiteY2" fmla="*/ 923330 h 923330"/>
                            <a:gd name="connsiteX3" fmla="*/ 0 w 2222497"/>
                            <a:gd name="connsiteY3" fmla="*/ 923330 h 923330"/>
                            <a:gd name="connsiteX4" fmla="*/ 0 w 2222497"/>
                            <a:gd name="connsiteY4" fmla="*/ 0 h 923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497" h="923330" fill="none" extrusionOk="0">
                              <a:moveTo>
                                <a:pt x="0" y="0"/>
                              </a:moveTo>
                              <a:cubicBezTo>
                                <a:pt x="330839" y="-49533"/>
                                <a:pt x="1316081" y="-14809"/>
                                <a:pt x="2222497" y="0"/>
                              </a:cubicBezTo>
                              <a:cubicBezTo>
                                <a:pt x="2261898" y="424377"/>
                                <a:pt x="2178654" y="732232"/>
                                <a:pt x="2222497" y="923330"/>
                              </a:cubicBezTo>
                              <a:cubicBezTo>
                                <a:pt x="1756041" y="875099"/>
                                <a:pt x="472526" y="1007785"/>
                                <a:pt x="0" y="923330"/>
                              </a:cubicBezTo>
                              <a:cubicBezTo>
                                <a:pt x="38224" y="756041"/>
                                <a:pt x="-55899" y="456436"/>
                                <a:pt x="0" y="0"/>
                              </a:cubicBezTo>
                              <a:close/>
                            </a:path>
                            <a:path w="2222497" h="923330" stroke="0" extrusionOk="0">
                              <a:moveTo>
                                <a:pt x="0" y="0"/>
                              </a:moveTo>
                              <a:cubicBezTo>
                                <a:pt x="1007346" y="118645"/>
                                <a:pt x="1573768" y="116012"/>
                                <a:pt x="2222497" y="0"/>
                              </a:cubicBezTo>
                              <a:cubicBezTo>
                                <a:pt x="2282792" y="381580"/>
                                <a:pt x="2237057" y="685430"/>
                                <a:pt x="2222497" y="923330"/>
                              </a:cubicBezTo>
                              <a:cubicBezTo>
                                <a:pt x="1187022" y="1057930"/>
                                <a:pt x="352064" y="766134"/>
                                <a:pt x="0" y="923330"/>
                              </a:cubicBezTo>
                              <a:cubicBezTo>
                                <a:pt x="-30048" y="745367"/>
                                <a:pt x="-893" y="214319"/>
                                <a:pt x="0" y="0"/>
                              </a:cubicBezTo>
                              <a:close/>
                            </a:path>
                          </a:pathLst>
                        </a:custGeom>
                        <ask:type>
                          <ask:lineSketchNone/>
                        </ask:type>
                      </ask:lineSketchStyleProps>
                    </a:ext>
                  </a:extLst>
                </a:ln>
              </p:spPr>
              <p:txBody>
                <a:bodyPr wrap="square" rtlCol="0">
                  <a:spAutoFit/>
                </a:bodyPr>
                <a:lstStyle/>
                <a:p>
                  <a:pPr algn="ctr"/>
                  <a:endParaRPr lang="en-US" b="1" dirty="0">
                    <a:latin typeface="Avenir Next LT Pro"/>
                  </a:endParaRPr>
                </a:p>
                <a:p>
                  <a:pPr algn="ctr"/>
                  <a:r>
                    <a:rPr lang="en-US" sz="1600" b="1" dirty="0">
                      <a:latin typeface="Avenir Next LT Pro"/>
                    </a:rPr>
                    <a:t>Copy 1</a:t>
                  </a:r>
                </a:p>
                <a:p>
                  <a:pPr algn="ctr"/>
                  <a:r>
                    <a:rPr lang="en-US" sz="1600" dirty="0">
                      <a:latin typeface="Avenir Next LT Pro"/>
                    </a:rPr>
                    <a:t>(for immediate access)</a:t>
                  </a:r>
                </a:p>
                <a:p>
                  <a:pPr algn="ctr"/>
                  <a:endParaRPr lang="en-US" b="1" dirty="0">
                    <a:latin typeface="Avenir Next LT Pro"/>
                  </a:endParaRPr>
                </a:p>
              </p:txBody>
            </p:sp>
            <p:sp>
              <p:nvSpPr>
                <p:cNvPr id="9" name="TextBox 8">
                  <a:extLst>
                    <a:ext uri="{FF2B5EF4-FFF2-40B4-BE49-F238E27FC236}">
                      <a16:creationId xmlns:a16="http://schemas.microsoft.com/office/drawing/2014/main" id="{94F0F7FB-1111-2E4C-9542-C194DC5562B5}"/>
                    </a:ext>
                  </a:extLst>
                </p:cNvPr>
                <p:cNvSpPr txBox="1"/>
                <p:nvPr/>
              </p:nvSpPr>
              <p:spPr>
                <a:xfrm>
                  <a:off x="9116474" y="3528332"/>
                  <a:ext cx="2546202" cy="1161575"/>
                </a:xfrm>
                <a:prstGeom prst="rect">
                  <a:avLst/>
                </a:prstGeom>
                <a:solidFill>
                  <a:schemeClr val="bg1"/>
                </a:solidFill>
                <a:ln>
                  <a:solidFill>
                    <a:schemeClr val="tx1"/>
                  </a:solidFill>
                  <a:round/>
                  <a:extLst>
                    <a:ext uri="{C807C97D-BFC1-408E-A445-0C87EB9F89A2}">
                      <ask:lineSketchStyleProps xmlns:ask="http://schemas.microsoft.com/office/drawing/2018/sketchyshapes" sd="1219033472">
                        <a:custGeom>
                          <a:avLst/>
                          <a:gdLst>
                            <a:gd name="connsiteX0" fmla="*/ 0 w 2222497"/>
                            <a:gd name="connsiteY0" fmla="*/ 0 h 923330"/>
                            <a:gd name="connsiteX1" fmla="*/ 2222497 w 2222497"/>
                            <a:gd name="connsiteY1" fmla="*/ 0 h 923330"/>
                            <a:gd name="connsiteX2" fmla="*/ 2222497 w 2222497"/>
                            <a:gd name="connsiteY2" fmla="*/ 923330 h 923330"/>
                            <a:gd name="connsiteX3" fmla="*/ 0 w 2222497"/>
                            <a:gd name="connsiteY3" fmla="*/ 923330 h 923330"/>
                            <a:gd name="connsiteX4" fmla="*/ 0 w 2222497"/>
                            <a:gd name="connsiteY4" fmla="*/ 0 h 923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497" h="923330" fill="none" extrusionOk="0">
                              <a:moveTo>
                                <a:pt x="0" y="0"/>
                              </a:moveTo>
                              <a:cubicBezTo>
                                <a:pt x="330839" y="-49533"/>
                                <a:pt x="1316081" y="-14809"/>
                                <a:pt x="2222497" y="0"/>
                              </a:cubicBezTo>
                              <a:cubicBezTo>
                                <a:pt x="2261898" y="424377"/>
                                <a:pt x="2178654" y="732232"/>
                                <a:pt x="2222497" y="923330"/>
                              </a:cubicBezTo>
                              <a:cubicBezTo>
                                <a:pt x="1756041" y="875099"/>
                                <a:pt x="472526" y="1007785"/>
                                <a:pt x="0" y="923330"/>
                              </a:cubicBezTo>
                              <a:cubicBezTo>
                                <a:pt x="38224" y="756041"/>
                                <a:pt x="-55899" y="456436"/>
                                <a:pt x="0" y="0"/>
                              </a:cubicBezTo>
                              <a:close/>
                            </a:path>
                            <a:path w="2222497" h="923330" stroke="0" extrusionOk="0">
                              <a:moveTo>
                                <a:pt x="0" y="0"/>
                              </a:moveTo>
                              <a:cubicBezTo>
                                <a:pt x="1007346" y="118645"/>
                                <a:pt x="1573768" y="116012"/>
                                <a:pt x="2222497" y="0"/>
                              </a:cubicBezTo>
                              <a:cubicBezTo>
                                <a:pt x="2282792" y="381580"/>
                                <a:pt x="2237057" y="685430"/>
                                <a:pt x="2222497" y="923330"/>
                              </a:cubicBezTo>
                              <a:cubicBezTo>
                                <a:pt x="1187022" y="1057930"/>
                                <a:pt x="352064" y="766134"/>
                                <a:pt x="0" y="923330"/>
                              </a:cubicBezTo>
                              <a:cubicBezTo>
                                <a:pt x="-30048" y="745367"/>
                                <a:pt x="-893" y="214319"/>
                                <a:pt x="0" y="0"/>
                              </a:cubicBezTo>
                              <a:close/>
                            </a:path>
                          </a:pathLst>
                        </a:custGeom>
                        <ask:type>
                          <ask:lineSketchNone/>
                        </ask:type>
                      </ask:lineSketchStyleProps>
                    </a:ext>
                  </a:extLst>
                </a:ln>
              </p:spPr>
              <p:txBody>
                <a:bodyPr wrap="square" rtlCol="0">
                  <a:spAutoFit/>
                </a:bodyPr>
                <a:lstStyle/>
                <a:p>
                  <a:pPr algn="ctr"/>
                  <a:endParaRPr lang="en-US" b="1" dirty="0">
                    <a:latin typeface="Avenir Next LT Pro"/>
                  </a:endParaRPr>
                </a:p>
                <a:p>
                  <a:pPr algn="ctr"/>
                  <a:r>
                    <a:rPr lang="en-US" sz="1600" b="1" dirty="0">
                      <a:latin typeface="Avenir Next LT Pro"/>
                    </a:rPr>
                    <a:t>Back-up Copy 2</a:t>
                  </a:r>
                </a:p>
                <a:p>
                  <a:pPr algn="ctr"/>
                  <a:r>
                    <a:rPr lang="en-US" sz="1600" dirty="0">
                      <a:latin typeface="Avenir Next LT Pro"/>
                    </a:rPr>
                    <a:t>(e.g. cloud storage)</a:t>
                  </a:r>
                </a:p>
                <a:p>
                  <a:pPr algn="ctr"/>
                  <a:endParaRPr lang="en-US" b="1" dirty="0">
                    <a:latin typeface="Avenir Next LT Pro"/>
                  </a:endParaRPr>
                </a:p>
              </p:txBody>
            </p:sp>
            <p:sp>
              <p:nvSpPr>
                <p:cNvPr id="10" name="TextBox 9">
                  <a:extLst>
                    <a:ext uri="{FF2B5EF4-FFF2-40B4-BE49-F238E27FC236}">
                      <a16:creationId xmlns:a16="http://schemas.microsoft.com/office/drawing/2014/main" id="{8A134C93-D2F5-4448-80C1-01E5A6B4F6DC}"/>
                    </a:ext>
                  </a:extLst>
                </p:cNvPr>
                <p:cNvSpPr txBox="1"/>
                <p:nvPr/>
              </p:nvSpPr>
              <p:spPr>
                <a:xfrm>
                  <a:off x="6400801" y="3528333"/>
                  <a:ext cx="2546202" cy="1161575"/>
                </a:xfrm>
                <a:prstGeom prst="rect">
                  <a:avLst/>
                </a:prstGeom>
                <a:solidFill>
                  <a:schemeClr val="bg1"/>
                </a:solidFill>
                <a:ln>
                  <a:solidFill>
                    <a:schemeClr val="tx1"/>
                  </a:solidFill>
                  <a:round/>
                  <a:extLst>
                    <a:ext uri="{C807C97D-BFC1-408E-A445-0C87EB9F89A2}">
                      <ask:lineSketchStyleProps xmlns:ask="http://schemas.microsoft.com/office/drawing/2018/sketchyshapes" sd="1219033472">
                        <a:custGeom>
                          <a:avLst/>
                          <a:gdLst>
                            <a:gd name="connsiteX0" fmla="*/ 0 w 2222497"/>
                            <a:gd name="connsiteY0" fmla="*/ 0 h 923330"/>
                            <a:gd name="connsiteX1" fmla="*/ 2222497 w 2222497"/>
                            <a:gd name="connsiteY1" fmla="*/ 0 h 923330"/>
                            <a:gd name="connsiteX2" fmla="*/ 2222497 w 2222497"/>
                            <a:gd name="connsiteY2" fmla="*/ 923330 h 923330"/>
                            <a:gd name="connsiteX3" fmla="*/ 0 w 2222497"/>
                            <a:gd name="connsiteY3" fmla="*/ 923330 h 923330"/>
                            <a:gd name="connsiteX4" fmla="*/ 0 w 2222497"/>
                            <a:gd name="connsiteY4" fmla="*/ 0 h 923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497" h="923330" fill="none" extrusionOk="0">
                              <a:moveTo>
                                <a:pt x="0" y="0"/>
                              </a:moveTo>
                              <a:cubicBezTo>
                                <a:pt x="330839" y="-49533"/>
                                <a:pt x="1316081" y="-14809"/>
                                <a:pt x="2222497" y="0"/>
                              </a:cubicBezTo>
                              <a:cubicBezTo>
                                <a:pt x="2261898" y="424377"/>
                                <a:pt x="2178654" y="732232"/>
                                <a:pt x="2222497" y="923330"/>
                              </a:cubicBezTo>
                              <a:cubicBezTo>
                                <a:pt x="1756041" y="875099"/>
                                <a:pt x="472526" y="1007785"/>
                                <a:pt x="0" y="923330"/>
                              </a:cubicBezTo>
                              <a:cubicBezTo>
                                <a:pt x="38224" y="756041"/>
                                <a:pt x="-55899" y="456436"/>
                                <a:pt x="0" y="0"/>
                              </a:cubicBezTo>
                              <a:close/>
                            </a:path>
                            <a:path w="2222497" h="923330" stroke="0" extrusionOk="0">
                              <a:moveTo>
                                <a:pt x="0" y="0"/>
                              </a:moveTo>
                              <a:cubicBezTo>
                                <a:pt x="1007346" y="118645"/>
                                <a:pt x="1573768" y="116012"/>
                                <a:pt x="2222497" y="0"/>
                              </a:cubicBezTo>
                              <a:cubicBezTo>
                                <a:pt x="2282792" y="381580"/>
                                <a:pt x="2237057" y="685430"/>
                                <a:pt x="2222497" y="923330"/>
                              </a:cubicBezTo>
                              <a:cubicBezTo>
                                <a:pt x="1187022" y="1057930"/>
                                <a:pt x="352064" y="766134"/>
                                <a:pt x="0" y="923330"/>
                              </a:cubicBezTo>
                              <a:cubicBezTo>
                                <a:pt x="-30048" y="745367"/>
                                <a:pt x="-893" y="214319"/>
                                <a:pt x="0" y="0"/>
                              </a:cubicBezTo>
                              <a:close/>
                            </a:path>
                          </a:pathLst>
                        </a:custGeom>
                        <ask:type>
                          <ask:lineSketchNone/>
                        </ask:type>
                      </ask:lineSketchStyleProps>
                    </a:ext>
                  </a:extLst>
                </a:ln>
              </p:spPr>
              <p:txBody>
                <a:bodyPr wrap="square" rtlCol="0">
                  <a:spAutoFit/>
                </a:bodyPr>
                <a:lstStyle/>
                <a:p>
                  <a:pPr algn="ctr"/>
                  <a:endParaRPr lang="en-US" b="1" dirty="0">
                    <a:latin typeface="Avenir Next LT Pro"/>
                  </a:endParaRPr>
                </a:p>
                <a:p>
                  <a:pPr algn="ctr"/>
                  <a:r>
                    <a:rPr lang="en-US" sz="1600" b="1" dirty="0">
                      <a:latin typeface="Avenir Next LT Pro"/>
                    </a:rPr>
                    <a:t>Back-up Copy 1</a:t>
                  </a:r>
                </a:p>
                <a:p>
                  <a:pPr algn="ctr"/>
                  <a:r>
                    <a:rPr lang="en-US" sz="1600" dirty="0">
                      <a:latin typeface="Avenir Next LT Pro"/>
                    </a:rPr>
                    <a:t>(e.g. external hard drive)</a:t>
                  </a:r>
                </a:p>
                <a:p>
                  <a:pPr algn="ctr"/>
                  <a:endParaRPr lang="en-US" b="1" dirty="0">
                    <a:latin typeface="Avenir Next LT Pro"/>
                  </a:endParaRPr>
                </a:p>
              </p:txBody>
            </p:sp>
            <p:cxnSp>
              <p:nvCxnSpPr>
                <p:cNvPr id="12" name="Curved Connector 11">
                  <a:extLst>
                    <a:ext uri="{FF2B5EF4-FFF2-40B4-BE49-F238E27FC236}">
                      <a16:creationId xmlns:a16="http://schemas.microsoft.com/office/drawing/2014/main" id="{7E093321-06C5-DB4E-84FA-85031728340B}"/>
                    </a:ext>
                  </a:extLst>
                </p:cNvPr>
                <p:cNvCxnSpPr>
                  <a:cxnSpLocks/>
                </p:cNvCxnSpPr>
                <p:nvPr/>
              </p:nvCxnSpPr>
              <p:spPr>
                <a:xfrm rot="10800000" flipV="1">
                  <a:off x="6932689" y="2657740"/>
                  <a:ext cx="741213" cy="752136"/>
                </a:xfrm>
                <a:prstGeom prst="curved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urved Connector 20">
                  <a:extLst>
                    <a:ext uri="{FF2B5EF4-FFF2-40B4-BE49-F238E27FC236}">
                      <a16:creationId xmlns:a16="http://schemas.microsoft.com/office/drawing/2014/main" id="{7685AEAA-416B-5A47-BB7E-696EFAD9E809}"/>
                    </a:ext>
                  </a:extLst>
                </p:cNvPr>
                <p:cNvCxnSpPr>
                  <a:cxnSpLocks/>
                </p:cNvCxnSpPr>
                <p:nvPr/>
              </p:nvCxnSpPr>
              <p:spPr>
                <a:xfrm>
                  <a:off x="10378025" y="2657741"/>
                  <a:ext cx="739153" cy="752135"/>
                </a:xfrm>
                <a:prstGeom prst="curved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26" name="Picture 25" descr="An open laptop.">
                <a:extLst>
                  <a:ext uri="{FF2B5EF4-FFF2-40B4-BE49-F238E27FC236}">
                    <a16:creationId xmlns:a16="http://schemas.microsoft.com/office/drawing/2014/main" id="{086D60E0-01DA-3F4B-9514-FFA7271D5D1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50202" y="1635325"/>
                <a:ext cx="1798645" cy="1263048"/>
              </a:xfrm>
              <a:prstGeom prst="rect">
                <a:avLst/>
              </a:prstGeom>
            </p:spPr>
          </p:pic>
          <p:pic>
            <p:nvPicPr>
              <p:cNvPr id="29" name="Graphic 28" descr="An external hard drive.">
                <a:extLst>
                  <a:ext uri="{FF2B5EF4-FFF2-40B4-BE49-F238E27FC236}">
                    <a16:creationId xmlns:a16="http://schemas.microsoft.com/office/drawing/2014/main" id="{1DBF4385-135C-2F45-8CE8-5A9756E90D4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096000" y="4929167"/>
                <a:ext cx="1492994" cy="813907"/>
              </a:xfrm>
              <a:prstGeom prst="rect">
                <a:avLst/>
              </a:prstGeom>
            </p:spPr>
          </p:pic>
          <p:pic>
            <p:nvPicPr>
              <p:cNvPr id="31" name="Picture 30" descr="A cloud storage data centre.">
                <a:extLst>
                  <a:ext uri="{FF2B5EF4-FFF2-40B4-BE49-F238E27FC236}">
                    <a16:creationId xmlns:a16="http://schemas.microsoft.com/office/drawing/2014/main" id="{88D57412-C1D1-5045-9B51-CFB888981E7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983889" y="4929167"/>
                <a:ext cx="1487048" cy="1042853"/>
              </a:xfrm>
              <a:prstGeom prst="rect">
                <a:avLst/>
              </a:prstGeom>
            </p:spPr>
          </p:pic>
          <p:pic>
            <p:nvPicPr>
              <p:cNvPr id="33" name="Picture 32" descr="A cloud in reference to cloud storage.">
                <a:extLst>
                  <a:ext uri="{FF2B5EF4-FFF2-40B4-BE49-F238E27FC236}">
                    <a16:creationId xmlns:a16="http://schemas.microsoft.com/office/drawing/2014/main" id="{0DE31DFF-5C39-2343-975A-47A12EA7223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093458" y="5336120"/>
                <a:ext cx="2155389" cy="1398618"/>
              </a:xfrm>
              <a:prstGeom prst="rect">
                <a:avLst/>
              </a:prstGeom>
            </p:spPr>
          </p:pic>
        </p:grpSp>
        <p:sp>
          <p:nvSpPr>
            <p:cNvPr id="40" name="Freeform 39">
              <a:extLst>
                <a:ext uri="{FF2B5EF4-FFF2-40B4-BE49-F238E27FC236}">
                  <a16:creationId xmlns:a16="http://schemas.microsoft.com/office/drawing/2014/main" id="{015EC32A-454D-FB40-BF4D-2984539B60A7}"/>
                </a:ext>
              </a:extLst>
            </p:cNvPr>
            <p:cNvSpPr/>
            <p:nvPr/>
          </p:nvSpPr>
          <p:spPr>
            <a:xfrm>
              <a:off x="6696270" y="5262608"/>
              <a:ext cx="3002493" cy="692668"/>
            </a:xfrm>
            <a:custGeom>
              <a:avLst/>
              <a:gdLst>
                <a:gd name="connsiteX0" fmla="*/ 244812 w 2843633"/>
                <a:gd name="connsiteY0" fmla="*/ 0 h 660237"/>
                <a:gd name="connsiteX1" fmla="*/ 36264 w 2843633"/>
                <a:gd name="connsiteY1" fmla="*/ 80210 h 660237"/>
                <a:gd name="connsiteX2" fmla="*/ 902538 w 2843633"/>
                <a:gd name="connsiteY2" fmla="*/ 192505 h 660237"/>
                <a:gd name="connsiteX3" fmla="*/ 934622 w 2843633"/>
                <a:gd name="connsiteY3" fmla="*/ 336884 h 660237"/>
                <a:gd name="connsiteX4" fmla="*/ 934622 w 2843633"/>
                <a:gd name="connsiteY4" fmla="*/ 336884 h 660237"/>
                <a:gd name="connsiteX5" fmla="*/ 1335675 w 2843633"/>
                <a:gd name="connsiteY5" fmla="*/ 304800 h 660237"/>
                <a:gd name="connsiteX6" fmla="*/ 2426538 w 2843633"/>
                <a:gd name="connsiteY6" fmla="*/ 641684 h 660237"/>
                <a:gd name="connsiteX7" fmla="*/ 2843633 w 2843633"/>
                <a:gd name="connsiteY7" fmla="*/ 625642 h 660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3633" h="660237">
                  <a:moveTo>
                    <a:pt x="244812" y="0"/>
                  </a:moveTo>
                  <a:cubicBezTo>
                    <a:pt x="85727" y="24063"/>
                    <a:pt x="-73357" y="48126"/>
                    <a:pt x="36264" y="80210"/>
                  </a:cubicBezTo>
                  <a:cubicBezTo>
                    <a:pt x="145885" y="112294"/>
                    <a:pt x="752812" y="149726"/>
                    <a:pt x="902538" y="192505"/>
                  </a:cubicBezTo>
                  <a:cubicBezTo>
                    <a:pt x="1052264" y="235284"/>
                    <a:pt x="934622" y="336884"/>
                    <a:pt x="934622" y="336884"/>
                  </a:cubicBezTo>
                  <a:lnTo>
                    <a:pt x="934622" y="336884"/>
                  </a:lnTo>
                  <a:cubicBezTo>
                    <a:pt x="1001464" y="331537"/>
                    <a:pt x="1087022" y="254000"/>
                    <a:pt x="1335675" y="304800"/>
                  </a:cubicBezTo>
                  <a:cubicBezTo>
                    <a:pt x="1584328" y="355600"/>
                    <a:pt x="2175212" y="588210"/>
                    <a:pt x="2426538" y="641684"/>
                  </a:cubicBezTo>
                  <a:cubicBezTo>
                    <a:pt x="2677864" y="695158"/>
                    <a:pt x="2808875" y="614947"/>
                    <a:pt x="2843633" y="62564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D679F31B-3D99-4840-9949-703424A4D7EE}"/>
                </a:ext>
              </a:extLst>
            </p:cNvPr>
            <p:cNvSpPr/>
            <p:nvPr/>
          </p:nvSpPr>
          <p:spPr>
            <a:xfrm>
              <a:off x="5266789" y="5586629"/>
              <a:ext cx="5794168" cy="923330"/>
            </a:xfrm>
            <a:prstGeom prst="rect">
              <a:avLst/>
            </a:prstGeom>
          </p:spPr>
          <p:txBody>
            <a:bodyPr wrap="square">
              <a:spAutoFit/>
            </a:bodyPr>
            <a:lstStyle/>
            <a:p>
              <a:r>
                <a:rPr lang="en-US" dirty="0">
                  <a:latin typeface="Avenir Next LT Pro"/>
                </a:rPr>
                <a:t>Ideally, back-up </a:t>
              </a:r>
            </a:p>
            <a:p>
              <a:r>
                <a:rPr lang="en-US" dirty="0">
                  <a:latin typeface="Avenir Next LT Pro"/>
                </a:rPr>
                <a:t>copies would be stored across </a:t>
              </a:r>
            </a:p>
            <a:p>
              <a:r>
                <a:rPr lang="en-US" dirty="0">
                  <a:latin typeface="Avenir Next LT Pro"/>
                </a:rPr>
                <a:t>different media and different geographical locations</a:t>
              </a:r>
            </a:p>
          </p:txBody>
        </p:sp>
      </p:grpSp>
    </p:spTree>
    <p:extLst>
      <p:ext uri="{BB962C8B-B14F-4D97-AF65-F5344CB8AC3E}">
        <p14:creationId xmlns:p14="http://schemas.microsoft.com/office/powerpoint/2010/main" val="3127628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CF9DB9-90ED-45E4-AA46-32FA918CBE15}"/>
              </a:ext>
            </a:extLst>
          </p:cNvPr>
          <p:cNvSpPr txBox="1"/>
          <p:nvPr/>
        </p:nvSpPr>
        <p:spPr>
          <a:xfrm>
            <a:off x="943153" y="971909"/>
            <a:ext cx="857640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Avenir Next LT Pro"/>
              </a:rPr>
              <a:t>(6) Storing your digital files</a:t>
            </a:r>
          </a:p>
        </p:txBody>
      </p:sp>
      <p:sp>
        <p:nvSpPr>
          <p:cNvPr id="6" name="Rectangle 5">
            <a:extLst>
              <a:ext uri="{FF2B5EF4-FFF2-40B4-BE49-F238E27FC236}">
                <a16:creationId xmlns:a16="http://schemas.microsoft.com/office/drawing/2014/main" id="{C4E9D920-D795-214F-A9AE-AC1F5ACC950C}"/>
              </a:ext>
            </a:extLst>
          </p:cNvPr>
          <p:cNvSpPr/>
          <p:nvPr/>
        </p:nvSpPr>
        <p:spPr>
          <a:xfrm>
            <a:off x="943153" y="1914650"/>
            <a:ext cx="4643455" cy="3416320"/>
          </a:xfrm>
          <a:prstGeom prst="rect">
            <a:avLst/>
          </a:prstGeom>
        </p:spPr>
        <p:txBody>
          <a:bodyPr wrap="square">
            <a:spAutoFit/>
          </a:bodyPr>
          <a:lstStyle/>
          <a:p>
            <a:pPr marL="285750" indent="-285750">
              <a:buFont typeface="Arial" panose="020B0604020202020204" pitchFamily="34" charset="0"/>
              <a:buChar char="•"/>
            </a:pPr>
            <a:r>
              <a:rPr lang="en-US" sz="2400" dirty="0">
                <a:latin typeface="Avenir Next LT Pro"/>
              </a:rPr>
              <a:t>External hard drives</a:t>
            </a:r>
          </a:p>
          <a:p>
            <a:endParaRPr lang="en-US" sz="2400" dirty="0">
              <a:latin typeface="Avenir Next LT Pro"/>
            </a:endParaRPr>
          </a:p>
          <a:p>
            <a:pPr marL="285750" indent="-285750">
              <a:buFont typeface="Arial" panose="020B0604020202020204" pitchFamily="34" charset="0"/>
              <a:buChar char="•"/>
            </a:pPr>
            <a:r>
              <a:rPr lang="en-US" sz="2400" dirty="0">
                <a:latin typeface="Avenir Next LT Pro"/>
              </a:rPr>
              <a:t>Cloud storage (be aware of any legal or privacy obligations)</a:t>
            </a:r>
          </a:p>
          <a:p>
            <a:endParaRPr lang="en-US" sz="2400" dirty="0">
              <a:latin typeface="Avenir Next LT Pro"/>
            </a:endParaRPr>
          </a:p>
          <a:p>
            <a:pPr marL="285750" indent="-285750">
              <a:buFont typeface="Arial" panose="020B0604020202020204" pitchFamily="34" charset="0"/>
              <a:buChar char="•"/>
            </a:pPr>
            <a:r>
              <a:rPr lang="en-US" sz="2400" dirty="0">
                <a:latin typeface="Avenir Next LT Pro"/>
              </a:rPr>
              <a:t>Optical media – especially rewritable media - are not an archival storage medium</a:t>
            </a:r>
          </a:p>
        </p:txBody>
      </p:sp>
      <p:grpSp>
        <p:nvGrpSpPr>
          <p:cNvPr id="42" name="Group 41" descr="A diagram showing a simple backup strategy, at the top is a laptop labelled 'Copy 1 (for immediate access)'. An arrow points from this to an image of an external hard drive labelled 'Back-up Copy 1 (e.g. external hard drive)'. Another arrow points to an image of a server room and a cloud, labelled 'Back-up Copy 2 (e.g. cloud storage). &#10;&#10;A curled bracket comes from the two back-up images, pointing to the text 'Ideally, back-up copies would be stored across different media and different geographical locations').">
            <a:extLst>
              <a:ext uri="{FF2B5EF4-FFF2-40B4-BE49-F238E27FC236}">
                <a16:creationId xmlns:a16="http://schemas.microsoft.com/office/drawing/2014/main" id="{7ACC4A6A-CF01-3943-B97B-50375CBEEE32}"/>
              </a:ext>
            </a:extLst>
          </p:cNvPr>
          <p:cNvGrpSpPr/>
          <p:nvPr/>
        </p:nvGrpSpPr>
        <p:grpSpPr>
          <a:xfrm>
            <a:off x="5266789" y="952315"/>
            <a:ext cx="6283527" cy="5381182"/>
            <a:chOff x="5266789" y="1128777"/>
            <a:chExt cx="6283527" cy="5381182"/>
          </a:xfrm>
        </p:grpSpPr>
        <p:grpSp>
          <p:nvGrpSpPr>
            <p:cNvPr id="34" name="Group 33">
              <a:extLst>
                <a:ext uri="{FF2B5EF4-FFF2-40B4-BE49-F238E27FC236}">
                  <a16:creationId xmlns:a16="http://schemas.microsoft.com/office/drawing/2014/main" id="{EE1BE2A4-6531-7F48-9F4F-FF272A2824BC}"/>
                </a:ext>
              </a:extLst>
            </p:cNvPr>
            <p:cNvGrpSpPr/>
            <p:nvPr/>
          </p:nvGrpSpPr>
          <p:grpSpPr>
            <a:xfrm>
              <a:off x="6128084" y="1128777"/>
              <a:ext cx="5422232" cy="4999310"/>
              <a:chOff x="6096000" y="1635325"/>
              <a:chExt cx="5566676" cy="5099413"/>
            </a:xfrm>
          </p:grpSpPr>
          <p:grpSp>
            <p:nvGrpSpPr>
              <p:cNvPr id="27" name="Group 26">
                <a:extLst>
                  <a:ext uri="{FF2B5EF4-FFF2-40B4-BE49-F238E27FC236}">
                    <a16:creationId xmlns:a16="http://schemas.microsoft.com/office/drawing/2014/main" id="{06501449-3D44-1E49-A8CD-61C509E62DCF}"/>
                  </a:ext>
                </a:extLst>
              </p:cNvPr>
              <p:cNvGrpSpPr/>
              <p:nvPr/>
            </p:nvGrpSpPr>
            <p:grpSpPr>
              <a:xfrm>
                <a:off x="6400801" y="2439483"/>
                <a:ext cx="5261875" cy="2681764"/>
                <a:chOff x="6400801" y="2008144"/>
                <a:chExt cx="5261875" cy="2681764"/>
              </a:xfrm>
            </p:grpSpPr>
            <p:sp>
              <p:nvSpPr>
                <p:cNvPr id="7" name="TextBox 6">
                  <a:extLst>
                    <a:ext uri="{FF2B5EF4-FFF2-40B4-BE49-F238E27FC236}">
                      <a16:creationId xmlns:a16="http://schemas.microsoft.com/office/drawing/2014/main" id="{E8654B46-44AC-A249-891E-0BF090C47438}"/>
                    </a:ext>
                  </a:extLst>
                </p:cNvPr>
                <p:cNvSpPr txBox="1"/>
                <p:nvPr/>
              </p:nvSpPr>
              <p:spPr>
                <a:xfrm>
                  <a:off x="7751613" y="2008144"/>
                  <a:ext cx="2546202" cy="1138773"/>
                </a:xfrm>
                <a:prstGeom prst="rect">
                  <a:avLst/>
                </a:prstGeom>
                <a:solidFill>
                  <a:schemeClr val="bg1"/>
                </a:solidFill>
                <a:ln>
                  <a:solidFill>
                    <a:schemeClr val="tx1"/>
                  </a:solidFill>
                  <a:round/>
                  <a:extLst>
                    <a:ext uri="{C807C97D-BFC1-408E-A445-0C87EB9F89A2}">
                      <ask:lineSketchStyleProps xmlns:ask="http://schemas.microsoft.com/office/drawing/2018/sketchyshapes" sd="1219033472">
                        <a:custGeom>
                          <a:avLst/>
                          <a:gdLst>
                            <a:gd name="connsiteX0" fmla="*/ 0 w 2222497"/>
                            <a:gd name="connsiteY0" fmla="*/ 0 h 923330"/>
                            <a:gd name="connsiteX1" fmla="*/ 2222497 w 2222497"/>
                            <a:gd name="connsiteY1" fmla="*/ 0 h 923330"/>
                            <a:gd name="connsiteX2" fmla="*/ 2222497 w 2222497"/>
                            <a:gd name="connsiteY2" fmla="*/ 923330 h 923330"/>
                            <a:gd name="connsiteX3" fmla="*/ 0 w 2222497"/>
                            <a:gd name="connsiteY3" fmla="*/ 923330 h 923330"/>
                            <a:gd name="connsiteX4" fmla="*/ 0 w 2222497"/>
                            <a:gd name="connsiteY4" fmla="*/ 0 h 923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497" h="923330" fill="none" extrusionOk="0">
                              <a:moveTo>
                                <a:pt x="0" y="0"/>
                              </a:moveTo>
                              <a:cubicBezTo>
                                <a:pt x="330839" y="-49533"/>
                                <a:pt x="1316081" y="-14809"/>
                                <a:pt x="2222497" y="0"/>
                              </a:cubicBezTo>
                              <a:cubicBezTo>
                                <a:pt x="2261898" y="424377"/>
                                <a:pt x="2178654" y="732232"/>
                                <a:pt x="2222497" y="923330"/>
                              </a:cubicBezTo>
                              <a:cubicBezTo>
                                <a:pt x="1756041" y="875099"/>
                                <a:pt x="472526" y="1007785"/>
                                <a:pt x="0" y="923330"/>
                              </a:cubicBezTo>
                              <a:cubicBezTo>
                                <a:pt x="38224" y="756041"/>
                                <a:pt x="-55899" y="456436"/>
                                <a:pt x="0" y="0"/>
                              </a:cubicBezTo>
                              <a:close/>
                            </a:path>
                            <a:path w="2222497" h="923330" stroke="0" extrusionOk="0">
                              <a:moveTo>
                                <a:pt x="0" y="0"/>
                              </a:moveTo>
                              <a:cubicBezTo>
                                <a:pt x="1007346" y="118645"/>
                                <a:pt x="1573768" y="116012"/>
                                <a:pt x="2222497" y="0"/>
                              </a:cubicBezTo>
                              <a:cubicBezTo>
                                <a:pt x="2282792" y="381580"/>
                                <a:pt x="2237057" y="685430"/>
                                <a:pt x="2222497" y="923330"/>
                              </a:cubicBezTo>
                              <a:cubicBezTo>
                                <a:pt x="1187022" y="1057930"/>
                                <a:pt x="352064" y="766134"/>
                                <a:pt x="0" y="923330"/>
                              </a:cubicBezTo>
                              <a:cubicBezTo>
                                <a:pt x="-30048" y="745367"/>
                                <a:pt x="-893" y="214319"/>
                                <a:pt x="0" y="0"/>
                              </a:cubicBezTo>
                              <a:close/>
                            </a:path>
                          </a:pathLst>
                        </a:custGeom>
                        <ask:type>
                          <ask:lineSketchNone/>
                        </ask:type>
                      </ask:lineSketchStyleProps>
                    </a:ext>
                  </a:extLst>
                </a:ln>
              </p:spPr>
              <p:txBody>
                <a:bodyPr wrap="square" rtlCol="0">
                  <a:spAutoFit/>
                </a:bodyPr>
                <a:lstStyle/>
                <a:p>
                  <a:pPr algn="ctr"/>
                  <a:endParaRPr lang="en-US" b="1" dirty="0">
                    <a:latin typeface="Avenir Next LT Pro"/>
                  </a:endParaRPr>
                </a:p>
                <a:p>
                  <a:pPr algn="ctr"/>
                  <a:r>
                    <a:rPr lang="en-US" sz="1600" b="1" dirty="0">
                      <a:latin typeface="Avenir Next LT Pro"/>
                    </a:rPr>
                    <a:t>Copy 1</a:t>
                  </a:r>
                </a:p>
                <a:p>
                  <a:pPr algn="ctr"/>
                  <a:r>
                    <a:rPr lang="en-US" sz="1600" dirty="0">
                      <a:latin typeface="Avenir Next LT Pro"/>
                    </a:rPr>
                    <a:t>(for immediate access)</a:t>
                  </a:r>
                </a:p>
                <a:p>
                  <a:pPr algn="ctr"/>
                  <a:endParaRPr lang="en-US" b="1" dirty="0">
                    <a:latin typeface="Avenir Next LT Pro"/>
                  </a:endParaRPr>
                </a:p>
              </p:txBody>
            </p:sp>
            <p:sp>
              <p:nvSpPr>
                <p:cNvPr id="9" name="TextBox 8">
                  <a:extLst>
                    <a:ext uri="{FF2B5EF4-FFF2-40B4-BE49-F238E27FC236}">
                      <a16:creationId xmlns:a16="http://schemas.microsoft.com/office/drawing/2014/main" id="{94F0F7FB-1111-2E4C-9542-C194DC5562B5}"/>
                    </a:ext>
                  </a:extLst>
                </p:cNvPr>
                <p:cNvSpPr txBox="1"/>
                <p:nvPr/>
              </p:nvSpPr>
              <p:spPr>
                <a:xfrm>
                  <a:off x="9116474" y="3528332"/>
                  <a:ext cx="2546202" cy="1161575"/>
                </a:xfrm>
                <a:prstGeom prst="rect">
                  <a:avLst/>
                </a:prstGeom>
                <a:solidFill>
                  <a:schemeClr val="bg1"/>
                </a:solidFill>
                <a:ln>
                  <a:solidFill>
                    <a:schemeClr val="tx1"/>
                  </a:solidFill>
                  <a:round/>
                  <a:extLst>
                    <a:ext uri="{C807C97D-BFC1-408E-A445-0C87EB9F89A2}">
                      <ask:lineSketchStyleProps xmlns:ask="http://schemas.microsoft.com/office/drawing/2018/sketchyshapes" sd="1219033472">
                        <a:custGeom>
                          <a:avLst/>
                          <a:gdLst>
                            <a:gd name="connsiteX0" fmla="*/ 0 w 2222497"/>
                            <a:gd name="connsiteY0" fmla="*/ 0 h 923330"/>
                            <a:gd name="connsiteX1" fmla="*/ 2222497 w 2222497"/>
                            <a:gd name="connsiteY1" fmla="*/ 0 h 923330"/>
                            <a:gd name="connsiteX2" fmla="*/ 2222497 w 2222497"/>
                            <a:gd name="connsiteY2" fmla="*/ 923330 h 923330"/>
                            <a:gd name="connsiteX3" fmla="*/ 0 w 2222497"/>
                            <a:gd name="connsiteY3" fmla="*/ 923330 h 923330"/>
                            <a:gd name="connsiteX4" fmla="*/ 0 w 2222497"/>
                            <a:gd name="connsiteY4" fmla="*/ 0 h 923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497" h="923330" fill="none" extrusionOk="0">
                              <a:moveTo>
                                <a:pt x="0" y="0"/>
                              </a:moveTo>
                              <a:cubicBezTo>
                                <a:pt x="330839" y="-49533"/>
                                <a:pt x="1316081" y="-14809"/>
                                <a:pt x="2222497" y="0"/>
                              </a:cubicBezTo>
                              <a:cubicBezTo>
                                <a:pt x="2261898" y="424377"/>
                                <a:pt x="2178654" y="732232"/>
                                <a:pt x="2222497" y="923330"/>
                              </a:cubicBezTo>
                              <a:cubicBezTo>
                                <a:pt x="1756041" y="875099"/>
                                <a:pt x="472526" y="1007785"/>
                                <a:pt x="0" y="923330"/>
                              </a:cubicBezTo>
                              <a:cubicBezTo>
                                <a:pt x="38224" y="756041"/>
                                <a:pt x="-55899" y="456436"/>
                                <a:pt x="0" y="0"/>
                              </a:cubicBezTo>
                              <a:close/>
                            </a:path>
                            <a:path w="2222497" h="923330" stroke="0" extrusionOk="0">
                              <a:moveTo>
                                <a:pt x="0" y="0"/>
                              </a:moveTo>
                              <a:cubicBezTo>
                                <a:pt x="1007346" y="118645"/>
                                <a:pt x="1573768" y="116012"/>
                                <a:pt x="2222497" y="0"/>
                              </a:cubicBezTo>
                              <a:cubicBezTo>
                                <a:pt x="2282792" y="381580"/>
                                <a:pt x="2237057" y="685430"/>
                                <a:pt x="2222497" y="923330"/>
                              </a:cubicBezTo>
                              <a:cubicBezTo>
                                <a:pt x="1187022" y="1057930"/>
                                <a:pt x="352064" y="766134"/>
                                <a:pt x="0" y="923330"/>
                              </a:cubicBezTo>
                              <a:cubicBezTo>
                                <a:pt x="-30048" y="745367"/>
                                <a:pt x="-893" y="214319"/>
                                <a:pt x="0" y="0"/>
                              </a:cubicBezTo>
                              <a:close/>
                            </a:path>
                          </a:pathLst>
                        </a:custGeom>
                        <ask:type>
                          <ask:lineSketchNone/>
                        </ask:type>
                      </ask:lineSketchStyleProps>
                    </a:ext>
                  </a:extLst>
                </a:ln>
              </p:spPr>
              <p:txBody>
                <a:bodyPr wrap="square" rtlCol="0">
                  <a:spAutoFit/>
                </a:bodyPr>
                <a:lstStyle/>
                <a:p>
                  <a:pPr algn="ctr"/>
                  <a:endParaRPr lang="en-US" b="1" dirty="0">
                    <a:latin typeface="Avenir Next LT Pro"/>
                  </a:endParaRPr>
                </a:p>
                <a:p>
                  <a:pPr algn="ctr"/>
                  <a:r>
                    <a:rPr lang="en-US" sz="1600" b="1" dirty="0">
                      <a:latin typeface="Avenir Next LT Pro"/>
                    </a:rPr>
                    <a:t>Back-up Copy 2</a:t>
                  </a:r>
                </a:p>
                <a:p>
                  <a:pPr algn="ctr"/>
                  <a:r>
                    <a:rPr lang="en-US" sz="1600" dirty="0">
                      <a:latin typeface="Avenir Next LT Pro"/>
                    </a:rPr>
                    <a:t>(e.g. cloud storage)</a:t>
                  </a:r>
                </a:p>
                <a:p>
                  <a:pPr algn="ctr"/>
                  <a:endParaRPr lang="en-US" b="1" dirty="0">
                    <a:latin typeface="Avenir Next LT Pro"/>
                  </a:endParaRPr>
                </a:p>
              </p:txBody>
            </p:sp>
            <p:sp>
              <p:nvSpPr>
                <p:cNvPr id="10" name="TextBox 9">
                  <a:extLst>
                    <a:ext uri="{FF2B5EF4-FFF2-40B4-BE49-F238E27FC236}">
                      <a16:creationId xmlns:a16="http://schemas.microsoft.com/office/drawing/2014/main" id="{8A134C93-D2F5-4448-80C1-01E5A6B4F6DC}"/>
                    </a:ext>
                  </a:extLst>
                </p:cNvPr>
                <p:cNvSpPr txBox="1"/>
                <p:nvPr/>
              </p:nvSpPr>
              <p:spPr>
                <a:xfrm>
                  <a:off x="6400801" y="3528333"/>
                  <a:ext cx="2546202" cy="1161575"/>
                </a:xfrm>
                <a:prstGeom prst="rect">
                  <a:avLst/>
                </a:prstGeom>
                <a:solidFill>
                  <a:schemeClr val="bg1"/>
                </a:solidFill>
                <a:ln>
                  <a:solidFill>
                    <a:schemeClr val="tx1"/>
                  </a:solidFill>
                  <a:round/>
                  <a:extLst>
                    <a:ext uri="{C807C97D-BFC1-408E-A445-0C87EB9F89A2}">
                      <ask:lineSketchStyleProps xmlns:ask="http://schemas.microsoft.com/office/drawing/2018/sketchyshapes" sd="1219033472">
                        <a:custGeom>
                          <a:avLst/>
                          <a:gdLst>
                            <a:gd name="connsiteX0" fmla="*/ 0 w 2222497"/>
                            <a:gd name="connsiteY0" fmla="*/ 0 h 923330"/>
                            <a:gd name="connsiteX1" fmla="*/ 2222497 w 2222497"/>
                            <a:gd name="connsiteY1" fmla="*/ 0 h 923330"/>
                            <a:gd name="connsiteX2" fmla="*/ 2222497 w 2222497"/>
                            <a:gd name="connsiteY2" fmla="*/ 923330 h 923330"/>
                            <a:gd name="connsiteX3" fmla="*/ 0 w 2222497"/>
                            <a:gd name="connsiteY3" fmla="*/ 923330 h 923330"/>
                            <a:gd name="connsiteX4" fmla="*/ 0 w 2222497"/>
                            <a:gd name="connsiteY4" fmla="*/ 0 h 923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497" h="923330" fill="none" extrusionOk="0">
                              <a:moveTo>
                                <a:pt x="0" y="0"/>
                              </a:moveTo>
                              <a:cubicBezTo>
                                <a:pt x="330839" y="-49533"/>
                                <a:pt x="1316081" y="-14809"/>
                                <a:pt x="2222497" y="0"/>
                              </a:cubicBezTo>
                              <a:cubicBezTo>
                                <a:pt x="2261898" y="424377"/>
                                <a:pt x="2178654" y="732232"/>
                                <a:pt x="2222497" y="923330"/>
                              </a:cubicBezTo>
                              <a:cubicBezTo>
                                <a:pt x="1756041" y="875099"/>
                                <a:pt x="472526" y="1007785"/>
                                <a:pt x="0" y="923330"/>
                              </a:cubicBezTo>
                              <a:cubicBezTo>
                                <a:pt x="38224" y="756041"/>
                                <a:pt x="-55899" y="456436"/>
                                <a:pt x="0" y="0"/>
                              </a:cubicBezTo>
                              <a:close/>
                            </a:path>
                            <a:path w="2222497" h="923330" stroke="0" extrusionOk="0">
                              <a:moveTo>
                                <a:pt x="0" y="0"/>
                              </a:moveTo>
                              <a:cubicBezTo>
                                <a:pt x="1007346" y="118645"/>
                                <a:pt x="1573768" y="116012"/>
                                <a:pt x="2222497" y="0"/>
                              </a:cubicBezTo>
                              <a:cubicBezTo>
                                <a:pt x="2282792" y="381580"/>
                                <a:pt x="2237057" y="685430"/>
                                <a:pt x="2222497" y="923330"/>
                              </a:cubicBezTo>
                              <a:cubicBezTo>
                                <a:pt x="1187022" y="1057930"/>
                                <a:pt x="352064" y="766134"/>
                                <a:pt x="0" y="923330"/>
                              </a:cubicBezTo>
                              <a:cubicBezTo>
                                <a:pt x="-30048" y="745367"/>
                                <a:pt x="-893" y="214319"/>
                                <a:pt x="0" y="0"/>
                              </a:cubicBezTo>
                              <a:close/>
                            </a:path>
                          </a:pathLst>
                        </a:custGeom>
                        <ask:type>
                          <ask:lineSketchNone/>
                        </ask:type>
                      </ask:lineSketchStyleProps>
                    </a:ext>
                  </a:extLst>
                </a:ln>
              </p:spPr>
              <p:txBody>
                <a:bodyPr wrap="square" rtlCol="0">
                  <a:spAutoFit/>
                </a:bodyPr>
                <a:lstStyle/>
                <a:p>
                  <a:pPr algn="ctr"/>
                  <a:endParaRPr lang="en-US" b="1" dirty="0">
                    <a:latin typeface="Avenir Next LT Pro"/>
                  </a:endParaRPr>
                </a:p>
                <a:p>
                  <a:pPr algn="ctr"/>
                  <a:r>
                    <a:rPr lang="en-US" sz="1600" b="1" dirty="0">
                      <a:latin typeface="Avenir Next LT Pro"/>
                    </a:rPr>
                    <a:t>Back-up Copy 1</a:t>
                  </a:r>
                </a:p>
                <a:p>
                  <a:pPr algn="ctr"/>
                  <a:r>
                    <a:rPr lang="en-US" sz="1600" dirty="0">
                      <a:latin typeface="Avenir Next LT Pro"/>
                    </a:rPr>
                    <a:t>(e.g. external hard drive)</a:t>
                  </a:r>
                </a:p>
                <a:p>
                  <a:pPr algn="ctr"/>
                  <a:endParaRPr lang="en-US" b="1" dirty="0">
                    <a:latin typeface="Avenir Next LT Pro"/>
                  </a:endParaRPr>
                </a:p>
              </p:txBody>
            </p:sp>
            <p:cxnSp>
              <p:nvCxnSpPr>
                <p:cNvPr id="12" name="Curved Connector 11">
                  <a:extLst>
                    <a:ext uri="{FF2B5EF4-FFF2-40B4-BE49-F238E27FC236}">
                      <a16:creationId xmlns:a16="http://schemas.microsoft.com/office/drawing/2014/main" id="{7E093321-06C5-DB4E-84FA-85031728340B}"/>
                    </a:ext>
                  </a:extLst>
                </p:cNvPr>
                <p:cNvCxnSpPr>
                  <a:cxnSpLocks/>
                </p:cNvCxnSpPr>
                <p:nvPr/>
              </p:nvCxnSpPr>
              <p:spPr>
                <a:xfrm rot="10800000" flipV="1">
                  <a:off x="6932689" y="2657740"/>
                  <a:ext cx="741213" cy="752136"/>
                </a:xfrm>
                <a:prstGeom prst="curved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urved Connector 20">
                  <a:extLst>
                    <a:ext uri="{FF2B5EF4-FFF2-40B4-BE49-F238E27FC236}">
                      <a16:creationId xmlns:a16="http://schemas.microsoft.com/office/drawing/2014/main" id="{7685AEAA-416B-5A47-BB7E-696EFAD9E809}"/>
                    </a:ext>
                  </a:extLst>
                </p:cNvPr>
                <p:cNvCxnSpPr>
                  <a:cxnSpLocks/>
                </p:cNvCxnSpPr>
                <p:nvPr/>
              </p:nvCxnSpPr>
              <p:spPr>
                <a:xfrm>
                  <a:off x="10378025" y="2657741"/>
                  <a:ext cx="739153" cy="752135"/>
                </a:xfrm>
                <a:prstGeom prst="curved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26" name="Picture 25" descr="An open laptop.">
                <a:extLst>
                  <a:ext uri="{FF2B5EF4-FFF2-40B4-BE49-F238E27FC236}">
                    <a16:creationId xmlns:a16="http://schemas.microsoft.com/office/drawing/2014/main" id="{086D60E0-01DA-3F4B-9514-FFA7271D5D1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50202" y="1635325"/>
                <a:ext cx="1798645" cy="1263048"/>
              </a:xfrm>
              <a:prstGeom prst="rect">
                <a:avLst/>
              </a:prstGeom>
            </p:spPr>
          </p:pic>
          <p:pic>
            <p:nvPicPr>
              <p:cNvPr id="29" name="Graphic 28" descr="An external hard drive.">
                <a:extLst>
                  <a:ext uri="{FF2B5EF4-FFF2-40B4-BE49-F238E27FC236}">
                    <a16:creationId xmlns:a16="http://schemas.microsoft.com/office/drawing/2014/main" id="{1DBF4385-135C-2F45-8CE8-5A9756E90D4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096000" y="4929167"/>
                <a:ext cx="1492994" cy="813907"/>
              </a:xfrm>
              <a:prstGeom prst="rect">
                <a:avLst/>
              </a:prstGeom>
            </p:spPr>
          </p:pic>
          <p:pic>
            <p:nvPicPr>
              <p:cNvPr id="31" name="Picture 30" descr="A cloud storage data centre.">
                <a:extLst>
                  <a:ext uri="{FF2B5EF4-FFF2-40B4-BE49-F238E27FC236}">
                    <a16:creationId xmlns:a16="http://schemas.microsoft.com/office/drawing/2014/main" id="{88D57412-C1D1-5045-9B51-CFB888981E7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004077" y="4929167"/>
                <a:ext cx="1487048" cy="1042853"/>
              </a:xfrm>
              <a:prstGeom prst="rect">
                <a:avLst/>
              </a:prstGeom>
            </p:spPr>
          </p:pic>
          <p:pic>
            <p:nvPicPr>
              <p:cNvPr id="33" name="Picture 32" descr="A cloud in reference to cloud storage.">
                <a:extLst>
                  <a:ext uri="{FF2B5EF4-FFF2-40B4-BE49-F238E27FC236}">
                    <a16:creationId xmlns:a16="http://schemas.microsoft.com/office/drawing/2014/main" id="{0DE31DFF-5C39-2343-975A-47A12EA7223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093458" y="5336120"/>
                <a:ext cx="2155389" cy="1398618"/>
              </a:xfrm>
              <a:prstGeom prst="rect">
                <a:avLst/>
              </a:prstGeom>
            </p:spPr>
          </p:pic>
        </p:grpSp>
        <p:sp>
          <p:nvSpPr>
            <p:cNvPr id="40" name="Freeform 39">
              <a:extLst>
                <a:ext uri="{FF2B5EF4-FFF2-40B4-BE49-F238E27FC236}">
                  <a16:creationId xmlns:a16="http://schemas.microsoft.com/office/drawing/2014/main" id="{015EC32A-454D-FB40-BF4D-2984539B60A7}"/>
                </a:ext>
              </a:extLst>
            </p:cNvPr>
            <p:cNvSpPr/>
            <p:nvPr/>
          </p:nvSpPr>
          <p:spPr>
            <a:xfrm>
              <a:off x="6696270" y="5262608"/>
              <a:ext cx="3002493" cy="692668"/>
            </a:xfrm>
            <a:custGeom>
              <a:avLst/>
              <a:gdLst>
                <a:gd name="connsiteX0" fmla="*/ 244812 w 2843633"/>
                <a:gd name="connsiteY0" fmla="*/ 0 h 660237"/>
                <a:gd name="connsiteX1" fmla="*/ 36264 w 2843633"/>
                <a:gd name="connsiteY1" fmla="*/ 80210 h 660237"/>
                <a:gd name="connsiteX2" fmla="*/ 902538 w 2843633"/>
                <a:gd name="connsiteY2" fmla="*/ 192505 h 660237"/>
                <a:gd name="connsiteX3" fmla="*/ 934622 w 2843633"/>
                <a:gd name="connsiteY3" fmla="*/ 336884 h 660237"/>
                <a:gd name="connsiteX4" fmla="*/ 934622 w 2843633"/>
                <a:gd name="connsiteY4" fmla="*/ 336884 h 660237"/>
                <a:gd name="connsiteX5" fmla="*/ 1335675 w 2843633"/>
                <a:gd name="connsiteY5" fmla="*/ 304800 h 660237"/>
                <a:gd name="connsiteX6" fmla="*/ 2426538 w 2843633"/>
                <a:gd name="connsiteY6" fmla="*/ 641684 h 660237"/>
                <a:gd name="connsiteX7" fmla="*/ 2843633 w 2843633"/>
                <a:gd name="connsiteY7" fmla="*/ 625642 h 660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3633" h="660237">
                  <a:moveTo>
                    <a:pt x="244812" y="0"/>
                  </a:moveTo>
                  <a:cubicBezTo>
                    <a:pt x="85727" y="24063"/>
                    <a:pt x="-73357" y="48126"/>
                    <a:pt x="36264" y="80210"/>
                  </a:cubicBezTo>
                  <a:cubicBezTo>
                    <a:pt x="145885" y="112294"/>
                    <a:pt x="752812" y="149726"/>
                    <a:pt x="902538" y="192505"/>
                  </a:cubicBezTo>
                  <a:cubicBezTo>
                    <a:pt x="1052264" y="235284"/>
                    <a:pt x="934622" y="336884"/>
                    <a:pt x="934622" y="336884"/>
                  </a:cubicBezTo>
                  <a:lnTo>
                    <a:pt x="934622" y="336884"/>
                  </a:lnTo>
                  <a:cubicBezTo>
                    <a:pt x="1001464" y="331537"/>
                    <a:pt x="1087022" y="254000"/>
                    <a:pt x="1335675" y="304800"/>
                  </a:cubicBezTo>
                  <a:cubicBezTo>
                    <a:pt x="1584328" y="355600"/>
                    <a:pt x="2175212" y="588210"/>
                    <a:pt x="2426538" y="641684"/>
                  </a:cubicBezTo>
                  <a:cubicBezTo>
                    <a:pt x="2677864" y="695158"/>
                    <a:pt x="2808875" y="614947"/>
                    <a:pt x="2843633" y="62564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D679F31B-3D99-4840-9949-703424A4D7EE}"/>
                </a:ext>
              </a:extLst>
            </p:cNvPr>
            <p:cNvSpPr/>
            <p:nvPr/>
          </p:nvSpPr>
          <p:spPr>
            <a:xfrm>
              <a:off x="5266789" y="5586629"/>
              <a:ext cx="5794168" cy="923330"/>
            </a:xfrm>
            <a:prstGeom prst="rect">
              <a:avLst/>
            </a:prstGeom>
          </p:spPr>
          <p:txBody>
            <a:bodyPr wrap="square">
              <a:spAutoFit/>
            </a:bodyPr>
            <a:lstStyle/>
            <a:p>
              <a:r>
                <a:rPr lang="en-US" dirty="0">
                  <a:latin typeface="Avenir Next LT Pro"/>
                </a:rPr>
                <a:t>Ideally, back-up </a:t>
              </a:r>
            </a:p>
            <a:p>
              <a:r>
                <a:rPr lang="en-US" dirty="0">
                  <a:latin typeface="Avenir Next LT Pro"/>
                </a:rPr>
                <a:t>copies would be stored across </a:t>
              </a:r>
            </a:p>
            <a:p>
              <a:r>
                <a:rPr lang="en-US" dirty="0">
                  <a:latin typeface="Avenir Next LT Pro"/>
                </a:rPr>
                <a:t>different media and different geographical locations</a:t>
              </a:r>
            </a:p>
          </p:txBody>
        </p:sp>
      </p:grpSp>
    </p:spTree>
    <p:extLst>
      <p:ext uri="{BB962C8B-B14F-4D97-AF65-F5344CB8AC3E}">
        <p14:creationId xmlns:p14="http://schemas.microsoft.com/office/powerpoint/2010/main" val="3774188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CF9DB9-90ED-45E4-AA46-32FA918CBE15}"/>
              </a:ext>
            </a:extLst>
          </p:cNvPr>
          <p:cNvSpPr txBox="1"/>
          <p:nvPr/>
        </p:nvSpPr>
        <p:spPr>
          <a:xfrm>
            <a:off x="943153" y="971909"/>
            <a:ext cx="857640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Avenir Next LT Pro"/>
              </a:rPr>
              <a:t>(7) Maintaining your files over time</a:t>
            </a:r>
          </a:p>
        </p:txBody>
      </p:sp>
      <p:sp>
        <p:nvSpPr>
          <p:cNvPr id="6" name="Rectangle 5">
            <a:extLst>
              <a:ext uri="{FF2B5EF4-FFF2-40B4-BE49-F238E27FC236}">
                <a16:creationId xmlns:a16="http://schemas.microsoft.com/office/drawing/2014/main" id="{C4E9D920-D795-214F-A9AE-AC1F5ACC950C}"/>
              </a:ext>
            </a:extLst>
          </p:cNvPr>
          <p:cNvSpPr/>
          <p:nvPr/>
        </p:nvSpPr>
        <p:spPr>
          <a:xfrm>
            <a:off x="943153" y="1951672"/>
            <a:ext cx="5557855" cy="3785652"/>
          </a:xfrm>
          <a:prstGeom prst="rect">
            <a:avLst/>
          </a:prstGeom>
        </p:spPr>
        <p:txBody>
          <a:bodyPr wrap="square">
            <a:spAutoFit/>
          </a:bodyPr>
          <a:lstStyle/>
          <a:p>
            <a:pPr marL="285750" indent="-285750">
              <a:buFont typeface="Arial" panose="020B0604020202020204" pitchFamily="34" charset="0"/>
              <a:buChar char="•"/>
            </a:pPr>
            <a:r>
              <a:rPr lang="en-US" sz="2400" dirty="0">
                <a:latin typeface="Avenir Next LT Pro"/>
              </a:rPr>
              <a:t>Replace storage media, ideally at least every five years</a:t>
            </a:r>
          </a:p>
          <a:p>
            <a:pPr marL="285750" indent="-285750">
              <a:buFont typeface="Arial" panose="020B0604020202020204" pitchFamily="34" charset="0"/>
              <a:buChar char="•"/>
            </a:pPr>
            <a:endParaRPr lang="en-US" sz="2400" dirty="0">
              <a:latin typeface="Avenir Next LT Pro"/>
            </a:endParaRPr>
          </a:p>
          <a:p>
            <a:pPr marL="285750" indent="-285750">
              <a:buFont typeface="Arial" panose="020B0604020202020204" pitchFamily="34" charset="0"/>
              <a:buChar char="•"/>
            </a:pPr>
            <a:r>
              <a:rPr lang="en-US" sz="2400" dirty="0">
                <a:latin typeface="Avenir Next LT Pro"/>
              </a:rPr>
              <a:t>Test access to files, spot-check at least once a year</a:t>
            </a:r>
          </a:p>
          <a:p>
            <a:pPr marL="285750" indent="-285750">
              <a:buFont typeface="Arial" panose="020B0604020202020204" pitchFamily="34" charset="0"/>
              <a:buChar char="•"/>
            </a:pPr>
            <a:endParaRPr lang="en-US" sz="2400" dirty="0">
              <a:latin typeface="Avenir Next LT Pro"/>
            </a:endParaRPr>
          </a:p>
          <a:p>
            <a:pPr marL="285750" indent="-285750">
              <a:buFont typeface="Arial" panose="020B0604020202020204" pitchFamily="34" charset="0"/>
              <a:buChar char="•"/>
            </a:pPr>
            <a:r>
              <a:rPr lang="en-US" sz="2400" b="1" dirty="0">
                <a:latin typeface="Avenir Next LT Pro"/>
              </a:rPr>
              <a:t>Bear in mind digital preservation when creating files, particularly when using subscription software or emerging software/formats</a:t>
            </a:r>
            <a:endParaRPr lang="en-US" sz="2400" dirty="0">
              <a:latin typeface="Avenir Next LT Pro"/>
            </a:endParaRPr>
          </a:p>
        </p:txBody>
      </p:sp>
      <p:sp>
        <p:nvSpPr>
          <p:cNvPr id="8" name="Rectangle 7">
            <a:extLst>
              <a:ext uri="{FF2B5EF4-FFF2-40B4-BE49-F238E27FC236}">
                <a16:creationId xmlns:a16="http://schemas.microsoft.com/office/drawing/2014/main" id="{EE0A5FA0-23C8-4E40-89EF-ED23669511D4}"/>
              </a:ext>
            </a:extLst>
          </p:cNvPr>
          <p:cNvSpPr/>
          <p:nvPr/>
        </p:nvSpPr>
        <p:spPr>
          <a:xfrm>
            <a:off x="6977088" y="4428032"/>
            <a:ext cx="4697170" cy="923330"/>
          </a:xfrm>
          <a:prstGeom prst="rect">
            <a:avLst/>
          </a:prstGeom>
        </p:spPr>
        <p:txBody>
          <a:bodyPr wrap="square">
            <a:spAutoFit/>
          </a:bodyPr>
          <a:lstStyle/>
          <a:p>
            <a:r>
              <a:rPr lang="en-US" dirty="0">
                <a:latin typeface="Avenir Next LT Pro"/>
              </a:rPr>
              <a:t>Taking care of your digital material can be low-demand when scheduled at regular intervals, like other forms of housekeeping.  </a:t>
            </a:r>
          </a:p>
        </p:txBody>
      </p:sp>
      <p:pic>
        <p:nvPicPr>
          <p:cNvPr id="9" name="Picture 8" descr="An image of an online calendar, showing the date 4 November 2021. Marked on the calendar is an event labelled 'World Digital Preservation Day 2021' and beneath it an event labelled 'Spot check personal archive'.">
            <a:extLst>
              <a:ext uri="{FF2B5EF4-FFF2-40B4-BE49-F238E27FC236}">
                <a16:creationId xmlns:a16="http://schemas.microsoft.com/office/drawing/2014/main" id="{4ED7D491-E4D1-40FA-AF39-ED71DD5E75C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492110" y="1233519"/>
            <a:ext cx="3667125" cy="3152775"/>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20572746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7D0F5-E415-41A0-BF66-3EBABE47BFCC}"/>
              </a:ext>
            </a:extLst>
          </p:cNvPr>
          <p:cNvSpPr>
            <a:spLocks noGrp="1"/>
          </p:cNvSpPr>
          <p:nvPr>
            <p:ph type="title"/>
          </p:nvPr>
        </p:nvSpPr>
        <p:spPr>
          <a:xfrm>
            <a:off x="838200" y="374957"/>
            <a:ext cx="10515600" cy="1325563"/>
          </a:xfrm>
        </p:spPr>
        <p:txBody>
          <a:bodyPr>
            <a:normAutofit/>
          </a:bodyPr>
          <a:lstStyle/>
          <a:p>
            <a:r>
              <a:rPr lang="en-GB" sz="2800" b="1" dirty="0">
                <a:solidFill>
                  <a:schemeClr val="bg1"/>
                </a:solidFill>
                <a:latin typeface="Avenir Next LT Pro" panose="020B0504020202020204" pitchFamily="34" charset="0"/>
              </a:rPr>
              <a:t>Discussion </a:t>
            </a:r>
          </a:p>
        </p:txBody>
      </p:sp>
      <p:sp>
        <p:nvSpPr>
          <p:cNvPr id="3" name="Content Placeholder 2">
            <a:extLst>
              <a:ext uri="{FF2B5EF4-FFF2-40B4-BE49-F238E27FC236}">
                <a16:creationId xmlns:a16="http://schemas.microsoft.com/office/drawing/2014/main" id="{66917604-29B0-4089-B69A-F085D6914830}"/>
              </a:ext>
            </a:extLst>
          </p:cNvPr>
          <p:cNvSpPr>
            <a:spLocks noGrp="1"/>
          </p:cNvSpPr>
          <p:nvPr>
            <p:ph idx="1"/>
          </p:nvPr>
        </p:nvSpPr>
        <p:spPr>
          <a:xfrm>
            <a:off x="838200" y="1825625"/>
            <a:ext cx="5720255" cy="4351338"/>
          </a:xfrm>
        </p:spPr>
        <p:txBody>
          <a:bodyPr>
            <a:normAutofit/>
          </a:bodyPr>
          <a:lstStyle/>
          <a:p>
            <a:pPr>
              <a:lnSpc>
                <a:spcPct val="150000"/>
              </a:lnSpc>
            </a:pPr>
            <a:r>
              <a:rPr lang="en-GB" sz="2400" dirty="0">
                <a:solidFill>
                  <a:schemeClr val="bg1"/>
                </a:solidFill>
                <a:latin typeface="Avenir Next LT Pro" panose="020B0504020202020204" pitchFamily="34" charset="0"/>
              </a:rPr>
              <a:t>Think about your personal digital preservation strategy</a:t>
            </a:r>
          </a:p>
          <a:p>
            <a:pPr>
              <a:lnSpc>
                <a:spcPct val="150000"/>
              </a:lnSpc>
            </a:pPr>
            <a:r>
              <a:rPr lang="en-GB" sz="2400" dirty="0">
                <a:solidFill>
                  <a:schemeClr val="bg1"/>
                </a:solidFill>
                <a:latin typeface="Avenir Next LT Pro" panose="020B0504020202020204" pitchFamily="34" charset="0"/>
              </a:rPr>
              <a:t>Questions</a:t>
            </a:r>
          </a:p>
        </p:txBody>
      </p:sp>
      <p:pic>
        <p:nvPicPr>
          <p:cNvPr id="7" name="Picture 6" descr="A picture from the University archive, showing a person using an old-fashioned computer terminal">
            <a:extLst>
              <a:ext uri="{FF2B5EF4-FFF2-40B4-BE49-F238E27FC236}">
                <a16:creationId xmlns:a16="http://schemas.microsoft.com/office/drawing/2014/main" id="{A0DEA8E0-4BEC-4E59-A965-FB4CED804B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86274" y="1700520"/>
            <a:ext cx="5137914" cy="3428999"/>
          </a:xfrm>
          <a:prstGeom prst="rect">
            <a:avLst/>
          </a:prstGeom>
        </p:spPr>
      </p:pic>
    </p:spTree>
    <p:extLst>
      <p:ext uri="{BB962C8B-B14F-4D97-AF65-F5344CB8AC3E}">
        <p14:creationId xmlns:p14="http://schemas.microsoft.com/office/powerpoint/2010/main" val="489236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5C030C7-82C3-4B96-A22E-B9877AF776B2}"/>
              </a:ext>
            </a:extLst>
          </p:cNvPr>
          <p:cNvSpPr txBox="1"/>
          <p:nvPr/>
        </p:nvSpPr>
        <p:spPr>
          <a:xfrm>
            <a:off x="794881" y="1985358"/>
            <a:ext cx="6363003" cy="3564392"/>
          </a:xfrm>
          <a:prstGeom prst="rect">
            <a:avLst/>
          </a:prstGeom>
          <a:noFill/>
          <a:ln>
            <a:solidFill>
              <a:schemeClr val="tx1">
                <a:lumMod val="95000"/>
                <a:lumOff val="5000"/>
              </a:schemeClr>
            </a:solidFill>
          </a:ln>
        </p:spPr>
        <p:txBody>
          <a:bodyPr rot="0" spcFirstLastPara="0" vertOverflow="overflow" horzOverflow="overflow" vert="horz" wrap="square" lIns="216000" tIns="180000" rIns="216000" bIns="180000" numCol="1" spcCol="0" rtlCol="0" fromWordArt="0" anchor="t" anchorCtr="0" forceAA="0" compatLnSpc="1">
            <a:prstTxWarp prst="textNoShape">
              <a:avLst/>
            </a:prstTxWarp>
            <a:spAutoFit/>
          </a:bodyPr>
          <a:lstStyle/>
          <a:p>
            <a:r>
              <a:rPr lang="en-US" sz="1600" dirty="0">
                <a:latin typeface="Avenir Next LT Pro"/>
              </a:rPr>
              <a:t>10:30am-10:35am   </a:t>
            </a:r>
            <a:r>
              <a:rPr lang="en-US" sz="1600" b="1" dirty="0">
                <a:latin typeface="Avenir Next LT Pro"/>
              </a:rPr>
              <a:t>Intros and housekeeping</a:t>
            </a:r>
          </a:p>
          <a:p>
            <a:endParaRPr lang="en-US" sz="1600" dirty="0">
              <a:latin typeface="Avenir Next LT Pro"/>
            </a:endParaRPr>
          </a:p>
          <a:p>
            <a:r>
              <a:rPr lang="en-US" sz="1600" dirty="0">
                <a:latin typeface="Avenir Next LT Pro"/>
              </a:rPr>
              <a:t>10:35am- 10:45am  </a:t>
            </a:r>
            <a:r>
              <a:rPr lang="en-US" sz="1600" b="1" dirty="0">
                <a:latin typeface="Avenir Next LT Pro"/>
              </a:rPr>
              <a:t>Introduction to Digital Preservation</a:t>
            </a:r>
          </a:p>
          <a:p>
            <a:endParaRPr lang="en-US" sz="1600" b="1" i="1" dirty="0">
              <a:latin typeface="Avenir Next LT Pro"/>
            </a:endParaRPr>
          </a:p>
          <a:p>
            <a:r>
              <a:rPr lang="en-US" sz="1600" dirty="0">
                <a:latin typeface="Avenir Next LT Pro"/>
              </a:rPr>
              <a:t>10:45am – 11:00am</a:t>
            </a:r>
          </a:p>
          <a:p>
            <a:endParaRPr lang="en-US" sz="1600" dirty="0">
              <a:latin typeface="Avenir Next LT Pro"/>
            </a:endParaRPr>
          </a:p>
          <a:p>
            <a:r>
              <a:rPr lang="en-US" sz="1600" dirty="0">
                <a:latin typeface="Avenir Next LT Pro"/>
              </a:rPr>
              <a:t>11:00am – 11:10am </a:t>
            </a:r>
            <a:r>
              <a:rPr lang="en-US" sz="1600" b="1" dirty="0">
                <a:latin typeface="Avenir Next LT Pro"/>
              </a:rPr>
              <a:t>Locate, Identify, Appraise</a:t>
            </a:r>
          </a:p>
          <a:p>
            <a:endParaRPr lang="en-US" sz="1600" b="1" dirty="0">
              <a:latin typeface="Avenir Next LT Pro"/>
            </a:endParaRPr>
          </a:p>
          <a:p>
            <a:r>
              <a:rPr lang="en-US" sz="1600" dirty="0">
                <a:latin typeface="Avenir Next LT Pro"/>
              </a:rPr>
              <a:t>11:00am – 11:25am</a:t>
            </a:r>
          </a:p>
          <a:p>
            <a:endParaRPr lang="en-US" sz="1600" b="1" dirty="0">
              <a:latin typeface="Avenir Next LT Pro"/>
            </a:endParaRPr>
          </a:p>
          <a:p>
            <a:r>
              <a:rPr lang="en-US" sz="1600" dirty="0">
                <a:latin typeface="Avenir Next LT Pro"/>
              </a:rPr>
              <a:t>11:25am  – 11:35am </a:t>
            </a:r>
            <a:r>
              <a:rPr lang="en-US" sz="1600" b="1" dirty="0">
                <a:latin typeface="Avenir Next LT Pro"/>
              </a:rPr>
              <a:t>Arrange, Store, Maintain</a:t>
            </a:r>
          </a:p>
          <a:p>
            <a:endParaRPr lang="en-US" sz="1600" b="1" dirty="0">
              <a:latin typeface="Avenir Next LT Pro"/>
            </a:endParaRPr>
          </a:p>
          <a:p>
            <a:r>
              <a:rPr lang="en-US" sz="1600" dirty="0">
                <a:latin typeface="Avenir Next LT Pro"/>
              </a:rPr>
              <a:t>11:35am  – 11:45am</a:t>
            </a:r>
            <a:endParaRPr lang="en-US" sz="1600" b="1" dirty="0">
              <a:latin typeface="Avenir Next LT Pro"/>
            </a:endParaRPr>
          </a:p>
        </p:txBody>
      </p:sp>
      <p:sp>
        <p:nvSpPr>
          <p:cNvPr id="3" name="TextBox 2">
            <a:extLst>
              <a:ext uri="{FF2B5EF4-FFF2-40B4-BE49-F238E27FC236}">
                <a16:creationId xmlns:a16="http://schemas.microsoft.com/office/drawing/2014/main" id="{E4CF9DB9-90ED-45E4-AA46-32FA918CBE15}"/>
              </a:ext>
            </a:extLst>
          </p:cNvPr>
          <p:cNvSpPr txBox="1"/>
          <p:nvPr/>
        </p:nvSpPr>
        <p:spPr>
          <a:xfrm>
            <a:off x="794881" y="814593"/>
            <a:ext cx="478478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Avenir Next LT Pro"/>
              </a:rPr>
              <a:t>Plan &amp; housekeeping</a:t>
            </a:r>
          </a:p>
        </p:txBody>
      </p:sp>
      <p:sp>
        <p:nvSpPr>
          <p:cNvPr id="4" name="TextBox 3">
            <a:extLst>
              <a:ext uri="{FF2B5EF4-FFF2-40B4-BE49-F238E27FC236}">
                <a16:creationId xmlns:a16="http://schemas.microsoft.com/office/drawing/2014/main" id="{7B663A7C-F2D5-495A-97DD-4D71D1364531}"/>
              </a:ext>
            </a:extLst>
          </p:cNvPr>
          <p:cNvSpPr txBox="1"/>
          <p:nvPr/>
        </p:nvSpPr>
        <p:spPr>
          <a:xfrm>
            <a:off x="2890685" y="3092697"/>
            <a:ext cx="4262282"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dirty="0"/>
              <a:t>Exercise: What do you want to preserve?</a:t>
            </a:r>
          </a:p>
        </p:txBody>
      </p:sp>
      <p:sp>
        <p:nvSpPr>
          <p:cNvPr id="6" name="TextBox 5">
            <a:extLst>
              <a:ext uri="{FF2B5EF4-FFF2-40B4-BE49-F238E27FC236}">
                <a16:creationId xmlns:a16="http://schemas.microsoft.com/office/drawing/2014/main" id="{5B716C6C-AE20-4679-A82D-F21F17D54049}"/>
              </a:ext>
            </a:extLst>
          </p:cNvPr>
          <p:cNvSpPr txBox="1"/>
          <p:nvPr/>
        </p:nvSpPr>
        <p:spPr>
          <a:xfrm>
            <a:off x="2890685" y="4057487"/>
            <a:ext cx="4262284"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dirty="0"/>
              <a:t>Exercise: Document Archaeology</a:t>
            </a:r>
          </a:p>
        </p:txBody>
      </p:sp>
      <p:sp>
        <p:nvSpPr>
          <p:cNvPr id="8" name="TextBox 7">
            <a:extLst>
              <a:ext uri="{FF2B5EF4-FFF2-40B4-BE49-F238E27FC236}">
                <a16:creationId xmlns:a16="http://schemas.microsoft.com/office/drawing/2014/main" id="{6865924C-A29A-45B8-9670-3D00149B2A67}"/>
              </a:ext>
            </a:extLst>
          </p:cNvPr>
          <p:cNvSpPr txBox="1"/>
          <p:nvPr/>
        </p:nvSpPr>
        <p:spPr>
          <a:xfrm>
            <a:off x="2890685" y="5010438"/>
            <a:ext cx="4262284"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dirty="0"/>
              <a:t>Questions</a:t>
            </a:r>
          </a:p>
        </p:txBody>
      </p:sp>
    </p:spTree>
    <p:extLst>
      <p:ext uri="{BB962C8B-B14F-4D97-AF65-F5344CB8AC3E}">
        <p14:creationId xmlns:p14="http://schemas.microsoft.com/office/powerpoint/2010/main" val="5693536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CF9DB9-90ED-45E4-AA46-32FA918CBE15}"/>
              </a:ext>
            </a:extLst>
          </p:cNvPr>
          <p:cNvSpPr txBox="1"/>
          <p:nvPr/>
        </p:nvSpPr>
        <p:spPr>
          <a:xfrm>
            <a:off x="943153" y="971909"/>
            <a:ext cx="857640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Avenir Next LT Pro"/>
              </a:rPr>
              <a:t>Bonus content: email</a:t>
            </a:r>
          </a:p>
        </p:txBody>
      </p:sp>
      <p:sp>
        <p:nvSpPr>
          <p:cNvPr id="2" name="TextBox 1">
            <a:extLst>
              <a:ext uri="{FF2B5EF4-FFF2-40B4-BE49-F238E27FC236}">
                <a16:creationId xmlns:a16="http://schemas.microsoft.com/office/drawing/2014/main" id="{9A335B35-6605-4439-B119-E44282290D3B}"/>
              </a:ext>
            </a:extLst>
          </p:cNvPr>
          <p:cNvSpPr txBox="1"/>
          <p:nvPr/>
        </p:nvSpPr>
        <p:spPr>
          <a:xfrm>
            <a:off x="971908" y="1604513"/>
            <a:ext cx="7027617" cy="48320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Arial"/>
              <a:buChar char="•"/>
            </a:pPr>
            <a:r>
              <a:rPr lang="en-US" sz="2200" dirty="0">
                <a:latin typeface="Avenir Next LT Pro" panose="020B0504020202020204" pitchFamily="34" charset="0"/>
                <a:cs typeface="Calibri"/>
              </a:rPr>
              <a:t>Email is often used as an ‘informal archive’ – but it is frequently held by an unaccountable cloud-based service provider.</a:t>
            </a:r>
          </a:p>
          <a:p>
            <a:pPr marL="457200" indent="-457200">
              <a:buFont typeface="Arial"/>
              <a:buChar char="•"/>
            </a:pPr>
            <a:r>
              <a:rPr lang="en-US" sz="2200" dirty="0">
                <a:latin typeface="Avenir Next LT Pro" panose="020B0504020202020204" pitchFamily="34" charset="0"/>
                <a:cs typeface="Calibri"/>
              </a:rPr>
              <a:t>Be careful: remember that you are working with material that contains your personal information and that involves others.</a:t>
            </a:r>
          </a:p>
          <a:p>
            <a:pPr marL="457200" indent="-457200">
              <a:buFont typeface="Arial"/>
              <a:buChar char="•"/>
            </a:pPr>
            <a:r>
              <a:rPr lang="en-US" sz="2200" dirty="0">
                <a:latin typeface="Avenir Next LT Pro" panose="020B0504020202020204" pitchFamily="34" charset="0"/>
                <a:cs typeface="Calibri"/>
              </a:rPr>
              <a:t>First do some appraisal, try to delete unimportant things as you go along, move important things to a special folder.</a:t>
            </a:r>
          </a:p>
          <a:p>
            <a:pPr marL="457200" indent="-457200">
              <a:buFont typeface="Arial"/>
              <a:buChar char="•"/>
            </a:pPr>
            <a:r>
              <a:rPr lang="en-US" sz="2200" dirty="0">
                <a:latin typeface="Avenir Next LT Pro" panose="020B0504020202020204" pitchFamily="34" charset="0"/>
                <a:cs typeface="Calibri"/>
              </a:rPr>
              <a:t>Make a local copy of your email via Google takeout or by using an email client like Thunderbird or Mac Mail.</a:t>
            </a:r>
          </a:p>
          <a:p>
            <a:pPr marL="457200" indent="-457200">
              <a:buFont typeface="Arial"/>
              <a:buChar char="•"/>
            </a:pPr>
            <a:r>
              <a:rPr lang="en-US" sz="2200" dirty="0">
                <a:latin typeface="Avenir Next LT Pro" panose="020B0504020202020204" pitchFamily="34" charset="0"/>
                <a:cs typeface="Calibri"/>
              </a:rPr>
              <a:t>Export your email into an open format like </a:t>
            </a:r>
            <a:r>
              <a:rPr lang="en-US" sz="2200" dirty="0" err="1">
                <a:latin typeface="Avenir Next LT Pro" panose="020B0504020202020204" pitchFamily="34" charset="0"/>
                <a:cs typeface="Calibri"/>
              </a:rPr>
              <a:t>mbox</a:t>
            </a:r>
            <a:r>
              <a:rPr lang="en-US" sz="2200" dirty="0">
                <a:latin typeface="Avenir Next LT Pro" panose="020B0504020202020204" pitchFamily="34" charset="0"/>
                <a:cs typeface="Calibri"/>
              </a:rPr>
              <a:t>.</a:t>
            </a:r>
          </a:p>
          <a:p>
            <a:pPr marL="457200" indent="-457200">
              <a:buFont typeface="Arial"/>
              <a:buChar char="•"/>
            </a:pPr>
            <a:r>
              <a:rPr lang="en-US" sz="2200" dirty="0">
                <a:latin typeface="Avenir Next LT Pro" panose="020B0504020202020204" pitchFamily="34" charset="0"/>
                <a:cs typeface="Calibri"/>
              </a:rPr>
              <a:t>Keep it safe, make backup copies.</a:t>
            </a:r>
          </a:p>
        </p:txBody>
      </p:sp>
      <p:pic>
        <p:nvPicPr>
          <p:cNvPr id="5" name="Picture 4" descr="An image of an office with two early computers in it. The first ARPANET email was sent between these two adjacent computers.&#10;&#10;Image from Wikimedia Commons: https://commons.wikimedia.org/wiki/File:Timesharing_and_Development_KA-10s_at_BBN,_circa_1970.jpg">
            <a:extLst>
              <a:ext uri="{FF2B5EF4-FFF2-40B4-BE49-F238E27FC236}">
                <a16:creationId xmlns:a16="http://schemas.microsoft.com/office/drawing/2014/main" id="{64BE02E4-56ED-47DC-86E0-543A445CF8C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99525" y="2327407"/>
            <a:ext cx="3901440" cy="2926080"/>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39861602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D8FD7DA-6D68-42EC-8C3B-6DCDF9F2EC77}"/>
              </a:ext>
            </a:extLst>
          </p:cNvPr>
          <p:cNvSpPr txBox="1"/>
          <p:nvPr/>
        </p:nvSpPr>
        <p:spPr>
          <a:xfrm>
            <a:off x="971909" y="957532"/>
            <a:ext cx="9399916"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Avenir Next LT Pro"/>
              </a:rPr>
              <a:t>Bonus content: email</a:t>
            </a:r>
          </a:p>
          <a:p>
            <a:endParaRPr lang="en-US" sz="2800" dirty="0">
              <a:ea typeface="+mn-lt"/>
              <a:cs typeface="+mn-lt"/>
            </a:endParaRPr>
          </a:p>
          <a:p>
            <a:endParaRPr lang="en-US" sz="2800" dirty="0">
              <a:cs typeface="Calibri"/>
            </a:endParaRPr>
          </a:p>
        </p:txBody>
      </p:sp>
      <p:sp>
        <p:nvSpPr>
          <p:cNvPr id="7" name="TextBox 6">
            <a:extLst>
              <a:ext uri="{FF2B5EF4-FFF2-40B4-BE49-F238E27FC236}">
                <a16:creationId xmlns:a16="http://schemas.microsoft.com/office/drawing/2014/main" id="{4268F000-B7C4-460E-96D9-B4B5DBF4E91C}"/>
              </a:ext>
            </a:extLst>
          </p:cNvPr>
          <p:cNvSpPr txBox="1"/>
          <p:nvPr/>
        </p:nvSpPr>
        <p:spPr>
          <a:xfrm>
            <a:off x="971908" y="1604513"/>
            <a:ext cx="10190670" cy="48936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latin typeface="Avenir Next LT Pro" panose="020B0504020202020204" pitchFamily="34" charset="0"/>
                <a:cs typeface="Calibri"/>
              </a:rPr>
              <a:t>Getting your email:</a:t>
            </a:r>
          </a:p>
          <a:p>
            <a:endParaRPr lang="en-US" sz="2400" dirty="0">
              <a:latin typeface="Avenir Next LT Pro" panose="020B0504020202020204" pitchFamily="34" charset="0"/>
              <a:cs typeface="Calibri"/>
            </a:endParaRPr>
          </a:p>
          <a:p>
            <a:pPr marL="914400" lvl="1" indent="-457200">
              <a:buFont typeface="Arial"/>
              <a:buChar char="•"/>
            </a:pPr>
            <a:r>
              <a:rPr lang="en-US" sz="2400" dirty="0">
                <a:latin typeface="Avenir Next LT Pro" panose="020B0504020202020204" pitchFamily="34" charset="0"/>
                <a:cs typeface="Calibri"/>
              </a:rPr>
              <a:t>Gmail – go to </a:t>
            </a:r>
            <a:r>
              <a:rPr lang="en-US" sz="2400" dirty="0">
                <a:latin typeface="Avenir Next LT Pro" panose="020B0504020202020204" pitchFamily="34" charset="0"/>
                <a:cs typeface="Calibri"/>
                <a:hlinkClick r:id="rId2"/>
              </a:rPr>
              <a:t>https://takeout.google.com/</a:t>
            </a:r>
            <a:r>
              <a:rPr lang="en-US" sz="2400" dirty="0">
                <a:latin typeface="Avenir Next LT Pro" panose="020B0504020202020204" pitchFamily="34" charset="0"/>
                <a:cs typeface="Calibri"/>
              </a:rPr>
              <a:t> - you can specify which folders you want to get, they will be exported as </a:t>
            </a:r>
            <a:r>
              <a:rPr lang="en-US" sz="2400" dirty="0" err="1">
                <a:latin typeface="Avenir Next LT Pro" panose="020B0504020202020204" pitchFamily="34" charset="0"/>
                <a:cs typeface="Calibri"/>
              </a:rPr>
              <a:t>mbox</a:t>
            </a:r>
            <a:r>
              <a:rPr lang="en-US" sz="2400" dirty="0">
                <a:latin typeface="Avenir Next LT Pro" panose="020B0504020202020204" pitchFamily="34" charset="0"/>
                <a:cs typeface="Calibri"/>
              </a:rPr>
              <a:t> files. Google will email you when they are ready to download.</a:t>
            </a:r>
          </a:p>
          <a:p>
            <a:pPr marL="914400" lvl="1" indent="-457200">
              <a:buFont typeface="Arial"/>
              <a:buChar char="•"/>
            </a:pPr>
            <a:r>
              <a:rPr lang="en-US" sz="2400" dirty="0">
                <a:latin typeface="Avenir Next LT Pro" panose="020B0504020202020204" pitchFamily="34" charset="0"/>
                <a:cs typeface="Calibri"/>
              </a:rPr>
              <a:t>If your email provider does not offer this option (e.g. Outlook), download a mail client such as Thunderbird </a:t>
            </a:r>
            <a:r>
              <a:rPr lang="en-GB" sz="2400" dirty="0">
                <a:latin typeface="Avenir Next LT Pro" panose="020B0504020202020204" pitchFamily="34" charset="0"/>
                <a:hlinkClick r:id="rId3"/>
              </a:rPr>
              <a:t>https://www.thunderbird.net/en-GB/</a:t>
            </a:r>
            <a:r>
              <a:rPr lang="en-US" sz="2400" dirty="0">
                <a:latin typeface="Avenir Next LT Pro" panose="020B0504020202020204" pitchFamily="34" charset="0"/>
                <a:cs typeface="Calibri"/>
              </a:rPr>
              <a:t> and set it up to work with your email account, this will create a local copy on your machine. To back it up, install the </a:t>
            </a:r>
            <a:r>
              <a:rPr lang="en-US" sz="2400" dirty="0" err="1">
                <a:latin typeface="Avenir Next LT Pro" panose="020B0504020202020204" pitchFamily="34" charset="0"/>
                <a:cs typeface="Calibri"/>
              </a:rPr>
              <a:t>ImportExport</a:t>
            </a:r>
            <a:r>
              <a:rPr lang="en-US" sz="2400" dirty="0">
                <a:latin typeface="Avenir Next LT Pro" panose="020B0504020202020204" pitchFamily="34" charset="0"/>
                <a:cs typeface="Calibri"/>
              </a:rPr>
              <a:t> Tool add-on and export as an </a:t>
            </a:r>
            <a:r>
              <a:rPr lang="en-US" sz="2400" dirty="0" err="1">
                <a:latin typeface="Avenir Next LT Pro" panose="020B0504020202020204" pitchFamily="34" charset="0"/>
                <a:cs typeface="Calibri"/>
              </a:rPr>
              <a:t>mbox</a:t>
            </a:r>
            <a:r>
              <a:rPr lang="en-US" sz="2400" dirty="0">
                <a:latin typeface="Avenir Next LT Pro" panose="020B0504020202020204" pitchFamily="34" charset="0"/>
                <a:cs typeface="Calibri"/>
              </a:rPr>
              <a:t> file.</a:t>
            </a:r>
          </a:p>
          <a:p>
            <a:pPr marL="914400" lvl="1" indent="-457200">
              <a:buFont typeface="Arial"/>
              <a:buChar char="•"/>
            </a:pPr>
            <a:r>
              <a:rPr lang="en-US" sz="2400" dirty="0">
                <a:latin typeface="Avenir Next LT Pro" panose="020B0504020202020204" pitchFamily="34" charset="0"/>
                <a:cs typeface="Calibri"/>
              </a:rPr>
              <a:t>Alternatively save individual emails and add them to relevant project files in your archive.</a:t>
            </a:r>
          </a:p>
        </p:txBody>
      </p:sp>
    </p:spTree>
    <p:extLst>
      <p:ext uri="{BB962C8B-B14F-4D97-AF65-F5344CB8AC3E}">
        <p14:creationId xmlns:p14="http://schemas.microsoft.com/office/powerpoint/2010/main" val="10261990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CF9DB9-90ED-45E4-AA46-32FA918CBE15}"/>
              </a:ext>
            </a:extLst>
          </p:cNvPr>
          <p:cNvSpPr txBox="1"/>
          <p:nvPr/>
        </p:nvSpPr>
        <p:spPr>
          <a:xfrm>
            <a:off x="971908" y="991574"/>
            <a:ext cx="857640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latin typeface="Avenir Next LT Pro"/>
              </a:rPr>
              <a:t>Bonus content: archiving the web</a:t>
            </a:r>
            <a:endParaRPr lang="en-US" sz="2800" b="1" dirty="0">
              <a:latin typeface="Avenir Next LT Pro"/>
            </a:endParaRPr>
          </a:p>
        </p:txBody>
      </p:sp>
      <p:sp>
        <p:nvSpPr>
          <p:cNvPr id="7" name="TextBox 6">
            <a:extLst>
              <a:ext uri="{FF2B5EF4-FFF2-40B4-BE49-F238E27FC236}">
                <a16:creationId xmlns:a16="http://schemas.microsoft.com/office/drawing/2014/main" id="{04FFA62D-C315-4D8C-B9CB-824863C22A6E}"/>
              </a:ext>
            </a:extLst>
          </p:cNvPr>
          <p:cNvSpPr txBox="1"/>
          <p:nvPr/>
        </p:nvSpPr>
        <p:spPr>
          <a:xfrm>
            <a:off x="971908" y="1604513"/>
            <a:ext cx="5487886" cy="45243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Arial"/>
              <a:buChar char="•"/>
            </a:pPr>
            <a:r>
              <a:rPr lang="en-US" sz="2400" dirty="0">
                <a:latin typeface="Avenir Next LT Pro" panose="020B0504020202020204" pitchFamily="34" charset="0"/>
                <a:cs typeface="Calibri"/>
              </a:rPr>
              <a:t>Our websites and blogs often feel like a ‘personal archive’ </a:t>
            </a:r>
          </a:p>
          <a:p>
            <a:pPr marL="457200" indent="-457200">
              <a:buFont typeface="Arial"/>
              <a:buChar char="•"/>
            </a:pPr>
            <a:r>
              <a:rPr lang="en-US" sz="2400" dirty="0">
                <a:latin typeface="Avenir Next LT Pro" panose="020B0504020202020204" pitchFamily="34" charset="0"/>
                <a:cs typeface="Calibri"/>
              </a:rPr>
              <a:t>But the web is an unstable place, the average life of a website is just 100 days</a:t>
            </a:r>
          </a:p>
          <a:p>
            <a:pPr marL="457200" indent="-457200">
              <a:buFont typeface="Arial"/>
              <a:buChar char="•"/>
            </a:pPr>
            <a:r>
              <a:rPr lang="en-US" sz="2400" dirty="0">
                <a:latin typeface="Avenir Next LT Pro" panose="020B0504020202020204" pitchFamily="34" charset="0"/>
                <a:cs typeface="Calibri"/>
              </a:rPr>
              <a:t>Even where a site stays up, links break and content is frequently overwritten</a:t>
            </a:r>
          </a:p>
          <a:p>
            <a:pPr marL="457200" indent="-457200">
              <a:buFont typeface="Arial"/>
              <a:buChar char="•"/>
            </a:pPr>
            <a:r>
              <a:rPr lang="en-US" sz="2400" dirty="0">
                <a:latin typeface="Avenir Next LT Pro" panose="020B0504020202020204" pitchFamily="34" charset="0"/>
                <a:cs typeface="Calibri"/>
              </a:rPr>
              <a:t>Hosting providers, especially those providing free services, may unexpectedly shut down or change their terms of service</a:t>
            </a:r>
            <a:endParaRPr lang="en-US" sz="2800" dirty="0">
              <a:latin typeface="Avenir Next LT Pro" panose="020B0504020202020204" pitchFamily="34" charset="0"/>
              <a:cs typeface="Calibri"/>
            </a:endParaRPr>
          </a:p>
        </p:txBody>
      </p:sp>
      <p:pic>
        <p:nvPicPr>
          <p:cNvPr id="10" name="Picture 9" descr="A screenshot of a news article from the tech site CNet, entitled 'GeoCities dies in March 2019, and with it a piece of internet history' and with the sub heading 'Nothing quite captured that 1990s internet aesthetic like Geocities'. The article opens with a screenshot of a GeoCities website, the text 'Turkish Angora Breeder's Union' is displayed with a shadow effect against a busy grey and white patterned background. Below the text a crudely executed montage of seven cats look at the viewer. The site is running in internet explorer on Windows XP.">
            <a:extLst>
              <a:ext uri="{FF2B5EF4-FFF2-40B4-BE49-F238E27FC236}">
                <a16:creationId xmlns:a16="http://schemas.microsoft.com/office/drawing/2014/main" id="{297D4C4E-2CD6-4446-8B48-148F807B42BE}"/>
              </a:ext>
            </a:extLst>
          </p:cNvPr>
          <p:cNvPicPr>
            <a:picLocks noChangeAspect="1"/>
          </p:cNvPicPr>
          <p:nvPr/>
        </p:nvPicPr>
        <p:blipFill>
          <a:blip r:embed="rId3"/>
          <a:stretch>
            <a:fillRect/>
          </a:stretch>
        </p:blipFill>
        <p:spPr>
          <a:xfrm>
            <a:off x="7453885" y="1172321"/>
            <a:ext cx="3871901" cy="5019368"/>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4451111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CF9DB9-90ED-45E4-AA46-32FA918CBE15}"/>
              </a:ext>
            </a:extLst>
          </p:cNvPr>
          <p:cNvSpPr txBox="1"/>
          <p:nvPr/>
        </p:nvSpPr>
        <p:spPr>
          <a:xfrm>
            <a:off x="971908" y="991574"/>
            <a:ext cx="857640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Avenir Next LT Pro"/>
              </a:rPr>
              <a:t>Bonus content: archiving the web</a:t>
            </a:r>
          </a:p>
        </p:txBody>
      </p:sp>
      <p:pic>
        <p:nvPicPr>
          <p:cNvPr id="5" name="Picture 4" descr="A tweet from @documentnow, reading 'Sending love to people out in the streets fighting for their humanity to be recognized. To people in libraries, archives, museums, trying to document this moment, make sure your work does not end up helping the FBI'. The tweet is quoting a tweet from @FBI that reads 'The FBI is seeking information and digital media depicting individuals inciting violence during First Amendment protected peaceful demonstrations: fbi.gov/violence'">
            <a:extLst>
              <a:ext uri="{FF2B5EF4-FFF2-40B4-BE49-F238E27FC236}">
                <a16:creationId xmlns:a16="http://schemas.microsoft.com/office/drawing/2014/main" id="{D3E5EBF9-BF20-4236-BB15-7A5B2A132A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85803" y="2254555"/>
            <a:ext cx="5099261" cy="2179794"/>
          </a:xfrm>
          <a:prstGeom prst="rect">
            <a:avLst/>
          </a:prstGeom>
        </p:spPr>
        <p:style>
          <a:lnRef idx="2">
            <a:schemeClr val="dk1"/>
          </a:lnRef>
          <a:fillRef idx="1">
            <a:schemeClr val="lt1"/>
          </a:fillRef>
          <a:effectRef idx="0">
            <a:schemeClr val="dk1"/>
          </a:effectRef>
          <a:fontRef idx="minor">
            <a:schemeClr val="dk1"/>
          </a:fontRef>
        </p:style>
      </p:pic>
      <p:sp>
        <p:nvSpPr>
          <p:cNvPr id="7" name="TextBox 6">
            <a:extLst>
              <a:ext uri="{FF2B5EF4-FFF2-40B4-BE49-F238E27FC236}">
                <a16:creationId xmlns:a16="http://schemas.microsoft.com/office/drawing/2014/main" id="{04FFA62D-C315-4D8C-B9CB-824863C22A6E}"/>
              </a:ext>
            </a:extLst>
          </p:cNvPr>
          <p:cNvSpPr txBox="1"/>
          <p:nvPr/>
        </p:nvSpPr>
        <p:spPr>
          <a:xfrm>
            <a:off x="971908" y="1604513"/>
            <a:ext cx="5487886" cy="52629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Arial"/>
              <a:buChar char="•"/>
            </a:pPr>
            <a:r>
              <a:rPr lang="en-US" sz="2400" dirty="0">
                <a:latin typeface="Avenir Next LT Pro" panose="020B0504020202020204" pitchFamily="34" charset="0"/>
                <a:cs typeface="Calibri"/>
              </a:rPr>
              <a:t>You can nominate sites to be archived by third parties such as the </a:t>
            </a:r>
            <a:r>
              <a:rPr lang="en-US" sz="2400" dirty="0">
                <a:latin typeface="Avenir Next LT Pro" panose="020B0504020202020204" pitchFamily="34" charset="0"/>
                <a:cs typeface="Calibri"/>
                <a:hlinkClick r:id="rId4"/>
              </a:rPr>
              <a:t>Internet Archive </a:t>
            </a:r>
            <a:r>
              <a:rPr lang="en-US" sz="2400" dirty="0">
                <a:latin typeface="Avenir Next LT Pro" panose="020B0504020202020204" pitchFamily="34" charset="0"/>
                <a:cs typeface="Calibri"/>
              </a:rPr>
              <a:t>and the </a:t>
            </a:r>
            <a:r>
              <a:rPr lang="en-US" sz="2400" dirty="0">
                <a:latin typeface="Avenir Next LT Pro" panose="020B0504020202020204" pitchFamily="34" charset="0"/>
                <a:cs typeface="Calibri"/>
                <a:hlinkClick r:id="rId5"/>
              </a:rPr>
              <a:t>UK Web Archive</a:t>
            </a:r>
            <a:r>
              <a:rPr lang="en-US" sz="2400" dirty="0">
                <a:latin typeface="Avenir Next LT Pro" panose="020B0504020202020204" pitchFamily="34" charset="0"/>
                <a:cs typeface="Calibri"/>
              </a:rPr>
              <a:t>, but access may be an issue</a:t>
            </a:r>
          </a:p>
          <a:p>
            <a:pPr marL="457200" indent="-457200">
              <a:buFont typeface="Arial"/>
              <a:buChar char="•"/>
            </a:pPr>
            <a:r>
              <a:rPr lang="en-US" sz="2400" dirty="0">
                <a:latin typeface="Avenir Next LT Pro" panose="020B0504020202020204" pitchFamily="34" charset="0"/>
                <a:cs typeface="Calibri"/>
              </a:rPr>
              <a:t>Alternatively, you can make your own web archive using a free service like </a:t>
            </a:r>
            <a:r>
              <a:rPr lang="en-US" sz="2400" dirty="0">
                <a:latin typeface="Avenir Next LT Pro" panose="020B0504020202020204" pitchFamily="34" charset="0"/>
                <a:cs typeface="Calibri"/>
                <a:hlinkClick r:id="rId6"/>
              </a:rPr>
              <a:t>Conifer</a:t>
            </a:r>
            <a:endParaRPr lang="en-US" sz="2400" dirty="0">
              <a:latin typeface="Avenir Next LT Pro" panose="020B0504020202020204" pitchFamily="34" charset="0"/>
              <a:cs typeface="Calibri"/>
            </a:endParaRPr>
          </a:p>
          <a:p>
            <a:pPr marL="457200" indent="-457200">
              <a:buFont typeface="Arial"/>
              <a:buChar char="•"/>
            </a:pPr>
            <a:r>
              <a:rPr lang="en-US" sz="2400" dirty="0">
                <a:latin typeface="Avenir Next LT Pro" panose="020B0504020202020204" pitchFamily="34" charset="0"/>
                <a:cs typeface="Calibri"/>
              </a:rPr>
              <a:t>Download your archived sites as WARC files and keep a local copy</a:t>
            </a:r>
          </a:p>
          <a:p>
            <a:pPr marL="457200" indent="-457200">
              <a:buFont typeface="Arial"/>
              <a:buChar char="•"/>
            </a:pPr>
            <a:r>
              <a:rPr lang="en-US" sz="2400" dirty="0">
                <a:latin typeface="Avenir Next LT Pro" panose="020B0504020202020204" pitchFamily="34" charset="0"/>
                <a:cs typeface="Calibri"/>
              </a:rPr>
              <a:t>Social media and proprietary web services such as </a:t>
            </a:r>
            <a:r>
              <a:rPr lang="en-US" sz="2400" dirty="0" err="1">
                <a:latin typeface="Avenir Next LT Pro" panose="020B0504020202020204" pitchFamily="34" charset="0"/>
                <a:cs typeface="Calibri"/>
              </a:rPr>
              <a:t>Wix</a:t>
            </a:r>
            <a:r>
              <a:rPr lang="en-US" sz="2400" dirty="0">
                <a:latin typeface="Avenir Next LT Pro" panose="020B0504020202020204" pitchFamily="34" charset="0"/>
                <a:cs typeface="Calibri"/>
              </a:rPr>
              <a:t> and Squarespace can be hard to capture</a:t>
            </a:r>
            <a:endParaRPr lang="en-US" sz="2800" dirty="0">
              <a:latin typeface="Avenir Next LT Pro" panose="020B0504020202020204" pitchFamily="34" charset="0"/>
              <a:cs typeface="Calibri"/>
            </a:endParaRPr>
          </a:p>
        </p:txBody>
      </p:sp>
      <p:sp>
        <p:nvSpPr>
          <p:cNvPr id="9" name="Rectangle 8">
            <a:extLst>
              <a:ext uri="{FF2B5EF4-FFF2-40B4-BE49-F238E27FC236}">
                <a16:creationId xmlns:a16="http://schemas.microsoft.com/office/drawing/2014/main" id="{5EB000F6-C4AD-4D36-84A2-8E4304D9DD64}"/>
              </a:ext>
            </a:extLst>
          </p:cNvPr>
          <p:cNvSpPr/>
          <p:nvPr/>
        </p:nvSpPr>
        <p:spPr>
          <a:xfrm>
            <a:off x="7059560" y="4651527"/>
            <a:ext cx="4602171" cy="1323439"/>
          </a:xfrm>
          <a:prstGeom prst="rect">
            <a:avLst/>
          </a:prstGeom>
        </p:spPr>
        <p:txBody>
          <a:bodyPr wrap="square">
            <a:spAutoFit/>
          </a:bodyPr>
          <a:lstStyle/>
          <a:p>
            <a:r>
              <a:rPr lang="en-US" sz="2000" dirty="0">
                <a:latin typeface="Avenir Next LT Pro"/>
              </a:rPr>
              <a:t>Always consider the ethical implications of web archiving, especially if you are capturing social media.</a:t>
            </a:r>
          </a:p>
        </p:txBody>
      </p:sp>
    </p:spTree>
    <p:extLst>
      <p:ext uri="{BB962C8B-B14F-4D97-AF65-F5344CB8AC3E}">
        <p14:creationId xmlns:p14="http://schemas.microsoft.com/office/powerpoint/2010/main" val="2762216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D8FD7DA-6D68-42EC-8C3B-6DCDF9F2EC77}"/>
              </a:ext>
            </a:extLst>
          </p:cNvPr>
          <p:cNvSpPr txBox="1"/>
          <p:nvPr/>
        </p:nvSpPr>
        <p:spPr>
          <a:xfrm>
            <a:off x="971909" y="957532"/>
            <a:ext cx="9399916"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Avenir Next LT Pro"/>
              </a:rPr>
              <a:t>Further reading</a:t>
            </a:r>
          </a:p>
          <a:p>
            <a:endParaRPr lang="en-US" sz="2800" dirty="0">
              <a:ea typeface="+mn-lt"/>
              <a:cs typeface="+mn-lt"/>
            </a:endParaRPr>
          </a:p>
          <a:p>
            <a:endParaRPr lang="en-US" sz="2800" dirty="0">
              <a:cs typeface="Calibri"/>
            </a:endParaRPr>
          </a:p>
        </p:txBody>
      </p:sp>
      <p:sp>
        <p:nvSpPr>
          <p:cNvPr id="7" name="TextBox 6">
            <a:extLst>
              <a:ext uri="{FF2B5EF4-FFF2-40B4-BE49-F238E27FC236}">
                <a16:creationId xmlns:a16="http://schemas.microsoft.com/office/drawing/2014/main" id="{4268F000-B7C4-460E-96D9-B4B5DBF4E91C}"/>
              </a:ext>
            </a:extLst>
          </p:cNvPr>
          <p:cNvSpPr txBox="1"/>
          <p:nvPr/>
        </p:nvSpPr>
        <p:spPr>
          <a:xfrm>
            <a:off x="971908" y="1604513"/>
            <a:ext cx="10190670" cy="48936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latin typeface="Avenir Next LT Pro" panose="020B0504020202020204" pitchFamily="34" charset="0"/>
                <a:cs typeface="Calibri"/>
              </a:rPr>
              <a:t>The Digital Preservation Coalition</a:t>
            </a:r>
            <a:r>
              <a:rPr lang="en-US" sz="2400" dirty="0">
                <a:latin typeface="Avenir Next LT Pro" panose="020B0504020202020204" pitchFamily="34" charset="0"/>
                <a:cs typeface="Calibri"/>
              </a:rPr>
              <a:t>, see in particular the ‘Topical Note’ and ‘Technology Watch’ reports on personal digital archiving</a:t>
            </a:r>
          </a:p>
          <a:p>
            <a:r>
              <a:rPr lang="en-US" sz="2400" dirty="0">
                <a:latin typeface="Avenir Next LT Pro" panose="020B0504020202020204" pitchFamily="34" charset="0"/>
                <a:cs typeface="Calibri"/>
                <a:hlinkClick r:id="rId3"/>
              </a:rPr>
              <a:t>https://www.dpconline.org/digipres/discover-good-practice/tech-watch-reports</a:t>
            </a:r>
            <a:r>
              <a:rPr lang="en-US" sz="2400" dirty="0">
                <a:latin typeface="Avenir Next LT Pro" panose="020B0504020202020204" pitchFamily="34" charset="0"/>
                <a:cs typeface="Calibri"/>
              </a:rPr>
              <a:t> </a:t>
            </a:r>
          </a:p>
          <a:p>
            <a:endParaRPr lang="en-US" sz="2400" dirty="0">
              <a:latin typeface="Avenir Next LT Pro" panose="020B0504020202020204" pitchFamily="34" charset="0"/>
              <a:cs typeface="Calibri"/>
            </a:endParaRPr>
          </a:p>
          <a:p>
            <a:r>
              <a:rPr lang="en-US" sz="2400" b="1" dirty="0">
                <a:latin typeface="Avenir Next LT Pro" panose="020B0504020202020204" pitchFamily="34" charset="0"/>
                <a:cs typeface="Calibri"/>
              </a:rPr>
              <a:t>The National Archives</a:t>
            </a:r>
            <a:r>
              <a:rPr lang="en-US" sz="2400" dirty="0">
                <a:latin typeface="Avenir Next LT Pro" panose="020B0504020202020204" pitchFamily="34" charset="0"/>
                <a:cs typeface="Calibri"/>
              </a:rPr>
              <a:t>, digital preservation workflows</a:t>
            </a:r>
          </a:p>
          <a:p>
            <a:r>
              <a:rPr lang="en-US" sz="2400" dirty="0">
                <a:latin typeface="Avenir Next LT Pro" panose="020B0504020202020204" pitchFamily="34" charset="0"/>
                <a:cs typeface="Calibri"/>
                <a:hlinkClick r:id="rId4"/>
              </a:rPr>
              <a:t>https://www.nationalarchives.gov.uk/archives-sector/projects-and-programmes/plugged-in-powered-up/digital-preservation-workflows/</a:t>
            </a:r>
            <a:r>
              <a:rPr lang="en-US" sz="2400" dirty="0">
                <a:latin typeface="Avenir Next LT Pro" panose="020B0504020202020204" pitchFamily="34" charset="0"/>
                <a:cs typeface="Calibri"/>
              </a:rPr>
              <a:t> </a:t>
            </a:r>
          </a:p>
          <a:p>
            <a:endParaRPr lang="en-US" sz="2400" dirty="0">
              <a:latin typeface="Avenir Next LT Pro" panose="020B0504020202020204" pitchFamily="34" charset="0"/>
              <a:cs typeface="Calibri"/>
            </a:endParaRPr>
          </a:p>
          <a:p>
            <a:r>
              <a:rPr lang="en-US" sz="2400" dirty="0">
                <a:latin typeface="Avenir Next LT Pro" panose="020B0504020202020204" pitchFamily="34" charset="0"/>
                <a:cs typeface="Calibri"/>
              </a:rPr>
              <a:t>Social Control 2019 zine, from </a:t>
            </a:r>
            <a:r>
              <a:rPr lang="en-US" sz="2400" b="1" dirty="0">
                <a:latin typeface="Avenir Next LT Pro" panose="020B0504020202020204" pitchFamily="34" charset="0"/>
                <a:cs typeface="Calibri"/>
              </a:rPr>
              <a:t>Documenting the Now</a:t>
            </a:r>
            <a:r>
              <a:rPr lang="en-US" sz="2400" dirty="0">
                <a:latin typeface="Avenir Next LT Pro" panose="020B0504020202020204" pitchFamily="34" charset="0"/>
                <a:cs typeface="Calibri"/>
              </a:rPr>
              <a:t>: </a:t>
            </a:r>
            <a:r>
              <a:rPr lang="en-GB" sz="2400" b="0" i="0" dirty="0">
                <a:solidFill>
                  <a:srgbClr val="333333"/>
                </a:solidFill>
                <a:effectLst/>
                <a:latin typeface="Avenir Next LT Pro" panose="020B0504020202020204" pitchFamily="34" charset="0"/>
              </a:rPr>
              <a:t>A guide to owning your social media content</a:t>
            </a:r>
          </a:p>
          <a:p>
            <a:r>
              <a:rPr lang="en-US" sz="2400" dirty="0">
                <a:latin typeface="Avenir Next LT Pro" panose="020B0504020202020204" pitchFamily="34" charset="0"/>
                <a:cs typeface="Calibri"/>
                <a:hlinkClick r:id="rId5"/>
              </a:rPr>
              <a:t>https://www.docnow.io/workshops/social-control-2019/</a:t>
            </a:r>
            <a:r>
              <a:rPr lang="en-US" sz="2400" dirty="0">
                <a:latin typeface="Avenir Next LT Pro" panose="020B0504020202020204" pitchFamily="34" charset="0"/>
                <a:cs typeface="Calibri"/>
              </a:rPr>
              <a:t> </a:t>
            </a:r>
          </a:p>
          <a:p>
            <a:endParaRPr lang="en-US" sz="2400" dirty="0">
              <a:latin typeface="Avenir Next LT Pro" panose="020B0504020202020204" pitchFamily="34" charset="0"/>
              <a:cs typeface="Calibri"/>
            </a:endParaRPr>
          </a:p>
        </p:txBody>
      </p:sp>
    </p:spTree>
    <p:extLst>
      <p:ext uri="{BB962C8B-B14F-4D97-AF65-F5344CB8AC3E}">
        <p14:creationId xmlns:p14="http://schemas.microsoft.com/office/powerpoint/2010/main" val="3792629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NA" descr="Logo for The National Archives">
            <a:extLst>
              <a:ext uri="{FF2B5EF4-FFF2-40B4-BE49-F238E27FC236}">
                <a16:creationId xmlns:a16="http://schemas.microsoft.com/office/drawing/2014/main" id="{BC0D9023-7B81-5F41-9954-4D7BFEC8BD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66882" y="5805272"/>
            <a:ext cx="699896" cy="706438"/>
          </a:xfrm>
          <a:prstGeom prst="rect">
            <a:avLst/>
          </a:prstGeom>
        </p:spPr>
      </p:pic>
      <p:pic>
        <p:nvPicPr>
          <p:cNvPr id="8" name="U of Westminster" descr="Logo for University of Westminster">
            <a:extLst>
              <a:ext uri="{FF2B5EF4-FFF2-40B4-BE49-F238E27FC236}">
                <a16:creationId xmlns:a16="http://schemas.microsoft.com/office/drawing/2014/main" id="{D0F8399E-CE99-A947-87F3-0F3BEC49FDF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96774" y="6153969"/>
            <a:ext cx="1440774" cy="394317"/>
          </a:xfrm>
          <a:prstGeom prst="rect">
            <a:avLst/>
          </a:prstGeom>
        </p:spPr>
      </p:pic>
      <p:pic>
        <p:nvPicPr>
          <p:cNvPr id="9" name="LMA" descr="Logo for London Metropolitan Archives">
            <a:extLst>
              <a:ext uri="{FF2B5EF4-FFF2-40B4-BE49-F238E27FC236}">
                <a16:creationId xmlns:a16="http://schemas.microsoft.com/office/drawing/2014/main" id="{9D849F20-A476-DC44-B5C3-4447C31328B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61782" y="6107329"/>
            <a:ext cx="900176" cy="487596"/>
          </a:xfrm>
          <a:prstGeom prst="rect">
            <a:avLst/>
          </a:prstGeom>
        </p:spPr>
      </p:pic>
      <p:pic>
        <p:nvPicPr>
          <p:cNvPr id="7" name="UAL" descr="Logo for University of the Arts, London">
            <a:extLst>
              <a:ext uri="{FF2B5EF4-FFF2-40B4-BE49-F238E27FC236}">
                <a16:creationId xmlns:a16="http://schemas.microsoft.com/office/drawing/2014/main" id="{CB6FDCD1-F0AE-AB44-8307-C3FE0723C2B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54943" y="6098402"/>
            <a:ext cx="900176" cy="477248"/>
          </a:xfrm>
          <a:prstGeom prst="rect">
            <a:avLst/>
          </a:prstGeom>
        </p:spPr>
      </p:pic>
      <p:pic>
        <p:nvPicPr>
          <p:cNvPr id="5" name="Trainees training" descr="Four trainees faces, surrounded by the text 'trainees, in training' and 'trainees...training'?">
            <a:extLst>
              <a:ext uri="{FF2B5EF4-FFF2-40B4-BE49-F238E27FC236}">
                <a16:creationId xmlns:a16="http://schemas.microsoft.com/office/drawing/2014/main" id="{0A64BB1D-573F-FB4F-B4D2-D7CD6CE6724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042206" y="1911726"/>
            <a:ext cx="4097828" cy="3585600"/>
          </a:xfrm>
          <a:prstGeom prst="rect">
            <a:avLst/>
          </a:prstGeom>
        </p:spPr>
      </p:pic>
      <p:sp>
        <p:nvSpPr>
          <p:cNvPr id="6" name="Rectangle 5">
            <a:extLst>
              <a:ext uri="{FF2B5EF4-FFF2-40B4-BE49-F238E27FC236}">
                <a16:creationId xmlns:a16="http://schemas.microsoft.com/office/drawing/2014/main" id="{C4E9D920-D795-214F-A9AE-AC1F5ACC950C}"/>
              </a:ext>
            </a:extLst>
          </p:cNvPr>
          <p:cNvSpPr/>
          <p:nvPr/>
        </p:nvSpPr>
        <p:spPr>
          <a:xfrm>
            <a:off x="943153" y="1951672"/>
            <a:ext cx="5717555" cy="3046988"/>
          </a:xfrm>
          <a:prstGeom prst="rect">
            <a:avLst/>
          </a:prstGeom>
        </p:spPr>
        <p:txBody>
          <a:bodyPr wrap="square">
            <a:spAutoFit/>
          </a:bodyPr>
          <a:lstStyle/>
          <a:p>
            <a:pPr marL="342900" indent="-342900">
              <a:buFont typeface="Arial" panose="020B0604020202020204" pitchFamily="34" charset="0"/>
              <a:buChar char="•"/>
            </a:pPr>
            <a:r>
              <a:rPr lang="en-US" sz="2400" b="1" dirty="0">
                <a:latin typeface="Avenir Next LT Pro"/>
              </a:rPr>
              <a:t>Bridging the Digital Gap </a:t>
            </a:r>
            <a:r>
              <a:rPr lang="en-US" sz="2400" dirty="0">
                <a:latin typeface="Avenir Next LT Pro"/>
              </a:rPr>
              <a:t>traineeship scheme</a:t>
            </a:r>
          </a:p>
          <a:p>
            <a:endParaRPr lang="en-US" sz="2400" dirty="0">
              <a:latin typeface="Avenir Next LT Pro"/>
            </a:endParaRPr>
          </a:p>
          <a:p>
            <a:pPr marL="342900" indent="-342900">
              <a:buFont typeface="Arial" panose="020B0604020202020204" pitchFamily="34" charset="0"/>
              <a:buChar char="•"/>
            </a:pPr>
            <a:r>
              <a:rPr lang="en-US" sz="2400" dirty="0">
                <a:latin typeface="Avenir Next LT Pro"/>
              </a:rPr>
              <a:t>UK National Archives </a:t>
            </a:r>
          </a:p>
          <a:p>
            <a:r>
              <a:rPr lang="en-US" sz="2400" dirty="0">
                <a:latin typeface="Avenir Next LT Pro"/>
              </a:rPr>
              <a:t>     (National Lottery Heritage Fund)</a:t>
            </a:r>
          </a:p>
          <a:p>
            <a:endParaRPr lang="en-US" sz="2400" dirty="0">
              <a:latin typeface="Avenir Next LT Pro"/>
            </a:endParaRPr>
          </a:p>
          <a:p>
            <a:pPr marL="342900" indent="-342900">
              <a:buFont typeface="Arial" panose="020B0604020202020204" pitchFamily="34" charset="0"/>
              <a:buChar char="•"/>
            </a:pPr>
            <a:r>
              <a:rPr lang="en-US" sz="2400" dirty="0">
                <a:latin typeface="Avenir Next LT Pro"/>
              </a:rPr>
              <a:t>bringing ‘digital’ skills into the archives sector</a:t>
            </a:r>
          </a:p>
        </p:txBody>
      </p:sp>
      <p:pic>
        <p:nvPicPr>
          <p:cNvPr id="2" name="Picture 10">
            <a:extLst>
              <a:ext uri="{FF2B5EF4-FFF2-40B4-BE49-F238E27FC236}">
                <a16:creationId xmlns:a16="http://schemas.microsoft.com/office/drawing/2014/main" id="{E2262B74-9FA8-498B-94B8-C8591B2D6163}"/>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990373" y="6105762"/>
            <a:ext cx="1707086" cy="506339"/>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1">
            <a:extLst>
              <a:ext uri="{FF2B5EF4-FFF2-40B4-BE49-F238E27FC236}">
                <a16:creationId xmlns:a16="http://schemas.microsoft.com/office/drawing/2014/main" id="{43D5D3ED-D5D2-4EBD-9246-6A6E2FE33AB7}"/>
              </a:ext>
            </a:extLst>
          </p:cNvPr>
          <p:cNvSpPr txBox="1">
            <a:spLocks/>
          </p:cNvSpPr>
          <p:nvPr/>
        </p:nvSpPr>
        <p:spPr>
          <a:xfrm>
            <a:off x="838200" y="664068"/>
            <a:ext cx="10515600" cy="70643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2800" b="1" dirty="0">
                <a:latin typeface="Avenir Next LT Pro" panose="020B0504020202020204" pitchFamily="34" charset="0"/>
              </a:rPr>
              <a:t>Who are we?</a:t>
            </a:r>
          </a:p>
        </p:txBody>
      </p:sp>
    </p:spTree>
    <p:extLst>
      <p:ext uri="{BB962C8B-B14F-4D97-AF65-F5344CB8AC3E}">
        <p14:creationId xmlns:p14="http://schemas.microsoft.com/office/powerpoint/2010/main" val="3140945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7D0F5-E415-41A0-BF66-3EBABE47BFCC}"/>
              </a:ext>
            </a:extLst>
          </p:cNvPr>
          <p:cNvSpPr>
            <a:spLocks noGrp="1"/>
          </p:cNvSpPr>
          <p:nvPr>
            <p:ph type="title"/>
          </p:nvPr>
        </p:nvSpPr>
        <p:spPr/>
        <p:txBody>
          <a:bodyPr>
            <a:normAutofit/>
          </a:bodyPr>
          <a:lstStyle/>
          <a:p>
            <a:r>
              <a:rPr lang="en-GB" sz="2800" b="1" dirty="0">
                <a:latin typeface="Avenir Next LT Pro" panose="020B0504020202020204" pitchFamily="34" charset="0"/>
              </a:rPr>
              <a:t>What is digital preservation?</a:t>
            </a:r>
          </a:p>
        </p:txBody>
      </p:sp>
      <p:sp>
        <p:nvSpPr>
          <p:cNvPr id="3" name="Content Placeholder 2">
            <a:extLst>
              <a:ext uri="{FF2B5EF4-FFF2-40B4-BE49-F238E27FC236}">
                <a16:creationId xmlns:a16="http://schemas.microsoft.com/office/drawing/2014/main" id="{66917604-29B0-4089-B69A-F085D6914830}"/>
              </a:ext>
            </a:extLst>
          </p:cNvPr>
          <p:cNvSpPr>
            <a:spLocks noGrp="1"/>
          </p:cNvSpPr>
          <p:nvPr>
            <p:ph idx="1"/>
          </p:nvPr>
        </p:nvSpPr>
        <p:spPr>
          <a:xfrm>
            <a:off x="838199" y="1825625"/>
            <a:ext cx="5883111" cy="4351338"/>
          </a:xfrm>
        </p:spPr>
        <p:txBody>
          <a:bodyPr>
            <a:normAutofit/>
          </a:bodyPr>
          <a:lstStyle/>
          <a:p>
            <a:pPr>
              <a:lnSpc>
                <a:spcPct val="100000"/>
              </a:lnSpc>
            </a:pPr>
            <a:r>
              <a:rPr lang="en-GB" sz="2400" dirty="0">
                <a:latin typeface="Avenir Next LT Pro" panose="020B0504020202020204" pitchFamily="34" charset="0"/>
              </a:rPr>
              <a:t>Digital material is vulnerable in different ways to analogue material</a:t>
            </a:r>
          </a:p>
          <a:p>
            <a:pPr>
              <a:lnSpc>
                <a:spcPct val="100000"/>
              </a:lnSpc>
            </a:pPr>
            <a:endParaRPr lang="en-GB" sz="2400" dirty="0">
              <a:latin typeface="Avenir Next LT Pro" panose="020B0504020202020204" pitchFamily="34" charset="0"/>
            </a:endParaRPr>
          </a:p>
          <a:p>
            <a:pPr>
              <a:lnSpc>
                <a:spcPct val="100000"/>
              </a:lnSpc>
            </a:pPr>
            <a:r>
              <a:rPr lang="en-GB" sz="2400" dirty="0">
                <a:latin typeface="Avenir Next LT Pro" panose="020B0504020202020204" pitchFamily="34" charset="0"/>
              </a:rPr>
              <a:t>Digital preservation:</a:t>
            </a:r>
          </a:p>
          <a:p>
            <a:pPr marL="457200" lvl="1" indent="0">
              <a:lnSpc>
                <a:spcPct val="100000"/>
              </a:lnSpc>
              <a:spcBef>
                <a:spcPts val="1200"/>
              </a:spcBef>
              <a:buNone/>
            </a:pPr>
            <a:r>
              <a:rPr lang="en-GB" dirty="0">
                <a:latin typeface="Avenir Next LT Pro" panose="020B0504020202020204" pitchFamily="34" charset="0"/>
              </a:rPr>
              <a:t>“a series of managed activities undertaken to ensure continued access to digital materials for as long as necessary” </a:t>
            </a:r>
            <a:r>
              <a:rPr lang="en-GB" i="1" dirty="0">
                <a:latin typeface="Avenir Next LT Pro" panose="020B0504020202020204" pitchFamily="34" charset="0"/>
              </a:rPr>
              <a:t>The Digital Preservation Coalition</a:t>
            </a:r>
            <a:endParaRPr lang="en-GB" dirty="0">
              <a:latin typeface="Avenir Next LT Pro" panose="020B0504020202020204" pitchFamily="34" charset="0"/>
            </a:endParaRPr>
          </a:p>
        </p:txBody>
      </p:sp>
      <p:pic>
        <p:nvPicPr>
          <p:cNvPr id="5" name="Picture 4" descr="A photograph of my computer screen, displaying white text on a black background. The computer is reporting that one of my hard drives is about to fail. ">
            <a:extLst>
              <a:ext uri="{FF2B5EF4-FFF2-40B4-BE49-F238E27FC236}">
                <a16:creationId xmlns:a16="http://schemas.microsoft.com/office/drawing/2014/main" id="{C995CE49-FDE5-485C-9E95-803135C2CD6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56206" y="3675451"/>
            <a:ext cx="3893876" cy="2501512"/>
          </a:xfrm>
          <a:prstGeom prst="rect">
            <a:avLst/>
          </a:prstGeom>
        </p:spPr>
      </p:pic>
      <p:pic>
        <p:nvPicPr>
          <p:cNvPr id="7" name="Picture 6" descr="Paper folders and a photograph from the University of Westminster Archive Polytechnic Fencing Club collection">
            <a:extLst>
              <a:ext uri="{FF2B5EF4-FFF2-40B4-BE49-F238E27FC236}">
                <a16:creationId xmlns:a16="http://schemas.microsoft.com/office/drawing/2014/main" id="{8C1B2CEB-27AB-41FB-A044-8DEBE9EF2C5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256206" y="926426"/>
            <a:ext cx="3893877" cy="2502574"/>
          </a:xfrm>
          <a:prstGeom prst="rect">
            <a:avLst/>
          </a:prstGeom>
        </p:spPr>
      </p:pic>
    </p:spTree>
    <p:extLst>
      <p:ext uri="{BB962C8B-B14F-4D97-AF65-F5344CB8AC3E}">
        <p14:creationId xmlns:p14="http://schemas.microsoft.com/office/powerpoint/2010/main" val="4125639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CF9DB9-90ED-45E4-AA46-32FA918CBE15}"/>
              </a:ext>
            </a:extLst>
          </p:cNvPr>
          <p:cNvSpPr txBox="1"/>
          <p:nvPr/>
        </p:nvSpPr>
        <p:spPr>
          <a:xfrm>
            <a:off x="743311" y="824067"/>
            <a:ext cx="828551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Avenir Next LT Pro"/>
              </a:rPr>
              <a:t>Challenges for digital preservation</a:t>
            </a:r>
          </a:p>
        </p:txBody>
      </p:sp>
      <p:sp>
        <p:nvSpPr>
          <p:cNvPr id="9" name="TextBox 8">
            <a:extLst>
              <a:ext uri="{FF2B5EF4-FFF2-40B4-BE49-F238E27FC236}">
                <a16:creationId xmlns:a16="http://schemas.microsoft.com/office/drawing/2014/main" id="{88CD8F3F-220C-2449-9AB1-A71E74FE1D06}"/>
              </a:ext>
            </a:extLst>
          </p:cNvPr>
          <p:cNvSpPr txBox="1"/>
          <p:nvPr/>
        </p:nvSpPr>
        <p:spPr>
          <a:xfrm>
            <a:off x="943153" y="1955894"/>
            <a:ext cx="4319129" cy="3554819"/>
          </a:xfrm>
          <a:prstGeom prst="rect">
            <a:avLst/>
          </a:prstGeom>
          <a:noFill/>
        </p:spPr>
        <p:txBody>
          <a:bodyPr wrap="square" rtlCol="0">
            <a:spAutoFit/>
          </a:bodyPr>
          <a:lstStyle/>
          <a:p>
            <a:r>
              <a:rPr lang="en-US" sz="2400" b="1" dirty="0">
                <a:latin typeface="Avenir Next LT Pro"/>
              </a:rPr>
              <a:t>Technical</a:t>
            </a:r>
            <a:endParaRPr lang="en-US" sz="2400" dirty="0">
              <a:latin typeface="Avenir Next LT Pro"/>
            </a:endParaRPr>
          </a:p>
          <a:p>
            <a:pPr marL="285750" indent="-285750">
              <a:lnSpc>
                <a:spcPct val="150000"/>
              </a:lnSpc>
              <a:buFont typeface="Arial" panose="020B0604020202020204" pitchFamily="34" charset="0"/>
              <a:buChar char="•"/>
            </a:pPr>
            <a:endParaRPr lang="en-US" sz="2400" dirty="0">
              <a:latin typeface="Avenir Next LT Pro"/>
            </a:endParaRPr>
          </a:p>
          <a:p>
            <a:pPr marL="285750" indent="-285750">
              <a:spcAft>
                <a:spcPts val="1800"/>
              </a:spcAft>
              <a:buFont typeface="Arial" panose="020B0604020202020204" pitchFamily="34" charset="0"/>
              <a:buChar char="•"/>
            </a:pPr>
            <a:r>
              <a:rPr lang="en-US" sz="2400" dirty="0">
                <a:latin typeface="Avenir Next LT Pro"/>
              </a:rPr>
              <a:t>hardware failure </a:t>
            </a:r>
          </a:p>
          <a:p>
            <a:pPr marL="285750" indent="-285750">
              <a:spcAft>
                <a:spcPts val="1800"/>
              </a:spcAft>
              <a:buFont typeface="Arial" panose="020B0604020202020204" pitchFamily="34" charset="0"/>
              <a:buChar char="•"/>
            </a:pPr>
            <a:r>
              <a:rPr lang="en-US" sz="2400" dirty="0">
                <a:latin typeface="Avenir Next LT Pro"/>
              </a:rPr>
              <a:t>file corruption, bit flipping</a:t>
            </a:r>
          </a:p>
          <a:p>
            <a:pPr marL="285750" indent="-285750">
              <a:spcAft>
                <a:spcPts val="1800"/>
              </a:spcAft>
              <a:buFont typeface="Arial" panose="020B0604020202020204" pitchFamily="34" charset="0"/>
              <a:buChar char="•"/>
            </a:pPr>
            <a:r>
              <a:rPr lang="en-US" sz="2400" dirty="0">
                <a:latin typeface="Avenir Next LT Pro"/>
              </a:rPr>
              <a:t>virus/malware</a:t>
            </a:r>
          </a:p>
          <a:p>
            <a:pPr marL="285750" indent="-285750">
              <a:spcAft>
                <a:spcPts val="1800"/>
              </a:spcAft>
              <a:buFont typeface="Arial" panose="020B0604020202020204" pitchFamily="34" charset="0"/>
              <a:buChar char="•"/>
            </a:pPr>
            <a:r>
              <a:rPr lang="en-US" sz="2400" dirty="0">
                <a:latin typeface="Avenir Next LT Pro"/>
              </a:rPr>
              <a:t>obsolescence  (file format, hardware, software)</a:t>
            </a:r>
          </a:p>
        </p:txBody>
      </p:sp>
      <p:sp>
        <p:nvSpPr>
          <p:cNvPr id="12" name="TextBox 11">
            <a:extLst>
              <a:ext uri="{FF2B5EF4-FFF2-40B4-BE49-F238E27FC236}">
                <a16:creationId xmlns:a16="http://schemas.microsoft.com/office/drawing/2014/main" id="{3B9CF0C9-61EA-1740-AE7E-A702E39EC655}"/>
              </a:ext>
            </a:extLst>
          </p:cNvPr>
          <p:cNvSpPr txBox="1"/>
          <p:nvPr/>
        </p:nvSpPr>
        <p:spPr>
          <a:xfrm>
            <a:off x="6355979" y="1955894"/>
            <a:ext cx="5345691" cy="3924151"/>
          </a:xfrm>
          <a:prstGeom prst="rect">
            <a:avLst/>
          </a:prstGeom>
          <a:noFill/>
        </p:spPr>
        <p:txBody>
          <a:bodyPr wrap="square" rtlCol="0">
            <a:spAutoFit/>
          </a:bodyPr>
          <a:lstStyle/>
          <a:p>
            <a:r>
              <a:rPr lang="en-US" sz="2400" b="1" dirty="0">
                <a:latin typeface="Avenir Next LT Pro"/>
              </a:rPr>
              <a:t>Non-technical</a:t>
            </a:r>
            <a:endParaRPr lang="en-US" sz="2400" dirty="0">
              <a:latin typeface="Avenir Next LT Pro"/>
            </a:endParaRPr>
          </a:p>
          <a:p>
            <a:pPr marL="285750" indent="-285750">
              <a:lnSpc>
                <a:spcPct val="150000"/>
              </a:lnSpc>
              <a:buFont typeface="Arial" panose="020B0604020202020204" pitchFamily="34" charset="0"/>
              <a:buChar char="•"/>
            </a:pPr>
            <a:endParaRPr lang="en-US" sz="2400" dirty="0">
              <a:latin typeface="Avenir Next LT Pro"/>
            </a:endParaRPr>
          </a:p>
          <a:p>
            <a:pPr marL="285750" indent="-285750">
              <a:spcAft>
                <a:spcPts val="1800"/>
              </a:spcAft>
              <a:buFont typeface="Arial" panose="020B0604020202020204" pitchFamily="34" charset="0"/>
              <a:buChar char="•"/>
            </a:pPr>
            <a:r>
              <a:rPr lang="en-US" sz="2400" dirty="0">
                <a:latin typeface="Avenir Next LT Pro"/>
              </a:rPr>
              <a:t>unclear ownership/responsibility</a:t>
            </a:r>
          </a:p>
          <a:p>
            <a:pPr marL="285750" indent="-285750">
              <a:spcAft>
                <a:spcPts val="1800"/>
              </a:spcAft>
              <a:buFont typeface="Arial" panose="020B0604020202020204" pitchFamily="34" charset="0"/>
              <a:buChar char="•"/>
            </a:pPr>
            <a:r>
              <a:rPr lang="en-US" sz="2400" dirty="0">
                <a:latin typeface="Avenir Next LT Pro"/>
              </a:rPr>
              <a:t>lack of documentation or long-term planning (neglect)</a:t>
            </a:r>
          </a:p>
          <a:p>
            <a:pPr marL="285750" indent="-285750">
              <a:spcAft>
                <a:spcPts val="1800"/>
              </a:spcAft>
              <a:buFont typeface="Arial" panose="020B0604020202020204" pitchFamily="34" charset="0"/>
              <a:buChar char="•"/>
            </a:pPr>
            <a:r>
              <a:rPr lang="en-US" sz="2400" dirty="0">
                <a:latin typeface="Avenir Next LT Pro"/>
              </a:rPr>
              <a:t>overdependence on third-party solutions  (e.g. Google Drive)</a:t>
            </a:r>
          </a:p>
          <a:p>
            <a:pPr marL="285750" indent="-285750">
              <a:spcAft>
                <a:spcPts val="1800"/>
              </a:spcAft>
              <a:buFont typeface="Arial" panose="020B0604020202020204" pitchFamily="34" charset="0"/>
              <a:buChar char="•"/>
            </a:pPr>
            <a:r>
              <a:rPr lang="en-US" sz="2400" dirty="0">
                <a:latin typeface="Avenir Next LT Pro"/>
              </a:rPr>
              <a:t>loss/theft, natural disaster</a:t>
            </a:r>
          </a:p>
        </p:txBody>
      </p:sp>
    </p:spTree>
    <p:extLst>
      <p:ext uri="{BB962C8B-B14F-4D97-AF65-F5344CB8AC3E}">
        <p14:creationId xmlns:p14="http://schemas.microsoft.com/office/powerpoint/2010/main" val="2767796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A8523-4D23-4C6B-8C39-A3C99F5DB3D8}"/>
              </a:ext>
            </a:extLst>
          </p:cNvPr>
          <p:cNvSpPr>
            <a:spLocks noGrp="1"/>
          </p:cNvSpPr>
          <p:nvPr>
            <p:ph type="title"/>
          </p:nvPr>
        </p:nvSpPr>
        <p:spPr/>
        <p:txBody>
          <a:bodyPr>
            <a:normAutofit/>
          </a:bodyPr>
          <a:lstStyle/>
          <a:p>
            <a:r>
              <a:rPr lang="en-GB" sz="2800" b="1" dirty="0">
                <a:latin typeface="Avenir Next LT Pro" panose="020B0504020202020204" pitchFamily="34" charset="0"/>
              </a:rPr>
              <a:t>Will the cloud save us?</a:t>
            </a:r>
          </a:p>
        </p:txBody>
      </p:sp>
      <p:pic>
        <p:nvPicPr>
          <p:cNvPr id="7" name="Picture 6" descr="A tweet from the tech news site The Register reading &quot;Putting the d'oh! in Adobe: 'Years of photos' permanently wiped from iPhones, iPads by bad Lightroom app update&quot;. The text is accompanied by a stylised depiction of a mushroom cloud ">
            <a:extLst>
              <a:ext uri="{FF2B5EF4-FFF2-40B4-BE49-F238E27FC236}">
                <a16:creationId xmlns:a16="http://schemas.microsoft.com/office/drawing/2014/main" id="{AD0B66AD-72A4-49D5-9FA2-C26A9925E97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40937" y="1690688"/>
            <a:ext cx="3385880" cy="4618459"/>
          </a:xfrm>
          <a:prstGeom prst="rect">
            <a:avLst/>
          </a:prstGeom>
        </p:spPr>
        <p:style>
          <a:lnRef idx="2">
            <a:schemeClr val="dk1"/>
          </a:lnRef>
          <a:fillRef idx="1">
            <a:schemeClr val="lt1"/>
          </a:fillRef>
          <a:effectRef idx="0">
            <a:schemeClr val="dk1"/>
          </a:effectRef>
          <a:fontRef idx="minor">
            <a:schemeClr val="dk1"/>
          </a:fontRef>
        </p:style>
      </p:pic>
      <p:pic>
        <p:nvPicPr>
          <p:cNvPr id="9" name="Picture 8" descr="A tweet from Peter Van Garderen reading 'Not your spreadsheet, not your data. #digipres'. The text is accompanied by a screenshot of an email from Google, explaining that a technical issue in Google Sheets means than some users have lost data from their spreadsheet cells.">
            <a:extLst>
              <a:ext uri="{FF2B5EF4-FFF2-40B4-BE49-F238E27FC236}">
                <a16:creationId xmlns:a16="http://schemas.microsoft.com/office/drawing/2014/main" id="{0422F668-A6C1-4CC3-ABE0-8B11025939A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860328" y="1690688"/>
            <a:ext cx="4759961" cy="5048444"/>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2035140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7D0F5-E415-41A0-BF66-3EBABE47BFCC}"/>
              </a:ext>
            </a:extLst>
          </p:cNvPr>
          <p:cNvSpPr>
            <a:spLocks noGrp="1"/>
          </p:cNvSpPr>
          <p:nvPr>
            <p:ph type="title"/>
          </p:nvPr>
        </p:nvSpPr>
        <p:spPr/>
        <p:txBody>
          <a:bodyPr>
            <a:normAutofit/>
          </a:bodyPr>
          <a:lstStyle/>
          <a:p>
            <a:r>
              <a:rPr lang="en-GB" sz="2800" b="1" dirty="0">
                <a:latin typeface="Avenir Next LT Pro" panose="020B0504020202020204" pitchFamily="34" charset="0"/>
              </a:rPr>
              <a:t>Why do </a:t>
            </a:r>
            <a:r>
              <a:rPr lang="en-GB" sz="2800" b="1" u="sng" dirty="0">
                <a:latin typeface="Avenir Next LT Pro" panose="020B0504020202020204" pitchFamily="34" charset="0"/>
              </a:rPr>
              <a:t>personal</a:t>
            </a:r>
            <a:r>
              <a:rPr lang="en-GB" sz="2800" b="1" dirty="0">
                <a:latin typeface="Avenir Next LT Pro" panose="020B0504020202020204" pitchFamily="34" charset="0"/>
              </a:rPr>
              <a:t> digital preservation?</a:t>
            </a:r>
          </a:p>
        </p:txBody>
      </p:sp>
      <p:sp>
        <p:nvSpPr>
          <p:cNvPr id="3" name="Content Placeholder 2">
            <a:extLst>
              <a:ext uri="{FF2B5EF4-FFF2-40B4-BE49-F238E27FC236}">
                <a16:creationId xmlns:a16="http://schemas.microsoft.com/office/drawing/2014/main" id="{66917604-29B0-4089-B69A-F085D6914830}"/>
              </a:ext>
            </a:extLst>
          </p:cNvPr>
          <p:cNvSpPr>
            <a:spLocks noGrp="1"/>
          </p:cNvSpPr>
          <p:nvPr>
            <p:ph idx="1"/>
          </p:nvPr>
        </p:nvSpPr>
        <p:spPr>
          <a:xfrm>
            <a:off x="838200" y="1825625"/>
            <a:ext cx="5365955" cy="4351338"/>
          </a:xfrm>
        </p:spPr>
        <p:txBody>
          <a:bodyPr>
            <a:normAutofit/>
          </a:bodyPr>
          <a:lstStyle/>
          <a:p>
            <a:r>
              <a:rPr lang="en-GB" sz="2400" dirty="0">
                <a:latin typeface="Avenir Next LT Pro" panose="020B0504020202020204" pitchFamily="34" charset="0"/>
              </a:rPr>
              <a:t>Your digital assets have value to you as an individual</a:t>
            </a:r>
          </a:p>
          <a:p>
            <a:endParaRPr lang="en-GB" sz="2400" dirty="0">
              <a:latin typeface="Avenir Next LT Pro" panose="020B0504020202020204" pitchFamily="34" charset="0"/>
            </a:endParaRPr>
          </a:p>
          <a:p>
            <a:r>
              <a:rPr lang="en-GB" sz="2400" dirty="0">
                <a:latin typeface="Avenir Next LT Pro" panose="020B0504020202020204" pitchFamily="34" charset="0"/>
              </a:rPr>
              <a:t>Through personal digital preservation we can work to redress power imbalances in the cultural record</a:t>
            </a:r>
          </a:p>
          <a:p>
            <a:endParaRPr lang="en-GB" sz="2400" dirty="0">
              <a:latin typeface="Avenir Next LT Pro" panose="020B0504020202020204" pitchFamily="34" charset="0"/>
            </a:endParaRPr>
          </a:p>
          <a:p>
            <a:r>
              <a:rPr lang="en-GB" sz="2400" dirty="0">
                <a:latin typeface="Avenir Next LT Pro" panose="020B0504020202020204" pitchFamily="34" charset="0"/>
              </a:rPr>
              <a:t>Personal digital preservation is empowering!</a:t>
            </a:r>
          </a:p>
        </p:txBody>
      </p:sp>
      <p:pic>
        <p:nvPicPr>
          <p:cNvPr id="7" name="Picture 6" descr="An image from the University archive, showing a library user looking at an old fashioned monitor, holding a piece of paper with 'Media Resources in Education' written on it">
            <a:extLst>
              <a:ext uri="{FF2B5EF4-FFF2-40B4-BE49-F238E27FC236}">
                <a16:creationId xmlns:a16="http://schemas.microsoft.com/office/drawing/2014/main" id="{014C6D18-52FB-4B0E-B90A-3C16DD59C9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06766" y="2268076"/>
            <a:ext cx="5013765" cy="3346143"/>
          </a:xfrm>
          <a:prstGeom prst="rect">
            <a:avLst/>
          </a:prstGeom>
        </p:spPr>
      </p:pic>
    </p:spTree>
    <p:extLst>
      <p:ext uri="{BB962C8B-B14F-4D97-AF65-F5344CB8AC3E}">
        <p14:creationId xmlns:p14="http://schemas.microsoft.com/office/powerpoint/2010/main" val="944595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7D0F5-E415-41A0-BF66-3EBABE47BFCC}"/>
              </a:ext>
            </a:extLst>
          </p:cNvPr>
          <p:cNvSpPr>
            <a:spLocks noGrp="1"/>
          </p:cNvSpPr>
          <p:nvPr>
            <p:ph type="title"/>
          </p:nvPr>
        </p:nvSpPr>
        <p:spPr/>
        <p:txBody>
          <a:bodyPr>
            <a:normAutofit/>
          </a:bodyPr>
          <a:lstStyle/>
          <a:p>
            <a:r>
              <a:rPr lang="en-GB" sz="2800" b="1" dirty="0">
                <a:solidFill>
                  <a:schemeClr val="bg1"/>
                </a:solidFill>
                <a:latin typeface="Avenir Next LT Pro" panose="020B0504020202020204" pitchFamily="34" charset="0"/>
              </a:rPr>
              <a:t>What do you care about?</a:t>
            </a:r>
          </a:p>
        </p:txBody>
      </p:sp>
      <p:sp>
        <p:nvSpPr>
          <p:cNvPr id="3" name="Content Placeholder 2">
            <a:extLst>
              <a:ext uri="{FF2B5EF4-FFF2-40B4-BE49-F238E27FC236}">
                <a16:creationId xmlns:a16="http://schemas.microsoft.com/office/drawing/2014/main" id="{66917604-29B0-4089-B69A-F085D6914830}"/>
              </a:ext>
            </a:extLst>
          </p:cNvPr>
          <p:cNvSpPr>
            <a:spLocks noGrp="1"/>
          </p:cNvSpPr>
          <p:nvPr>
            <p:ph idx="1"/>
          </p:nvPr>
        </p:nvSpPr>
        <p:spPr>
          <a:xfrm>
            <a:off x="838200" y="1825625"/>
            <a:ext cx="5720255" cy="4351338"/>
          </a:xfrm>
        </p:spPr>
        <p:txBody>
          <a:bodyPr>
            <a:normAutofit/>
          </a:bodyPr>
          <a:lstStyle/>
          <a:p>
            <a:pPr>
              <a:lnSpc>
                <a:spcPct val="150000"/>
              </a:lnSpc>
            </a:pPr>
            <a:r>
              <a:rPr lang="en-GB" sz="2400" dirty="0">
                <a:solidFill>
                  <a:schemeClr val="bg1"/>
                </a:solidFill>
                <a:latin typeface="Avenir Next LT Pro" panose="020B0504020202020204" pitchFamily="34" charset="0"/>
              </a:rPr>
              <a:t>What digital material do you care about that you would like to preserve?</a:t>
            </a:r>
          </a:p>
          <a:p>
            <a:pPr>
              <a:lnSpc>
                <a:spcPct val="150000"/>
              </a:lnSpc>
            </a:pPr>
            <a:r>
              <a:rPr lang="en-GB" sz="2400" dirty="0">
                <a:solidFill>
                  <a:schemeClr val="bg1"/>
                </a:solidFill>
                <a:latin typeface="Avenir Next LT Pro" panose="020B0504020202020204" pitchFamily="34" charset="0"/>
              </a:rPr>
              <a:t>What is important about:</a:t>
            </a:r>
          </a:p>
          <a:p>
            <a:pPr lvl="1">
              <a:lnSpc>
                <a:spcPct val="150000"/>
              </a:lnSpc>
            </a:pPr>
            <a:r>
              <a:rPr lang="en-GB" dirty="0">
                <a:solidFill>
                  <a:schemeClr val="bg1"/>
                </a:solidFill>
                <a:latin typeface="Avenir Next LT Pro" panose="020B0504020202020204" pitchFamily="34" charset="0"/>
              </a:rPr>
              <a:t>The </a:t>
            </a:r>
            <a:r>
              <a:rPr lang="en-GB" i="1" dirty="0">
                <a:solidFill>
                  <a:schemeClr val="bg1"/>
                </a:solidFill>
                <a:latin typeface="Avenir Next LT Pro" panose="020B0504020202020204" pitchFamily="34" charset="0"/>
              </a:rPr>
              <a:t>content</a:t>
            </a:r>
            <a:r>
              <a:rPr lang="en-GB" dirty="0">
                <a:solidFill>
                  <a:schemeClr val="bg1"/>
                </a:solidFill>
                <a:latin typeface="Avenir Next LT Pro" panose="020B0504020202020204" pitchFamily="34" charset="0"/>
              </a:rPr>
              <a:t> of the material</a:t>
            </a:r>
          </a:p>
          <a:p>
            <a:pPr lvl="1">
              <a:lnSpc>
                <a:spcPct val="150000"/>
              </a:lnSpc>
            </a:pPr>
            <a:r>
              <a:rPr lang="en-GB" dirty="0">
                <a:solidFill>
                  <a:schemeClr val="bg1"/>
                </a:solidFill>
                <a:latin typeface="Avenir Next LT Pro" panose="020B0504020202020204" pitchFamily="34" charset="0"/>
              </a:rPr>
              <a:t>Any other </a:t>
            </a:r>
            <a:r>
              <a:rPr lang="en-GB" i="1" dirty="0">
                <a:solidFill>
                  <a:schemeClr val="bg1"/>
                </a:solidFill>
                <a:latin typeface="Avenir Next LT Pro" panose="020B0504020202020204" pitchFamily="34" charset="0"/>
              </a:rPr>
              <a:t>significant</a:t>
            </a:r>
            <a:r>
              <a:rPr lang="en-GB" dirty="0">
                <a:solidFill>
                  <a:schemeClr val="bg1"/>
                </a:solidFill>
                <a:latin typeface="Avenir Next LT Pro" panose="020B0504020202020204" pitchFamily="34" charset="0"/>
              </a:rPr>
              <a:t> </a:t>
            </a:r>
            <a:r>
              <a:rPr lang="en-GB" i="1" dirty="0">
                <a:solidFill>
                  <a:schemeClr val="bg1"/>
                </a:solidFill>
                <a:latin typeface="Avenir Next LT Pro" panose="020B0504020202020204" pitchFamily="34" charset="0"/>
              </a:rPr>
              <a:t>properties </a:t>
            </a:r>
            <a:r>
              <a:rPr lang="en-GB" dirty="0">
                <a:solidFill>
                  <a:schemeClr val="bg1"/>
                </a:solidFill>
                <a:latin typeface="Avenir Next LT Pro" panose="020B0504020202020204" pitchFamily="34" charset="0"/>
              </a:rPr>
              <a:t>of the material</a:t>
            </a:r>
          </a:p>
          <a:p>
            <a:pPr>
              <a:lnSpc>
                <a:spcPct val="150000"/>
              </a:lnSpc>
            </a:pPr>
            <a:endParaRPr lang="en-GB" sz="2400" dirty="0">
              <a:solidFill>
                <a:schemeClr val="bg1"/>
              </a:solidFill>
              <a:latin typeface="Avenir Next LT Pro" panose="020B0504020202020204" pitchFamily="34" charset="0"/>
            </a:endParaRPr>
          </a:p>
        </p:txBody>
      </p:sp>
      <p:pic>
        <p:nvPicPr>
          <p:cNvPr id="7" name="Picture 6" descr="An image of a piece of writing by Christine Brooke-Rose, showing text arranged in a series of triangles, resembling a leaf, in some cases the text seems to read from bottom to top, in others from top to bottom.">
            <a:extLst>
              <a:ext uri="{FF2B5EF4-FFF2-40B4-BE49-F238E27FC236}">
                <a16:creationId xmlns:a16="http://schemas.microsoft.com/office/drawing/2014/main" id="{F3CC5D94-9556-44CA-BEF5-DC906EF37FA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64957" y="0"/>
            <a:ext cx="5027043" cy="6858000"/>
          </a:xfrm>
          <a:prstGeom prst="rect">
            <a:avLst/>
          </a:prstGeom>
        </p:spPr>
      </p:pic>
    </p:spTree>
    <p:extLst>
      <p:ext uri="{BB962C8B-B14F-4D97-AF65-F5344CB8AC3E}">
        <p14:creationId xmlns:p14="http://schemas.microsoft.com/office/powerpoint/2010/main" val="12539545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CF9DB9-90ED-45E4-AA46-32FA918CBE15}"/>
              </a:ext>
            </a:extLst>
          </p:cNvPr>
          <p:cNvSpPr txBox="1"/>
          <p:nvPr/>
        </p:nvSpPr>
        <p:spPr>
          <a:xfrm>
            <a:off x="943153" y="971909"/>
            <a:ext cx="967183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Avenir Next LT Pro"/>
              </a:rPr>
              <a:t>(1) Locate your material</a:t>
            </a:r>
          </a:p>
        </p:txBody>
      </p:sp>
      <p:sp>
        <p:nvSpPr>
          <p:cNvPr id="6" name="Rectangle 5">
            <a:extLst>
              <a:ext uri="{FF2B5EF4-FFF2-40B4-BE49-F238E27FC236}">
                <a16:creationId xmlns:a16="http://schemas.microsoft.com/office/drawing/2014/main" id="{C4E9D920-D795-214F-A9AE-AC1F5ACC950C}"/>
              </a:ext>
            </a:extLst>
          </p:cNvPr>
          <p:cNvSpPr/>
          <p:nvPr/>
        </p:nvSpPr>
        <p:spPr>
          <a:xfrm>
            <a:off x="943154" y="1951672"/>
            <a:ext cx="5244704" cy="3785652"/>
          </a:xfrm>
          <a:prstGeom prst="rect">
            <a:avLst/>
          </a:prstGeom>
        </p:spPr>
        <p:txBody>
          <a:bodyPr wrap="square">
            <a:spAutoFit/>
          </a:bodyPr>
          <a:lstStyle/>
          <a:p>
            <a:pPr marL="285750" indent="-285750">
              <a:buFont typeface="Arial" panose="020B0604020202020204" pitchFamily="34" charset="0"/>
              <a:buChar char="•"/>
            </a:pPr>
            <a:r>
              <a:rPr lang="en-US" sz="2400" b="1" dirty="0">
                <a:latin typeface="Avenir Next LT Pro"/>
              </a:rPr>
              <a:t>hardware:  </a:t>
            </a:r>
            <a:r>
              <a:rPr lang="en-US" sz="2400" dirty="0">
                <a:latin typeface="Avenir Next LT Pro"/>
              </a:rPr>
              <a:t>CDs, DVDs, USB/Flash drives, camera, mobile device </a:t>
            </a:r>
          </a:p>
          <a:p>
            <a:endParaRPr lang="en-US" sz="2400" dirty="0">
              <a:latin typeface="Avenir Next LT Pro"/>
            </a:endParaRPr>
          </a:p>
          <a:p>
            <a:pPr marL="285750" indent="-285750">
              <a:buFont typeface="Arial" panose="020B0604020202020204" pitchFamily="34" charset="0"/>
              <a:buChar char="•"/>
            </a:pPr>
            <a:r>
              <a:rPr lang="en-US" sz="2400" b="1" dirty="0">
                <a:latin typeface="Avenir Next LT Pro"/>
              </a:rPr>
              <a:t>shared drives:  </a:t>
            </a:r>
            <a:r>
              <a:rPr lang="en-US" sz="2400" dirty="0">
                <a:latin typeface="Avenir Next LT Pro"/>
              </a:rPr>
              <a:t>Google, </a:t>
            </a:r>
            <a:r>
              <a:rPr lang="en-US" sz="2400" dirty="0" err="1">
                <a:latin typeface="Avenir Next LT Pro"/>
              </a:rPr>
              <a:t>DropBox</a:t>
            </a:r>
            <a:r>
              <a:rPr lang="en-US" sz="2400" dirty="0">
                <a:latin typeface="Avenir Next LT Pro"/>
              </a:rPr>
              <a:t>, OneDrive, your institution/workplace</a:t>
            </a:r>
          </a:p>
          <a:p>
            <a:endParaRPr lang="en-US" sz="2400" dirty="0">
              <a:latin typeface="Avenir Next LT Pro"/>
            </a:endParaRPr>
          </a:p>
          <a:p>
            <a:pPr marL="285750" indent="-285750">
              <a:buFont typeface="Arial" panose="020B0604020202020204" pitchFamily="34" charset="0"/>
              <a:buChar char="•"/>
            </a:pPr>
            <a:r>
              <a:rPr lang="en-US" sz="2400" b="1" dirty="0">
                <a:latin typeface="Avenir Next LT Pro"/>
              </a:rPr>
              <a:t>other places to look:</a:t>
            </a:r>
            <a:r>
              <a:rPr lang="en-US" sz="2400" dirty="0">
                <a:latin typeface="Avenir Next LT Pro"/>
              </a:rPr>
              <a:t> email, attachments, chat history, social media, personal websites</a:t>
            </a:r>
            <a:endParaRPr lang="en-US" sz="2400" b="1" dirty="0">
              <a:latin typeface="Avenir Next LT Pro"/>
            </a:endParaRPr>
          </a:p>
        </p:txBody>
      </p:sp>
      <p:pic>
        <p:nvPicPr>
          <p:cNvPr id="4" name="Picture 3" descr="A cropped screenshot of a search for 'photo of' in an email inbox, returning 2891 search results.">
            <a:extLst>
              <a:ext uri="{FF2B5EF4-FFF2-40B4-BE49-F238E27FC236}">
                <a16:creationId xmlns:a16="http://schemas.microsoft.com/office/drawing/2014/main" id="{57DEF444-B1EE-734B-9024-943A3AB67FC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788005" y="2008636"/>
            <a:ext cx="4772592" cy="3021381"/>
          </a:xfrm>
          <a:prstGeom prst="rect">
            <a:avLst/>
          </a:prstGeom>
        </p:spPr>
        <p:style>
          <a:lnRef idx="2">
            <a:schemeClr val="dk1"/>
          </a:lnRef>
          <a:fillRef idx="1">
            <a:schemeClr val="lt1"/>
          </a:fillRef>
          <a:effectRef idx="0">
            <a:schemeClr val="dk1"/>
          </a:effectRef>
          <a:fontRef idx="minor">
            <a:schemeClr val="dk1"/>
          </a:fontRef>
        </p:style>
      </p:pic>
      <p:sp>
        <p:nvSpPr>
          <p:cNvPr id="8" name="Rectangle 7">
            <a:extLst>
              <a:ext uri="{FF2B5EF4-FFF2-40B4-BE49-F238E27FC236}">
                <a16:creationId xmlns:a16="http://schemas.microsoft.com/office/drawing/2014/main" id="{EE0A5FA0-23C8-4E40-89EF-ED23669511D4}"/>
              </a:ext>
            </a:extLst>
          </p:cNvPr>
          <p:cNvSpPr/>
          <p:nvPr/>
        </p:nvSpPr>
        <p:spPr>
          <a:xfrm>
            <a:off x="6724505" y="5283470"/>
            <a:ext cx="4836092" cy="1077218"/>
          </a:xfrm>
          <a:prstGeom prst="rect">
            <a:avLst/>
          </a:prstGeom>
        </p:spPr>
        <p:txBody>
          <a:bodyPr wrap="square">
            <a:spAutoFit/>
          </a:bodyPr>
          <a:lstStyle/>
          <a:p>
            <a:r>
              <a:rPr lang="en-US" sz="1600" dirty="0">
                <a:latin typeface="Avenir Next LT Pro"/>
              </a:rPr>
              <a:t>Determining when and in which contexts specific files were used is easier for more recent projects, but can become increasingly difficult the longer you leave them.</a:t>
            </a:r>
          </a:p>
        </p:txBody>
      </p:sp>
    </p:spTree>
    <p:extLst>
      <p:ext uri="{BB962C8B-B14F-4D97-AF65-F5344CB8AC3E}">
        <p14:creationId xmlns:p14="http://schemas.microsoft.com/office/powerpoint/2010/main" val="11837034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1391</TotalTime>
  <Words>2815</Words>
  <Application>Microsoft Office PowerPoint</Application>
  <PresentationFormat>Widescreen</PresentationFormat>
  <Paragraphs>280</Paragraphs>
  <Slides>24</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Avenir Next LT Pro</vt:lpstr>
      <vt:lpstr>Calibri</vt:lpstr>
      <vt:lpstr>Calibri Light</vt:lpstr>
      <vt:lpstr>Lato</vt:lpstr>
      <vt:lpstr>Linux Libertine</vt:lpstr>
      <vt:lpstr>Office Theme</vt:lpstr>
      <vt:lpstr>‘DIY’ Digital Preservation</vt:lpstr>
      <vt:lpstr>PowerPoint Presentation</vt:lpstr>
      <vt:lpstr>PowerPoint Presentation</vt:lpstr>
      <vt:lpstr>What is digital preservation?</vt:lpstr>
      <vt:lpstr>PowerPoint Presentation</vt:lpstr>
      <vt:lpstr>Will the cloud save us?</vt:lpstr>
      <vt:lpstr>Why do personal digital preservation?</vt:lpstr>
      <vt:lpstr>What do you care about?</vt:lpstr>
      <vt:lpstr>PowerPoint Presentation</vt:lpstr>
      <vt:lpstr>PowerPoint Presentation</vt:lpstr>
      <vt:lpstr>PowerPoint Presentation</vt:lpstr>
      <vt:lpstr>Document Archaeology</vt:lpstr>
      <vt:lpstr>PowerPoint Presentation</vt:lpstr>
      <vt:lpstr>PowerPoint Presentation</vt:lpstr>
      <vt:lpstr>PowerPoint Presentation</vt:lpstr>
      <vt:lpstr>PowerPoint Presentation</vt:lpstr>
      <vt:lpstr>PowerPoint Presentation</vt:lpstr>
      <vt:lpstr>PowerPoint Presentation</vt:lpstr>
      <vt:lpstr>Discussion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‘DIY’ Digital Preservation</dc:title>
  <dc:creator>J B</dc:creator>
  <cp:lastModifiedBy>Alyson Campbell</cp:lastModifiedBy>
  <cp:revision>4</cp:revision>
  <cp:lastPrinted>2020-10-06T08:16:31Z</cp:lastPrinted>
  <dcterms:created xsi:type="dcterms:W3CDTF">2020-09-21T10:31:30Z</dcterms:created>
  <dcterms:modified xsi:type="dcterms:W3CDTF">2020-11-05T15:33:31Z</dcterms:modified>
</cp:coreProperties>
</file>