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5" r:id="rId2"/>
  </p:sldMasterIdLst>
  <p:sldIdLst>
    <p:sldId id="273" r:id="rId3"/>
    <p:sldId id="292" r:id="rId4"/>
    <p:sldId id="297" r:id="rId5"/>
    <p:sldId id="275" r:id="rId6"/>
    <p:sldId id="286" r:id="rId7"/>
    <p:sldId id="277" r:id="rId8"/>
    <p:sldId id="293" r:id="rId9"/>
    <p:sldId id="298" r:id="rId10"/>
    <p:sldId id="281" r:id="rId11"/>
    <p:sldId id="296" r:id="rId12"/>
    <p:sldId id="272" r:id="rId13"/>
    <p:sldId id="289" r:id="rId14"/>
    <p:sldId id="29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2" autoAdjust="0"/>
    <p:restoredTop sz="94660"/>
  </p:normalViewPr>
  <p:slideViewPr>
    <p:cSldViewPr snapToGrid="0">
      <p:cViewPr varScale="1">
        <p:scale>
          <a:sx n="66" d="100"/>
          <a:sy n="66" d="100"/>
        </p:scale>
        <p:origin x="36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STD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960002" y="1980000"/>
            <a:ext cx="10079567" cy="360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530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HMS Belf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4" y="360363"/>
            <a:ext cx="3005328" cy="102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000" y="2340000"/>
            <a:ext cx="1008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60000" y="5400000"/>
            <a:ext cx="6696021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383990" indent="-383990">
              <a:buFont typeface="Wingdings" charset="2"/>
              <a:buChar char="§"/>
              <a:defRPr/>
            </a:lvl2pPr>
            <a:lvl3pPr marL="713300" indent="-304792">
              <a:defRPr/>
            </a:lvl3pPr>
            <a:lvl4pPr marL="1071007" indent="-323843">
              <a:tabLst/>
              <a:defRPr/>
            </a:lvl4pPr>
            <a:lvl5pPr marL="1439297" indent="-304792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7812557" y="5400675"/>
            <a:ext cx="3227443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3238061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000" y="2340000"/>
            <a:ext cx="1008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4" y="360363"/>
            <a:ext cx="1621536" cy="1030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60000" y="5400000"/>
            <a:ext cx="6696021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383990" indent="-383990">
              <a:buFont typeface="Wingdings" charset="2"/>
              <a:buChar char="§"/>
              <a:defRPr/>
            </a:lvl2pPr>
            <a:lvl3pPr marL="713300" indent="-304792">
              <a:defRPr/>
            </a:lvl3pPr>
            <a:lvl4pPr marL="1071007" indent="-323843">
              <a:tabLst/>
              <a:defRPr/>
            </a:lvl4pPr>
            <a:lvl5pPr marL="1439297" indent="-304792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7812557" y="5400675"/>
            <a:ext cx="3227443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104780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000" y="2340000"/>
            <a:ext cx="1008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4" y="360363"/>
            <a:ext cx="1621536" cy="1030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60000" y="5400000"/>
            <a:ext cx="6696021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383990" indent="-383990">
              <a:buFont typeface="Wingdings" charset="2"/>
              <a:buChar char="§"/>
              <a:defRPr/>
            </a:lvl2pPr>
            <a:lvl3pPr marL="713300" indent="-304792">
              <a:defRPr/>
            </a:lvl3pPr>
            <a:lvl4pPr marL="1071007" indent="-323843">
              <a:tabLst/>
              <a:defRPr/>
            </a:lvl4pPr>
            <a:lvl5pPr marL="1439297" indent="-304792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7812557" y="5400675"/>
            <a:ext cx="3227443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2618383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000" y="2340000"/>
            <a:ext cx="1008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887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 STD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733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960002" y="1980000"/>
            <a:ext cx="10079567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5079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 STD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733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960002" y="1980000"/>
            <a:ext cx="10079567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207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 STD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733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960002" y="1980000"/>
            <a:ext cx="10079567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992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 STD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733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960002" y="1980000"/>
            <a:ext cx="10079567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65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 Titl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000" y="2340000"/>
            <a:ext cx="1008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60000" y="5400000"/>
            <a:ext cx="8160000" cy="1080000"/>
          </a:xfrm>
        </p:spPr>
        <p:txBody>
          <a:bodyPr/>
          <a:lstStyle>
            <a:lvl1pPr marL="0" indent="0">
              <a:buNone/>
              <a:defRPr/>
            </a:lvl1pPr>
            <a:lvl2pPr marL="383990" indent="-383990">
              <a:buFont typeface="Wingdings" charset="2"/>
              <a:buChar char="§"/>
              <a:defRPr/>
            </a:lvl2pPr>
            <a:lvl3pPr marL="713300" indent="-304792">
              <a:defRPr/>
            </a:lvl3pPr>
            <a:lvl4pPr marL="1071007" indent="-323843">
              <a:tabLst/>
              <a:defRPr/>
            </a:lvl4pPr>
            <a:lvl5pPr marL="1439297" indent="-304792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4" y="360363"/>
            <a:ext cx="1621536" cy="1030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55428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000" y="2340000"/>
            <a:ext cx="1008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60000" y="5400000"/>
            <a:ext cx="8160000" cy="1080000"/>
          </a:xfrm>
        </p:spPr>
        <p:txBody>
          <a:bodyPr/>
          <a:lstStyle>
            <a:lvl1pPr marL="0" indent="0">
              <a:buNone/>
              <a:defRPr/>
            </a:lvl1pPr>
            <a:lvl2pPr marL="383990" indent="-383990">
              <a:buFont typeface="Wingdings" charset="2"/>
              <a:buChar char="§"/>
              <a:defRPr/>
            </a:lvl2pPr>
            <a:lvl3pPr marL="713300" indent="-304792">
              <a:defRPr/>
            </a:lvl3pPr>
            <a:lvl4pPr marL="1071007" indent="-323843">
              <a:tabLst/>
              <a:defRPr/>
            </a:lvl4pPr>
            <a:lvl5pPr marL="1439297" indent="-304792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7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4" y="360363"/>
            <a:ext cx="1621536" cy="1030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286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STD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960002" y="1980000"/>
            <a:ext cx="10079567" cy="360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8577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 Tit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000" y="2340000"/>
            <a:ext cx="1008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60000" y="5400000"/>
            <a:ext cx="8160000" cy="1080000"/>
          </a:xfrm>
        </p:spPr>
        <p:txBody>
          <a:bodyPr/>
          <a:lstStyle>
            <a:lvl1pPr marL="0" indent="0">
              <a:buNone/>
              <a:defRPr/>
            </a:lvl1pPr>
            <a:lvl2pPr marL="383990" indent="-383990">
              <a:buFont typeface="Wingdings" charset="2"/>
              <a:buChar char="§"/>
              <a:defRPr/>
            </a:lvl2pPr>
            <a:lvl3pPr marL="713300" indent="-304792">
              <a:defRPr/>
            </a:lvl3pPr>
            <a:lvl4pPr marL="1071007" indent="-323843">
              <a:tabLst/>
              <a:defRPr/>
            </a:lvl4pPr>
            <a:lvl5pPr marL="1439297" indent="-304792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6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4" y="360363"/>
            <a:ext cx="1621536" cy="1030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2493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000" y="2340000"/>
            <a:ext cx="1008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002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STD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960002" y="1980000"/>
            <a:ext cx="10079567" cy="360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474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STD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960002" y="1980000"/>
            <a:ext cx="10079567" cy="360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592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000" y="2340000"/>
            <a:ext cx="1008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60000" y="5400000"/>
            <a:ext cx="6696021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383990" indent="-383990">
              <a:buFont typeface="Wingdings" charset="2"/>
              <a:buChar char="§"/>
              <a:defRPr/>
            </a:lvl2pPr>
            <a:lvl3pPr marL="713300" indent="-304792">
              <a:defRPr/>
            </a:lvl3pPr>
            <a:lvl4pPr marL="1071007" indent="-323843">
              <a:tabLst/>
              <a:defRPr/>
            </a:lvl4pPr>
            <a:lvl5pPr marL="1439297" indent="-304792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4" y="360363"/>
            <a:ext cx="1621536" cy="1030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7812557" y="5400675"/>
            <a:ext cx="3227443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1398588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Lond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000" y="2340000"/>
            <a:ext cx="1008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5" y="360365"/>
            <a:ext cx="2997708" cy="1031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60000" y="5400000"/>
            <a:ext cx="6696021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383990" indent="-383990">
              <a:buFont typeface="Wingdings" charset="2"/>
              <a:buChar char="§"/>
              <a:defRPr/>
            </a:lvl2pPr>
            <a:lvl3pPr marL="713300" indent="-304792">
              <a:defRPr/>
            </a:lvl3pPr>
            <a:lvl4pPr marL="1071007" indent="-323843">
              <a:tabLst/>
              <a:defRPr/>
            </a:lvl4pPr>
            <a:lvl5pPr marL="1439297" indent="-304792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7812557" y="5400675"/>
            <a:ext cx="3227443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1452366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Nor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000" y="2340000"/>
            <a:ext cx="10080000" cy="2160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6" y="360364"/>
            <a:ext cx="2741676" cy="102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60000" y="5400000"/>
            <a:ext cx="6696021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383990" indent="-383990">
              <a:buFont typeface="Wingdings" charset="2"/>
              <a:buChar char="§"/>
              <a:defRPr/>
            </a:lvl2pPr>
            <a:lvl3pPr marL="713300" indent="-304792">
              <a:defRPr/>
            </a:lvl3pPr>
            <a:lvl4pPr marL="1071007" indent="-323843">
              <a:tabLst/>
              <a:defRPr/>
            </a:lvl4pPr>
            <a:lvl5pPr marL="1439297" indent="-304792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7812557" y="5400675"/>
            <a:ext cx="3227443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372714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Duxf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4" y="360363"/>
            <a:ext cx="3176016" cy="102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000" y="2340000"/>
            <a:ext cx="1008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60000" y="5400000"/>
            <a:ext cx="6696021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383990" indent="-383990">
              <a:buFont typeface="Wingdings" charset="2"/>
              <a:buChar char="§"/>
              <a:defRPr/>
            </a:lvl2pPr>
            <a:lvl3pPr marL="713300" indent="-304792">
              <a:defRPr/>
            </a:lvl3pPr>
            <a:lvl4pPr marL="1071007" indent="-323843">
              <a:tabLst/>
              <a:defRPr/>
            </a:lvl4pPr>
            <a:lvl5pPr marL="1439297" indent="-304792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7812557" y="5400675"/>
            <a:ext cx="3227443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1553137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Church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6" y="360363"/>
            <a:ext cx="3604260" cy="102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000" y="2340000"/>
            <a:ext cx="1008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60000" y="5400000"/>
            <a:ext cx="6696021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383990" indent="-383990">
              <a:buFont typeface="Wingdings" charset="2"/>
              <a:buChar char="§"/>
              <a:defRPr/>
            </a:lvl2pPr>
            <a:lvl3pPr marL="713300" indent="-304792">
              <a:defRPr/>
            </a:lvl3pPr>
            <a:lvl4pPr marL="1071007" indent="-323843">
              <a:tabLst/>
              <a:defRPr/>
            </a:lvl4pPr>
            <a:lvl5pPr marL="1439297" indent="-304792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7812557" y="5400675"/>
            <a:ext cx="3227443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478129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10.jpeg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0000" y="900000"/>
            <a:ext cx="10080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000" y="1992751"/>
            <a:ext cx="10080000" cy="3600000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9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l" defTabSz="609585" rtl="0" eaLnBrk="1" latinLnBrk="0" hangingPunct="1">
        <a:lnSpc>
          <a:spcPts val="5333"/>
        </a:lnSpc>
        <a:spcBef>
          <a:spcPct val="0"/>
        </a:spcBef>
        <a:buNone/>
        <a:defRPr sz="48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609585" rtl="0" eaLnBrk="1" latinLnBrk="0" hangingPunct="1">
        <a:lnSpc>
          <a:spcPts val="2267"/>
        </a:lnSpc>
        <a:spcBef>
          <a:spcPts val="0"/>
        </a:spcBef>
        <a:buFont typeface="Wingdings" charset="2"/>
        <a:buNone/>
        <a:defRPr sz="1733" kern="1200">
          <a:solidFill>
            <a:srgbClr val="FFFFFF"/>
          </a:solidFill>
          <a:latin typeface="+mn-lt"/>
          <a:ea typeface="+mn-ea"/>
          <a:cs typeface="+mn-cs"/>
        </a:defRPr>
      </a:lvl1pPr>
      <a:lvl2pPr marL="239994" indent="-239994" algn="l" defTabSz="609585" rtl="0" eaLnBrk="1" latinLnBrk="0" hangingPunct="1">
        <a:lnSpc>
          <a:spcPts val="2267"/>
        </a:lnSpc>
        <a:spcBef>
          <a:spcPts val="0"/>
        </a:spcBef>
        <a:buFont typeface="Wingdings" charset="2"/>
        <a:buChar char="§"/>
        <a:defRPr sz="1733" kern="1200">
          <a:solidFill>
            <a:srgbClr val="FFFFFF"/>
          </a:solidFill>
          <a:latin typeface="+mn-lt"/>
          <a:ea typeface="+mn-ea"/>
          <a:cs typeface="+mn-cs"/>
        </a:defRPr>
      </a:lvl2pPr>
      <a:lvl3pPr marL="479988" indent="-239994" algn="l" defTabSz="609585" rtl="0" eaLnBrk="1" latinLnBrk="0" hangingPunct="1">
        <a:lnSpc>
          <a:spcPts val="2000"/>
        </a:lnSpc>
        <a:spcBef>
          <a:spcPts val="0"/>
        </a:spcBef>
        <a:buFont typeface="Wingdings" charset="2"/>
        <a:buChar char="§"/>
        <a:defRPr sz="1733" kern="1200">
          <a:solidFill>
            <a:srgbClr val="FFFFFF"/>
          </a:solidFill>
          <a:latin typeface="+mn-lt"/>
          <a:ea typeface="+mn-ea"/>
          <a:cs typeface="+mn-cs"/>
        </a:defRPr>
      </a:lvl3pPr>
      <a:lvl4pPr marL="479988" indent="0" algn="l" defTabSz="609585" rtl="0" eaLnBrk="1" latinLnBrk="0" hangingPunct="1">
        <a:lnSpc>
          <a:spcPts val="2000"/>
        </a:lnSpc>
        <a:spcBef>
          <a:spcPts val="0"/>
        </a:spcBef>
        <a:buFont typeface="Arial"/>
        <a:buNone/>
        <a:defRPr sz="1733" kern="1200">
          <a:solidFill>
            <a:srgbClr val="FFFFFF"/>
          </a:solidFill>
          <a:latin typeface="+mn-lt"/>
          <a:ea typeface="+mn-ea"/>
          <a:cs typeface="+mn-cs"/>
        </a:defRPr>
      </a:lvl4pPr>
      <a:lvl5pPr marL="479988" indent="0" algn="l" defTabSz="609585" rtl="0" eaLnBrk="1" latinLnBrk="0" hangingPunct="1">
        <a:lnSpc>
          <a:spcPts val="2000"/>
        </a:lnSpc>
        <a:spcBef>
          <a:spcPts val="0"/>
        </a:spcBef>
        <a:buFont typeface="Arial"/>
        <a:buNone/>
        <a:defRPr sz="1733" kern="1200">
          <a:solidFill>
            <a:srgbClr val="FFFFFF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0000" y="900000"/>
            <a:ext cx="10080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000" y="1992751"/>
            <a:ext cx="10080000" cy="3600000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887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</p:sldLayoutIdLst>
  <p:txStyles>
    <p:titleStyle>
      <a:lvl1pPr algn="l" defTabSz="609585" rtl="0" eaLnBrk="1" latinLnBrk="0" hangingPunct="1">
        <a:lnSpc>
          <a:spcPts val="5333"/>
        </a:lnSpc>
        <a:spcBef>
          <a:spcPct val="0"/>
        </a:spcBef>
        <a:buNone/>
        <a:defRPr sz="48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609585" rtl="0" eaLnBrk="1" latinLnBrk="0" hangingPunct="1">
        <a:lnSpc>
          <a:spcPts val="2267"/>
        </a:lnSpc>
        <a:spcBef>
          <a:spcPts val="0"/>
        </a:spcBef>
        <a:buFont typeface="Wingdings" charset="2"/>
        <a:buNone/>
        <a:defRPr sz="1733" kern="1200">
          <a:solidFill>
            <a:srgbClr val="FFFFFF"/>
          </a:solidFill>
          <a:latin typeface="+mn-lt"/>
          <a:ea typeface="+mn-ea"/>
          <a:cs typeface="+mn-cs"/>
        </a:defRPr>
      </a:lvl1pPr>
      <a:lvl2pPr marL="239994" indent="-239994" algn="l" defTabSz="609585" rtl="0" eaLnBrk="1" latinLnBrk="0" hangingPunct="1">
        <a:lnSpc>
          <a:spcPts val="2267"/>
        </a:lnSpc>
        <a:spcBef>
          <a:spcPts val="0"/>
        </a:spcBef>
        <a:buFont typeface="Wingdings" charset="2"/>
        <a:buChar char="§"/>
        <a:defRPr sz="1733" kern="1200">
          <a:solidFill>
            <a:srgbClr val="FFFFFF"/>
          </a:solidFill>
          <a:latin typeface="+mn-lt"/>
          <a:ea typeface="+mn-ea"/>
          <a:cs typeface="+mn-cs"/>
        </a:defRPr>
      </a:lvl2pPr>
      <a:lvl3pPr marL="479988" indent="-239994" algn="l" defTabSz="609585" rtl="0" eaLnBrk="1" latinLnBrk="0" hangingPunct="1">
        <a:lnSpc>
          <a:spcPts val="2000"/>
        </a:lnSpc>
        <a:spcBef>
          <a:spcPts val="0"/>
        </a:spcBef>
        <a:buFont typeface="Wingdings" charset="2"/>
        <a:buChar char="§"/>
        <a:defRPr sz="1733" kern="1200">
          <a:solidFill>
            <a:srgbClr val="FFFFFF"/>
          </a:solidFill>
          <a:latin typeface="+mn-lt"/>
          <a:ea typeface="+mn-ea"/>
          <a:cs typeface="+mn-cs"/>
        </a:defRPr>
      </a:lvl3pPr>
      <a:lvl4pPr marL="479988" indent="0" algn="l" defTabSz="609585" rtl="0" eaLnBrk="1" latinLnBrk="0" hangingPunct="1">
        <a:lnSpc>
          <a:spcPts val="2000"/>
        </a:lnSpc>
        <a:spcBef>
          <a:spcPts val="0"/>
        </a:spcBef>
        <a:buFont typeface="Arial"/>
        <a:buNone/>
        <a:defRPr sz="1733" kern="1200">
          <a:solidFill>
            <a:srgbClr val="FFFFFF"/>
          </a:solidFill>
          <a:latin typeface="+mn-lt"/>
          <a:ea typeface="+mn-ea"/>
          <a:cs typeface="+mn-cs"/>
        </a:defRPr>
      </a:lvl4pPr>
      <a:lvl5pPr marL="479988" indent="0" algn="l" defTabSz="609585" rtl="0" eaLnBrk="1" latinLnBrk="0" hangingPunct="1">
        <a:lnSpc>
          <a:spcPts val="2000"/>
        </a:lnSpc>
        <a:spcBef>
          <a:spcPts val="0"/>
        </a:spcBef>
        <a:buFont typeface="Arial"/>
        <a:buNone/>
        <a:defRPr sz="1733" kern="1200">
          <a:solidFill>
            <a:srgbClr val="FFFFFF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000" y="2061882"/>
            <a:ext cx="9797647" cy="243811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GB" sz="3100" b="1" kern="100" dirty="0">
                <a:effectLst/>
                <a:latin typeface="Aptos" panose="020B0004020202020204" pitchFamily="34" charset="0"/>
                <a:ea typeface="Yu Gothic Light" panose="020B0300000000000000" pitchFamily="34" charset="-128"/>
                <a:cs typeface="Times New Roman" panose="02020603050405020304" pitchFamily="18" charset="0"/>
              </a:rPr>
              <a:t>Digital Collections and Access for </a:t>
            </a:r>
            <a:r>
              <a:rPr lang="en-GB" sz="3100" b="1" kern="100">
                <a:effectLst/>
                <a:latin typeface="Aptos" panose="020B0004020202020204" pitchFamily="34" charset="0"/>
                <a:ea typeface="Yu Gothic Light" panose="020B0300000000000000" pitchFamily="34" charset="-128"/>
                <a:cs typeface="Times New Roman" panose="02020603050405020304" pitchFamily="18" charset="0"/>
              </a:rPr>
              <a:t>Disabled Users</a:t>
            </a:r>
            <a:br>
              <a:rPr lang="en-GB" sz="3100" b="1" kern="100">
                <a:effectLst/>
                <a:latin typeface="Aptos" panose="020B0004020202020204" pitchFamily="34" charset="0"/>
                <a:ea typeface="Yu Gothic Light" panose="020B0300000000000000" pitchFamily="34" charset="-128"/>
                <a:cs typeface="Times New Roman" panose="02020603050405020304" pitchFamily="18" charset="0"/>
              </a:rPr>
            </a:br>
            <a:br>
              <a:rPr lang="en-GB" sz="3100" b="1" kern="100" dirty="0">
                <a:effectLst/>
                <a:latin typeface="Aptos" panose="020B0004020202020204" pitchFamily="34" charset="0"/>
                <a:ea typeface="Yu Gothic Light" panose="020B0300000000000000" pitchFamily="34" charset="-128"/>
                <a:cs typeface="Times New Roman" panose="02020603050405020304" pitchFamily="18" charset="0"/>
              </a:rPr>
            </a:br>
            <a:r>
              <a:rPr lang="en-GB" sz="3100" b="1" kern="100" dirty="0">
                <a:effectLst/>
                <a:latin typeface="Aptos" panose="020B0004020202020204" pitchFamily="34" charset="0"/>
                <a:ea typeface="Yu Gothic Light" panose="020B0300000000000000" pitchFamily="34" charset="-128"/>
                <a:cs typeface="Times New Roman" panose="02020603050405020304" pitchFamily="18" charset="0"/>
              </a:rPr>
              <a:t>Digital </a:t>
            </a:r>
            <a:r>
              <a:rPr lang="en-GB" sz="3100" b="1" kern="100">
                <a:effectLst/>
                <a:latin typeface="Aptos" panose="020B0004020202020204" pitchFamily="34" charset="0"/>
                <a:ea typeface="Yu Gothic Light" panose="020B0300000000000000" pitchFamily="34" charset="-128"/>
                <a:cs typeface="Times New Roman" panose="02020603050405020304" pitchFamily="18" charset="0"/>
              </a:rPr>
              <a:t>Preservation Coalition</a:t>
            </a:r>
            <a:br>
              <a:rPr lang="en-GB" dirty="0">
                <a:latin typeface="Arial" charset="0"/>
              </a:rPr>
            </a:br>
            <a:r>
              <a:rPr lang="en-GB" sz="3100" dirty="0">
                <a:latin typeface="Arial" charset="0"/>
              </a:rPr>
              <a:t>19 June 2025</a:t>
            </a:r>
            <a:endParaRPr lang="en-US" sz="3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" charset="0"/>
              </a:rPr>
              <a:t>Dr Maria Castrillo Llamas</a:t>
            </a:r>
          </a:p>
          <a:p>
            <a:r>
              <a:rPr lang="en-US" sz="2400" dirty="0">
                <a:latin typeface="Arial" charset="0"/>
              </a:rPr>
              <a:t>Dr Ann-Marie Foster</a:t>
            </a:r>
          </a:p>
          <a:p>
            <a:r>
              <a:rPr lang="en-US" sz="2400" dirty="0">
                <a:latin typeface="Arial" charset="0"/>
              </a:rPr>
              <a:t>Collections Access and Research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B0227B3-BD50-71D7-B90B-71466679EC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3968" y="5568525"/>
            <a:ext cx="2886075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030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E38AF-EF87-EAF9-7BCC-EC3371E09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-1080000"/>
            <a:ext cx="10080000" cy="1080000"/>
          </a:xfr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 dirty="0"/>
              <a:t>Disabled People’s Archive Website</a:t>
            </a:r>
          </a:p>
        </p:txBody>
      </p:sp>
      <p:pic>
        <p:nvPicPr>
          <p:cNvPr id="5" name="Content Placeholder 4" descr="Website homepage with a bright orange background. ">
            <a:extLst>
              <a:ext uri="{FF2B5EF4-FFF2-40B4-BE49-F238E27FC236}">
                <a16:creationId xmlns:a16="http://schemas.microsoft.com/office/drawing/2014/main" id="{D6F1FF7F-4526-3D4B-8159-ED1E21825023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457518" y="450148"/>
            <a:ext cx="6757097" cy="2407468"/>
          </a:xfrm>
        </p:spPr>
      </p:pic>
      <p:pic>
        <p:nvPicPr>
          <p:cNvPr id="7" name="Picture 6" descr="The same webpage with a black background and bright yellow writing.">
            <a:extLst>
              <a:ext uri="{FF2B5EF4-FFF2-40B4-BE49-F238E27FC236}">
                <a16:creationId xmlns:a16="http://schemas.microsoft.com/office/drawing/2014/main" id="{9494F478-8370-1CAF-E811-0BEBFD5B04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358" y="3154464"/>
            <a:ext cx="9304729" cy="3447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99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D5403-BB85-2E5E-1FCE-128D7A7EF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07B58-4EBE-80E8-64E0-ABE29A42A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216" y="717670"/>
            <a:ext cx="10080000" cy="1080000"/>
          </a:xfrm>
        </p:spPr>
        <p:txBody>
          <a:bodyPr/>
          <a:lstStyle/>
          <a:p>
            <a:r>
              <a:rPr lang="en-US" dirty="0"/>
              <a:t>Recommendations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43A51-DE70-AC74-9333-2FDCAB264F3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55783" y="1631577"/>
            <a:ext cx="4414576" cy="4522448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US" sz="2200" dirty="0">
                <a:solidFill>
                  <a:schemeClr val="bg1"/>
                </a:solidFill>
              </a:rPr>
              <a:t>Research first! What do your disabled users actually want?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en-US" sz="2200" dirty="0">
              <a:solidFill>
                <a:schemeClr val="bg1"/>
              </a:solidFill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US" sz="2200" dirty="0">
                <a:solidFill>
                  <a:schemeClr val="bg1"/>
                </a:solidFill>
              </a:rPr>
              <a:t>Test, test, test(!) with multiple user groups. 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en-US" sz="2200" dirty="0">
              <a:solidFill>
                <a:schemeClr val="bg1"/>
              </a:solidFill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US" sz="2200" dirty="0">
                <a:solidFill>
                  <a:schemeClr val="bg1"/>
                </a:solidFill>
              </a:rPr>
              <a:t>Hire an accessibility expert to co-design processes. 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en-US" sz="2200" dirty="0">
              <a:solidFill>
                <a:schemeClr val="bg1"/>
              </a:solidFill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US" sz="2200" dirty="0">
                <a:solidFill>
                  <a:schemeClr val="bg1"/>
                </a:solidFill>
              </a:rPr>
              <a:t>Develop internal guidelines for how and when to involve disabled users and access experts and planning and development stage. </a:t>
            </a:r>
          </a:p>
        </p:txBody>
      </p:sp>
      <p:pic>
        <p:nvPicPr>
          <p:cNvPr id="4" name="Picture 3" descr="A German poster in a minimalist style showing a black and white dove holding an olive branch flying above a war-torn landscape. Four red drops of blood are falling from the dove. ">
            <a:extLst>
              <a:ext uri="{FF2B5EF4-FFF2-40B4-BE49-F238E27FC236}">
                <a16:creationId xmlns:a16="http://schemas.microsoft.com/office/drawing/2014/main" id="{ED96683D-03EB-FA3B-774E-149EC6C55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3564" y="450665"/>
            <a:ext cx="3796577" cy="56896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B2794F-75FA-AE75-800F-5FF7BC214618}"/>
              </a:ext>
            </a:extLst>
          </p:cNvPr>
          <p:cNvSpPr txBox="1"/>
          <p:nvPr/>
        </p:nvSpPr>
        <p:spPr>
          <a:xfrm>
            <a:off x="9365742" y="6222669"/>
            <a:ext cx="27409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IWM PST 7233</a:t>
            </a:r>
          </a:p>
        </p:txBody>
      </p:sp>
    </p:spTree>
    <p:extLst>
      <p:ext uri="{BB962C8B-B14F-4D97-AF65-F5344CB8AC3E}">
        <p14:creationId xmlns:p14="http://schemas.microsoft.com/office/powerpoint/2010/main" val="867914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90B067-D517-3110-D70F-7C34CFBFA2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55688" y="2016125"/>
            <a:ext cx="10080625" cy="360045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91440" bIns="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Aptos" panose="020B0004020202020204" pitchFamily="34" charset="0"/>
                <a:cs typeface="+mn-cs"/>
              </a:rPr>
              <a:t>‘If the services were advertised as accessible and seeking to improve this, that would help! It's about the mental load of working out what's accessible as much as the accessibility itself’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462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15239-C2EF-50DF-BC16-E013B320D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70" y="692847"/>
            <a:ext cx="2599586" cy="1080000"/>
          </a:xfrm>
        </p:spPr>
        <p:txBody>
          <a:bodyPr>
            <a:normAutofit/>
          </a:bodyPr>
          <a:lstStyle/>
          <a:p>
            <a:r>
              <a:rPr lang="en-GB" dirty="0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F4931-5E26-6201-64C5-124A36A9B94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1717" y="5144762"/>
            <a:ext cx="4006444" cy="5253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amfoster@iwm.org.uk </a:t>
            </a:r>
          </a:p>
          <a:p>
            <a:pPr>
              <a:lnSpc>
                <a:spcPct val="100000"/>
              </a:lnSpc>
            </a:pPr>
            <a:r>
              <a:rPr lang="en-GB" sz="2400" dirty="0"/>
              <a:t>apef@iwm.org.uk</a:t>
            </a:r>
          </a:p>
        </p:txBody>
      </p:sp>
      <p:pic>
        <p:nvPicPr>
          <p:cNvPr id="8" name="Picture 7" descr="A person in a training school learning how to use a chisel with a prosthetic arm. ">
            <a:extLst>
              <a:ext uri="{FF2B5EF4-FFF2-40B4-BE49-F238E27FC236}">
                <a16:creationId xmlns:a16="http://schemas.microsoft.com/office/drawing/2014/main" id="{AB9609C9-8D60-67CB-1650-6C5AACAB3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904" y="449375"/>
            <a:ext cx="7990593" cy="54036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FC3E38-C0E5-2879-3547-9C22F94A9D5C}"/>
              </a:ext>
            </a:extLst>
          </p:cNvPr>
          <p:cNvSpPr txBox="1"/>
          <p:nvPr/>
        </p:nvSpPr>
        <p:spPr>
          <a:xfrm>
            <a:off x="10321792" y="5889811"/>
            <a:ext cx="1870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IWM D 22552</a:t>
            </a:r>
          </a:p>
        </p:txBody>
      </p:sp>
    </p:spTree>
    <p:extLst>
      <p:ext uri="{BB962C8B-B14F-4D97-AF65-F5344CB8AC3E}">
        <p14:creationId xmlns:p14="http://schemas.microsoft.com/office/powerpoint/2010/main" val="2607408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166BA-395B-F49F-D39D-9C829BD0D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IWM Collections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7A47D-7B22-9B6F-3693-DFE4AE82880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60002" y="1980000"/>
            <a:ext cx="4736709" cy="415562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GB" sz="2400" dirty="0"/>
              <a:t>Over 33.5 million items: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GB" sz="2400" dirty="0"/>
              <a:t>covering photographs, exhibits, sound archives, film, documents, art, books, and administrative records.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652176-1560-9670-C1ED-D65EBD702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0233" y="119367"/>
            <a:ext cx="4656007" cy="644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98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A074A-2CA6-7B79-CAD0-80D510DA1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1E33C-83F4-928A-B19C-11C9E8331E5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60002" y="1980000"/>
            <a:ext cx="5135997" cy="3600000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en-GB" sz="2000" dirty="0"/>
              <a:t>Very large collection, with varying rates of metadata, etc. </a:t>
            </a:r>
          </a:p>
          <a:p>
            <a:endParaRPr lang="en-GB" sz="2000" dirty="0"/>
          </a:p>
          <a:p>
            <a:pPr marL="285750" indent="-285750">
              <a:buFontTx/>
              <a:buChar char="-"/>
            </a:pPr>
            <a:r>
              <a:rPr lang="en-GB" sz="2000" dirty="0"/>
              <a:t>Copyright restrictions mean some of our born digital collection is only available via certain routes, i.e. in the Research Room.</a:t>
            </a:r>
          </a:p>
          <a:p>
            <a:r>
              <a:rPr lang="en-GB" sz="2000" dirty="0"/>
              <a:t> 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Our audiences reflect our status as a museum with global connections. 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pic>
        <p:nvPicPr>
          <p:cNvPr id="1026" name="Picture 2" descr="A full length drawing of a woman bus conductor. She wears a blue uniform and hat, and carries the distinctive bus conductor's bags with leather straps crossing her chest.">
            <a:extLst>
              <a:ext uri="{FF2B5EF4-FFF2-40B4-BE49-F238E27FC236}">
                <a16:creationId xmlns:a16="http://schemas.microsoft.com/office/drawing/2014/main" id="{D9D000B3-6ED3-E2CB-69E1-531E3EF60A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270" y="408133"/>
            <a:ext cx="3572727" cy="5549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48CBE7-ED86-C2C2-4D0D-1A47516CA3FF}"/>
              </a:ext>
            </a:extLst>
          </p:cNvPr>
          <p:cNvSpPr txBox="1"/>
          <p:nvPr/>
        </p:nvSpPr>
        <p:spPr>
          <a:xfrm>
            <a:off x="9537191" y="6080535"/>
            <a:ext cx="1978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IWM ART 2316</a:t>
            </a:r>
          </a:p>
        </p:txBody>
      </p:sp>
    </p:spTree>
    <p:extLst>
      <p:ext uri="{BB962C8B-B14F-4D97-AF65-F5344CB8AC3E}">
        <p14:creationId xmlns:p14="http://schemas.microsoft.com/office/powerpoint/2010/main" val="2570553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3A988A-4504-C1FC-8208-FD2883C4C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2B81D-EEB2-86C3-54B6-5B099BA46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039" y="549480"/>
            <a:ext cx="10080000" cy="1080000"/>
          </a:xfrm>
        </p:spPr>
        <p:txBody>
          <a:bodyPr/>
          <a:lstStyle/>
          <a:p>
            <a:r>
              <a:rPr lang="en-US" dirty="0"/>
              <a:t>Access for Disabled Users in the Sector</a:t>
            </a:r>
          </a:p>
        </p:txBody>
      </p:sp>
      <p:pic>
        <p:nvPicPr>
          <p:cNvPr id="1028" name="Picture 4" descr="YMCA poster with a group of disabled veterans behind a large central text reading 'Don't pity a disabled man - find him a job'.">
            <a:extLst>
              <a:ext uri="{FF2B5EF4-FFF2-40B4-BE49-F238E27FC236}">
                <a16:creationId xmlns:a16="http://schemas.microsoft.com/office/drawing/2014/main" id="{3A72B817-88F0-78BD-044B-657AEC5C65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" t="9126" r="11494" b="2222"/>
          <a:stretch/>
        </p:blipFill>
        <p:spPr bwMode="auto">
          <a:xfrm>
            <a:off x="899039" y="1559096"/>
            <a:ext cx="3290841" cy="488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0D812B-DC60-FCEF-0792-921747FEA8EA}"/>
              </a:ext>
            </a:extLst>
          </p:cNvPr>
          <p:cNvSpPr txBox="1"/>
          <p:nvPr/>
        </p:nvSpPr>
        <p:spPr>
          <a:xfrm>
            <a:off x="4305628" y="6073777"/>
            <a:ext cx="2340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Art.IWM</a:t>
            </a:r>
            <a:r>
              <a:rPr lang="en-GB" dirty="0">
                <a:solidFill>
                  <a:schemeClr val="bg1"/>
                </a:solidFill>
              </a:rPr>
              <a:t> PST 13211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86451C-AE60-43FB-8995-31C0B1A6131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14168" y="1559095"/>
            <a:ext cx="6678793" cy="425003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GB" sz="2800" dirty="0"/>
              <a:t>The overwhelming majority of cultural organisations ‘do not directly consider accessibility issues when creating digitized content’ and ‘digital content remains frequently inaccessible to persons with disabilities – particularly to those with vision, hearing, motor, or cognitive impairments.’</a:t>
            </a:r>
          </a:p>
          <a:p>
            <a:endParaRPr lang="en-GB" dirty="0"/>
          </a:p>
          <a:p>
            <a:pPr algn="r"/>
            <a:r>
              <a:rPr lang="en-GB" dirty="0"/>
              <a:t> - A. </a:t>
            </a:r>
            <a:r>
              <a:rPr lang="en-GB" dirty="0" err="1"/>
              <a:t>Darvishy</a:t>
            </a:r>
            <a:r>
              <a:rPr lang="en-GB" dirty="0"/>
              <a:t>, J. Manning, ‘Accessible Digital Documentary Heritage’ (UNESCO, 2020).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070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D5403-BB85-2E5E-1FCE-128D7A7EF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07B58-4EBE-80E8-64E0-ABE29A42A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707976"/>
            <a:ext cx="10080000" cy="1080000"/>
          </a:xfrm>
        </p:spPr>
        <p:txBody>
          <a:bodyPr/>
          <a:lstStyle/>
          <a:p>
            <a:r>
              <a:rPr lang="en-US" dirty="0"/>
              <a:t>Legal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43A51-DE70-AC74-9333-2FDCAB264F3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60000" y="1440000"/>
            <a:ext cx="10079567" cy="5003560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sz="1800" dirty="0"/>
              <a:t>Public collections beholden to: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Equality Act 2010.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Public Sector Bodies Accessibility Regulations 2018.</a:t>
            </a:r>
          </a:p>
          <a:p>
            <a:endParaRPr lang="en-US" dirty="0"/>
          </a:p>
          <a:p>
            <a:r>
              <a:rPr lang="en-US" dirty="0"/>
              <a:t>At present, the 2018 regulations do not include: 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algn="l"/>
            <a:r>
              <a:rPr lang="en-GB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	(f) reproductions of items in heritage collections that cannot be made fully accessible because of 	either—</a:t>
            </a:r>
          </a:p>
          <a:p>
            <a:pPr algn="l"/>
            <a:r>
              <a:rPr lang="en-GB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		(</a:t>
            </a:r>
            <a:r>
              <a:rPr lang="en-GB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i</a:t>
            </a:r>
            <a:r>
              <a:rPr lang="en-GB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) the incompatibility of the accessibility requirement with either the preservation of the 			item concerned or the authenticity of the reproduction; or</a:t>
            </a:r>
          </a:p>
          <a:p>
            <a:pPr algn="l"/>
            <a:r>
              <a:rPr lang="en-GB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		(ii) the unavailability of automated and cost-efficient solutions that would easily extract the 		text of manuscripts or other items in heritage collections and transform it into content 			compatible with the accessibility requirement.</a:t>
            </a:r>
          </a:p>
          <a:p>
            <a:pPr marL="3638466" lvl="5" indent="-285750">
              <a:buFontTx/>
              <a:buChar char="-"/>
            </a:pPr>
            <a:r>
              <a:rPr lang="en-GB" sz="1600" b="0" i="0" dirty="0">
                <a:solidFill>
                  <a:schemeClr val="bg1"/>
                </a:solidFill>
                <a:effectLst/>
              </a:rPr>
              <a:t>The Public Sector Bodies (Websites and Mobile Applications) (No. 2) Accessibility Regulations 2018.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01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0F95DC-DDBB-D2FE-E752-CBEB5EBE19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627D-C6DB-326A-519C-EAFBCBCFD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-1080000"/>
            <a:ext cx="10080000" cy="1080000"/>
          </a:xfr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 dirty="0"/>
              <a:t>IWM webpages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D918E4-EF91-70F4-7EC1-15893B0D2728}"/>
              </a:ext>
            </a:extLst>
          </p:cNvPr>
          <p:cNvSpPr txBox="1"/>
          <p:nvPr/>
        </p:nvSpPr>
        <p:spPr>
          <a:xfrm>
            <a:off x="690283" y="4249270"/>
            <a:ext cx="533399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800" dirty="0">
                <a:solidFill>
                  <a:schemeClr val="bg1"/>
                </a:solidFill>
              </a:rPr>
              <a:t>Confusing. </a:t>
            </a:r>
          </a:p>
          <a:p>
            <a:pPr marL="285750" indent="-285750">
              <a:buFontTx/>
              <a:buChar char="-"/>
            </a:pPr>
            <a:r>
              <a:rPr lang="en-GB" sz="2800" dirty="0">
                <a:solidFill>
                  <a:schemeClr val="bg1"/>
                </a:solidFill>
              </a:rPr>
              <a:t>Complicated. </a:t>
            </a:r>
          </a:p>
          <a:p>
            <a:pPr marL="285750" indent="-285750">
              <a:buFontTx/>
              <a:buChar char="-"/>
            </a:pPr>
            <a:r>
              <a:rPr lang="en-GB" sz="2800" dirty="0">
                <a:solidFill>
                  <a:schemeClr val="bg1"/>
                </a:solidFill>
              </a:rPr>
              <a:t>Difficult to customise.</a:t>
            </a:r>
          </a:p>
          <a:p>
            <a:pPr marL="285750" indent="-285750">
              <a:buFontTx/>
              <a:buChar char="-"/>
            </a:pPr>
            <a:r>
              <a:rPr lang="en-GB" sz="2800" dirty="0">
                <a:solidFill>
                  <a:schemeClr val="bg1"/>
                </a:solidFill>
              </a:rPr>
              <a:t>Inaccessible to some users. </a:t>
            </a:r>
          </a:p>
          <a:p>
            <a:endParaRPr lang="en-GB" dirty="0"/>
          </a:p>
        </p:txBody>
      </p:sp>
      <p:pic>
        <p:nvPicPr>
          <p:cNvPr id="9" name="Content Placeholder 8" descr="Screenpage for IWM Collections, which has a background from the painting 'Gassed' of blindfolded men walking in a line holding each other. ">
            <a:extLst>
              <a:ext uri="{FF2B5EF4-FFF2-40B4-BE49-F238E27FC236}">
                <a16:creationId xmlns:a16="http://schemas.microsoft.com/office/drawing/2014/main" id="{763BD8ED-918E-CC43-31BF-0719E9E5E23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rcRect b="36543"/>
          <a:stretch/>
        </p:blipFill>
        <p:spPr>
          <a:xfrm>
            <a:off x="377047" y="242046"/>
            <a:ext cx="7992004" cy="3666565"/>
          </a:xfrm>
        </p:spPr>
      </p:pic>
    </p:spTree>
    <p:extLst>
      <p:ext uri="{BB962C8B-B14F-4D97-AF65-F5344CB8AC3E}">
        <p14:creationId xmlns:p14="http://schemas.microsoft.com/office/powerpoint/2010/main" val="2727895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F480A-67B7-6753-9FBA-9168BFC8C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our users want</a:t>
            </a:r>
          </a:p>
        </p:txBody>
      </p:sp>
      <p:pic>
        <p:nvPicPr>
          <p:cNvPr id="4" name="Content Placeholder 8" descr="Question 'What other improvements would be helpful for us to add to allow you to better access our digital collections?' 101 respondents said alt-text; 99 said audio transcriptions; 70 said other; 67 said short audio descriptions; 55 said in-depth audio descriptions; 36 said BSL videos; 20 said interpretive audio.">
            <a:extLst>
              <a:ext uri="{FF2B5EF4-FFF2-40B4-BE49-F238E27FC236}">
                <a16:creationId xmlns:a16="http://schemas.microsoft.com/office/drawing/2014/main" id="{842011ED-3A26-045B-08D2-5D4B71BE32A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37"/>
          <a:stretch/>
        </p:blipFill>
        <p:spPr>
          <a:xfrm>
            <a:off x="644110" y="1764632"/>
            <a:ext cx="10903779" cy="4389188"/>
          </a:xfrm>
        </p:spPr>
      </p:pic>
    </p:spTree>
    <p:extLst>
      <p:ext uri="{BB962C8B-B14F-4D97-AF65-F5344CB8AC3E}">
        <p14:creationId xmlns:p14="http://schemas.microsoft.com/office/powerpoint/2010/main" val="3702182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F6A69-D9B1-F550-3BF9-62C899E28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-1080000"/>
            <a:ext cx="10080000" cy="1080000"/>
          </a:xfr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 dirty="0"/>
              <a:t>Zooniverse and digital volunteering</a:t>
            </a:r>
          </a:p>
        </p:txBody>
      </p:sp>
      <p:pic>
        <p:nvPicPr>
          <p:cNvPr id="5" name="Content Placeholder 4" descr="Zooniverse homepage for the Accessible Pasts Equitable Futures project. The words 'Help make IWM's collections more accessible!' hover over a black and white photograph of a 5 plastercasts of a face.">
            <a:extLst>
              <a:ext uri="{FF2B5EF4-FFF2-40B4-BE49-F238E27FC236}">
                <a16:creationId xmlns:a16="http://schemas.microsoft.com/office/drawing/2014/main" id="{FEE5F149-B2B7-B37B-097D-EF800B617E4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rcRect r="574"/>
          <a:stretch/>
        </p:blipFill>
        <p:spPr>
          <a:xfrm>
            <a:off x="242510" y="573742"/>
            <a:ext cx="11706980" cy="5095970"/>
          </a:xfrm>
        </p:spPr>
      </p:pic>
    </p:spTree>
    <p:extLst>
      <p:ext uri="{BB962C8B-B14F-4D97-AF65-F5344CB8AC3E}">
        <p14:creationId xmlns:p14="http://schemas.microsoft.com/office/powerpoint/2010/main" val="533683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9515F-C17F-1C80-A5A1-B157AFCCC6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4F8D0-B86E-82A3-7608-146DFBBB0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861" y="725828"/>
            <a:ext cx="10998278" cy="1080000"/>
          </a:xfrm>
        </p:spPr>
        <p:txBody>
          <a:bodyPr>
            <a:normAutofit fontScale="90000"/>
          </a:bodyPr>
          <a:lstStyle/>
          <a:p>
            <a:r>
              <a:rPr lang="en-US" dirty="0"/>
              <a:t>How can we create an accessible collections portal?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C95E0-D1D1-0C76-A4D8-A5EB30CADC8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5816" y="1805828"/>
            <a:ext cx="4992563" cy="4384941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en-GB" sz="2000" dirty="0"/>
              <a:t>Follow WCAG (Web Content Accessibility Guidelines) 2.2 AAA standard, with additional thinking around cognitive load and language. </a:t>
            </a:r>
          </a:p>
          <a:p>
            <a:pPr marL="285750" indent="-285750">
              <a:buFontTx/>
              <a:buChar char="-"/>
            </a:pPr>
            <a:endParaRPr lang="en-GB" sz="2000" dirty="0"/>
          </a:p>
          <a:p>
            <a:pPr marL="285750" indent="-285750">
              <a:buFontTx/>
              <a:buChar char="-"/>
            </a:pPr>
            <a:endParaRPr lang="en-GB" sz="2000" dirty="0"/>
          </a:p>
          <a:p>
            <a:r>
              <a:rPr lang="en-GB" sz="2800" b="1" dirty="0"/>
              <a:t>Questions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Where does the access data sit? In the catalogue or elsewhere?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What do we do about access friction? 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How can we present the digital collection at multi-varying levels to suit different user groups? 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1108059"/>
      </p:ext>
    </p:extLst>
  </p:cSld>
  <p:clrMapOvr>
    <a:masterClrMapping/>
  </p:clrMapOvr>
</p:sld>
</file>

<file path=ppt/theme/theme1.xml><?xml version="1.0" encoding="utf-8"?>
<a:theme xmlns:a="http://schemas.openxmlformats.org/drawingml/2006/main" name="IWM_PowerPoint_LS">
  <a:themeElements>
    <a:clrScheme name="Custom 3">
      <a:dk1>
        <a:srgbClr val="000000"/>
      </a:dk1>
      <a:lt1>
        <a:srgbClr val="FFFFFF"/>
      </a:lt1>
      <a:dk2>
        <a:srgbClr val="455560"/>
      </a:dk2>
      <a:lt2>
        <a:srgbClr val="FFFFFF"/>
      </a:lt2>
      <a:accent1>
        <a:srgbClr val="CC0033"/>
      </a:accent1>
      <a:accent2>
        <a:srgbClr val="01A3AF"/>
      </a:accent2>
      <a:accent3>
        <a:srgbClr val="AC924D"/>
      </a:accent3>
      <a:accent4>
        <a:srgbClr val="455560"/>
      </a:accent4>
      <a:accent5>
        <a:srgbClr val="FF9933"/>
      </a:accent5>
      <a:accent6>
        <a:srgbClr val="044E7C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urquoise">
  <a:themeElements>
    <a:clrScheme name="Custom 3">
      <a:dk1>
        <a:srgbClr val="000000"/>
      </a:dk1>
      <a:lt1>
        <a:srgbClr val="FFFFFF"/>
      </a:lt1>
      <a:dk2>
        <a:srgbClr val="455560"/>
      </a:dk2>
      <a:lt2>
        <a:srgbClr val="FFFFFF"/>
      </a:lt2>
      <a:accent1>
        <a:srgbClr val="CC0033"/>
      </a:accent1>
      <a:accent2>
        <a:srgbClr val="01A3AF"/>
      </a:accent2>
      <a:accent3>
        <a:srgbClr val="AC924D"/>
      </a:accent3>
      <a:accent4>
        <a:srgbClr val="455560"/>
      </a:accent4>
      <a:accent5>
        <a:srgbClr val="FF9933"/>
      </a:accent5>
      <a:accent6>
        <a:srgbClr val="044E7C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528</Words>
  <Application>Microsoft Office PowerPoint</Application>
  <PresentationFormat>Widescreen</PresentationFormat>
  <Paragraphs>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Aptos</vt:lpstr>
      <vt:lpstr>arial</vt:lpstr>
      <vt:lpstr>arial</vt:lpstr>
      <vt:lpstr>Calibri</vt:lpstr>
      <vt:lpstr>Wingdings</vt:lpstr>
      <vt:lpstr>IWM_PowerPoint_LS</vt:lpstr>
      <vt:lpstr>Turquoise</vt:lpstr>
      <vt:lpstr>Digital Collections and Access for Disabled Users  Digital Preservation Coalition 19 June 2025</vt:lpstr>
      <vt:lpstr>IWM Collections</vt:lpstr>
      <vt:lpstr>Challenges</vt:lpstr>
      <vt:lpstr>Access for Disabled Users in the Sector</vt:lpstr>
      <vt:lpstr>Legal Considerations</vt:lpstr>
      <vt:lpstr>IWM webpages</vt:lpstr>
      <vt:lpstr>What our users want</vt:lpstr>
      <vt:lpstr>Zooniverse and digital volunteering</vt:lpstr>
      <vt:lpstr>How can we create an accessible collections portal?</vt:lpstr>
      <vt:lpstr>Disabled People’s Archive Website</vt:lpstr>
      <vt:lpstr>Recommendations </vt:lpstr>
      <vt:lpstr>‘If the services were advertised as accessible and seeking to improve this, that would help! It's about the mental load of working out what's accessible as much as the accessibility itself’</vt:lpstr>
      <vt:lpstr>Thank you</vt:lpstr>
    </vt:vector>
  </TitlesOfParts>
  <Company>Imperial War Museums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Ann-Marie Foster</dc:creator>
  <cp:lastModifiedBy>Ann-Marie Foster</cp:lastModifiedBy>
  <cp:revision>55</cp:revision>
  <dcterms:created xsi:type="dcterms:W3CDTF">2025-01-13T08:34:40Z</dcterms:created>
  <dcterms:modified xsi:type="dcterms:W3CDTF">2025-06-24T10:43:42Z</dcterms:modified>
</cp:coreProperties>
</file>