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8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9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1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2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8" r:id="rId5"/>
    <p:sldMasterId id="2147483696" r:id="rId6"/>
    <p:sldMasterId id="2147483709" r:id="rId7"/>
    <p:sldMasterId id="2147483730" r:id="rId8"/>
    <p:sldMasterId id="2147483791" r:id="rId9"/>
    <p:sldMasterId id="2147483811" r:id="rId10"/>
    <p:sldMasterId id="2147483835" r:id="rId11"/>
    <p:sldMasterId id="2147483839" r:id="rId12"/>
    <p:sldMasterId id="2147483842" r:id="rId13"/>
    <p:sldMasterId id="2147483859" r:id="rId14"/>
    <p:sldMasterId id="2147483864" r:id="rId15"/>
    <p:sldMasterId id="2147483869" r:id="rId16"/>
  </p:sldMasterIdLst>
  <p:notesMasterIdLst>
    <p:notesMasterId r:id="rId27"/>
  </p:notesMasterIdLst>
  <p:sldIdLst>
    <p:sldId id="2147468677" r:id="rId17"/>
    <p:sldId id="258" r:id="rId18"/>
    <p:sldId id="260" r:id="rId19"/>
    <p:sldId id="3981" r:id="rId20"/>
    <p:sldId id="3983" r:id="rId21"/>
    <p:sldId id="3984" r:id="rId22"/>
    <p:sldId id="3985" r:id="rId23"/>
    <p:sldId id="259" r:id="rId24"/>
    <p:sldId id="261" r:id="rId25"/>
    <p:sldId id="214746868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1EBAD6-C994-688F-BB76-16CAB388BD66}" name="Sam Butler" initials="SB" userId="S::sam.butler@preservica.com::c4156e63-8e7c-4b29-867f-b8c38ed8341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Portman" initials="DP" lastIdx="7" clrIdx="0">
    <p:extLst>
      <p:ext uri="{19B8F6BF-5375-455C-9EA6-DF929625EA0E}">
        <p15:presenceInfo xmlns:p15="http://schemas.microsoft.com/office/powerpoint/2012/main" userId="S::pord@preservica.com::a36396f6-32c9-4019-b5e4-ad98ca7a96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4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7C3E9F-B420-E634-6A34-C58DE6B17785}" v="67" dt="2023-11-14T09:37:50.722"/>
    <p1510:client id="{4380905D-B2DB-41DE-96C2-5E67860BB734}" vWet="4" dt="2023-11-13T16:46:41.904"/>
    <p1510:client id="{5C2D0D9F-5DEE-4790-4D1C-FAC615D02A9B}" v="62" dt="2023-11-13T16:53:14.107"/>
    <p1510:client id="{ABB20D05-9E82-2065-0063-59D4162638E9}" v="25" dt="2023-11-14T10:50:53.285"/>
    <p1510:client id="{FC7990A4-72E9-4173-BD4E-1BD8AD50D552}" v="4" dt="2023-11-14T14:19:13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34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7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775D1-57B1-4234-804A-778D68B29E78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75F30-4681-43D1-BAC3-295ABB0325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815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88C9D0-1F97-4B0C-9B9F-CF0A181B392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107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575F30-4681-43D1-BAC3-295ABB03251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204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575F30-4681-43D1-BAC3-295ABB03251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47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88C9D0-1F97-4B0C-9B9F-CF0A181B392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778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5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5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5.png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0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3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4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7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3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2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35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3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64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1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-15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27757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6" name="Picture 5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7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_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9532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902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en_Blog Overlay_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344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9" name="Picture 8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404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bg>
      <p:bgPr>
        <a:gradFill flip="none" rotWithShape="1">
          <a:gsLst>
            <a:gs pos="0">
              <a:srgbClr val="69C3AF"/>
            </a:gs>
            <a:gs pos="100000">
              <a:srgbClr val="195FAA"/>
            </a:gs>
            <a:gs pos="40000">
              <a:srgbClr val="41B9C3"/>
            </a:gs>
            <a:gs pos="70000">
              <a:srgbClr val="009BC3"/>
            </a:gs>
          </a:gsLst>
          <a:lin ang="1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_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9532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02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ertical Title and Text">
    <p:bg>
      <p:bgPr>
        <a:gradFill flip="none" rotWithShape="1">
          <a:gsLst>
            <a:gs pos="0">
              <a:srgbClr val="69C3AF"/>
            </a:gs>
            <a:gs pos="100000">
              <a:srgbClr val="195FAA"/>
            </a:gs>
            <a:gs pos="40000">
              <a:srgbClr val="41B9C3"/>
            </a:gs>
            <a:gs pos="70000">
              <a:srgbClr val="009BC3"/>
            </a:gs>
          </a:gsLst>
          <a:lin ang="1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_Blog Overlay_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344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9" name="Picture 8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62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nk_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0802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18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k_Blog Overlay_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90000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98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bg>
      <p:bgPr>
        <a:gradFill flip="none" rotWithShape="1">
          <a:gsLst>
            <a:gs pos="10000">
              <a:srgbClr val="AF5AA5"/>
            </a:gs>
            <a:gs pos="100000">
              <a:srgbClr val="3C237D"/>
            </a:gs>
            <a:gs pos="70000">
              <a:srgbClr val="784191"/>
            </a:gs>
            <a:gs pos="40000">
              <a:srgbClr val="784191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nk_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08025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34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bg>
      <p:bgPr>
        <a:gradFill flip="none" rotWithShape="1">
          <a:gsLst>
            <a:gs pos="10000">
              <a:srgbClr val="AF5AA5"/>
            </a:gs>
            <a:gs pos="100000">
              <a:srgbClr val="3C237D"/>
            </a:gs>
            <a:gs pos="70000">
              <a:srgbClr val="784191"/>
            </a:gs>
            <a:gs pos="40000">
              <a:srgbClr val="784191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k_Blog Overlay_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90000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43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FC9806-C809-47F5-B89B-35D6B2FE37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</p:spTree>
    <p:extLst>
      <p:ext uri="{BB962C8B-B14F-4D97-AF65-F5344CB8AC3E}">
        <p14:creationId xmlns:p14="http://schemas.microsoft.com/office/powerpoint/2010/main" val="323021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the uk national archives">
            <a:extLst>
              <a:ext uri="{FF2B5EF4-FFF2-40B4-BE49-F238E27FC236}">
                <a16:creationId xmlns:a16="http://schemas.microsoft.com/office/drawing/2014/main" id="{16030117-2DFA-4AE9-8496-94A517871F4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Blog Overlay_01.png">
            <a:extLst>
              <a:ext uri="{FF2B5EF4-FFF2-40B4-BE49-F238E27FC236}">
                <a16:creationId xmlns:a16="http://schemas.microsoft.com/office/drawing/2014/main" id="{C4AF2782-DFC9-4EA1-AFC9-7C9F4212D1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4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6DD8871A-1616-44E0-ADF9-FD2DA7D5F2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9" y="0"/>
            <a:ext cx="12153901" cy="6857999"/>
          </a:xfrm>
          <a:prstGeom prst="rect">
            <a:avLst/>
          </a:prstGeom>
        </p:spPr>
      </p:pic>
      <p:pic>
        <p:nvPicPr>
          <p:cNvPr id="12" name="Picture 11" descr="Blog Overlay_01.png">
            <a:extLst>
              <a:ext uri="{FF2B5EF4-FFF2-40B4-BE49-F238E27FC236}">
                <a16:creationId xmlns:a16="http://schemas.microsoft.com/office/drawing/2014/main" id="{C4AF2782-DFC9-4EA1-AFC9-7C9F4212D1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39D33B-C912-473D-8511-8771F64B51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-3"/>
            <a:ext cx="12192000" cy="6858001"/>
          </a:xfrm>
          <a:prstGeom prst="rect">
            <a:avLst/>
          </a:prstGeom>
        </p:spPr>
      </p:pic>
      <p:pic>
        <p:nvPicPr>
          <p:cNvPr id="12" name="Picture 11" descr="Blog Overlay_01.png">
            <a:extLst>
              <a:ext uri="{FF2B5EF4-FFF2-40B4-BE49-F238E27FC236}">
                <a16:creationId xmlns:a16="http://schemas.microsoft.com/office/drawing/2014/main" id="{C4AF2782-DFC9-4EA1-AFC9-7C9F4212D1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21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road&#10;&#10;Description automatically generated">
            <a:extLst>
              <a:ext uri="{FF2B5EF4-FFF2-40B4-BE49-F238E27FC236}">
                <a16:creationId xmlns:a16="http://schemas.microsoft.com/office/drawing/2014/main" id="{F58FEAD5-8B2B-4086-8ACB-E698B1985E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45299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indoor, electronics, man&#10;&#10;Description automatically generated">
            <a:extLst>
              <a:ext uri="{FF2B5EF4-FFF2-40B4-BE49-F238E27FC236}">
                <a16:creationId xmlns:a16="http://schemas.microsoft.com/office/drawing/2014/main" id="{B97AB66F-AF3D-4DEE-AFD7-1F3E2803E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0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DE26ABF-BC2C-4DFC-9698-3FB3669FE7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7" r="20000" b="84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3A8E61-B418-4ADE-B306-502A078971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2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5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DDEE0D0F-F42D-4A20-B304-351EF83558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table&#10;&#10;Description automatically generated">
            <a:extLst>
              <a:ext uri="{FF2B5EF4-FFF2-40B4-BE49-F238E27FC236}">
                <a16:creationId xmlns:a16="http://schemas.microsoft.com/office/drawing/2014/main" id="{6EF94D63-D2F8-4AAD-96FC-55F66FA5D1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4"/>
          <a:stretch/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0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using a computer&#10;&#10;Description automatically generated">
            <a:extLst>
              <a:ext uri="{FF2B5EF4-FFF2-40B4-BE49-F238E27FC236}">
                <a16:creationId xmlns:a16="http://schemas.microsoft.com/office/drawing/2014/main" id="{56681340-5BA2-44C2-A236-3A4E1F12AF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6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8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woman, indoor, table&#10;&#10;Description automatically generated">
            <a:extLst>
              <a:ext uri="{FF2B5EF4-FFF2-40B4-BE49-F238E27FC236}">
                <a16:creationId xmlns:a16="http://schemas.microsoft.com/office/drawing/2014/main" id="{E6A5342C-AABF-4DF2-8DC9-D036704FA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pic>
        <p:nvPicPr>
          <p:cNvPr id="9" name="Picture 8" descr="Blog Overlay_01.png">
            <a:extLst>
              <a:ext uri="{FF2B5EF4-FFF2-40B4-BE49-F238E27FC236}">
                <a16:creationId xmlns:a16="http://schemas.microsoft.com/office/drawing/2014/main" id="{81567764-2F03-4119-AA62-78B8C17B07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10" name="Picture 9" descr="Preservica_RGB-Logo_White_Main Logo_01.png">
            <a:extLst>
              <a:ext uri="{FF2B5EF4-FFF2-40B4-BE49-F238E27FC236}">
                <a16:creationId xmlns:a16="http://schemas.microsoft.com/office/drawing/2014/main" id="{60BF37B8-9B60-409B-89A0-ADB9826DDD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3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11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23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3" y="4406905"/>
            <a:ext cx="103632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9"/>
            <a:ext cx="10363200" cy="1500188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408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5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6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8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6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0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474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3"/>
            <a:ext cx="5384800" cy="45259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3"/>
            <a:ext cx="5384800" cy="45259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0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68763"/>
            <a:ext cx="5386917" cy="63976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32" indent="0">
              <a:buNone/>
              <a:defRPr sz="1700" b="1"/>
            </a:lvl2pPr>
            <a:lvl3pPr marL="816266" indent="0">
              <a:buNone/>
              <a:defRPr sz="1600" b="1"/>
            </a:lvl3pPr>
            <a:lvl4pPr marL="1224400" indent="0">
              <a:buNone/>
              <a:defRPr sz="1400" b="1"/>
            </a:lvl4pPr>
            <a:lvl5pPr marL="1632534" indent="0">
              <a:buNone/>
              <a:defRPr sz="1400" b="1"/>
            </a:lvl5pPr>
            <a:lvl6pPr marL="2040668" indent="0">
              <a:buNone/>
              <a:defRPr sz="1400" b="1"/>
            </a:lvl6pPr>
            <a:lvl7pPr marL="2448800" indent="0">
              <a:buNone/>
              <a:defRPr sz="1400" b="1"/>
            </a:lvl7pPr>
            <a:lvl8pPr marL="2856935" indent="0">
              <a:buNone/>
              <a:defRPr sz="1400" b="1"/>
            </a:lvl8pPr>
            <a:lvl9pPr marL="326506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908528"/>
            <a:ext cx="5386917" cy="395128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268763"/>
            <a:ext cx="5389033" cy="63976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32" indent="0">
              <a:buNone/>
              <a:defRPr sz="1700" b="1"/>
            </a:lvl2pPr>
            <a:lvl3pPr marL="816266" indent="0">
              <a:buNone/>
              <a:defRPr sz="1600" b="1"/>
            </a:lvl3pPr>
            <a:lvl4pPr marL="1224400" indent="0">
              <a:buNone/>
              <a:defRPr sz="1400" b="1"/>
            </a:lvl4pPr>
            <a:lvl5pPr marL="1632534" indent="0">
              <a:buNone/>
              <a:defRPr sz="1400" b="1"/>
            </a:lvl5pPr>
            <a:lvl6pPr marL="2040668" indent="0">
              <a:buNone/>
              <a:defRPr sz="1400" b="1"/>
            </a:lvl6pPr>
            <a:lvl7pPr marL="2448800" indent="0">
              <a:buNone/>
              <a:defRPr sz="1400" b="1"/>
            </a:lvl7pPr>
            <a:lvl8pPr marL="2856935" indent="0">
              <a:buNone/>
              <a:defRPr sz="1400" b="1"/>
            </a:lvl8pPr>
            <a:lvl9pPr marL="3265068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1908528"/>
            <a:ext cx="5389033" cy="395128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58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81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58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5"/>
            <a:ext cx="4011083" cy="116205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6"/>
            <a:ext cx="6815667" cy="5853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10"/>
            <a:ext cx="4011083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08132" indent="0">
              <a:buNone/>
              <a:defRPr sz="1000"/>
            </a:lvl2pPr>
            <a:lvl3pPr marL="816266" indent="0">
              <a:buNone/>
              <a:defRPr sz="900"/>
            </a:lvl3pPr>
            <a:lvl4pPr marL="1224400" indent="0">
              <a:buNone/>
              <a:defRPr sz="900"/>
            </a:lvl4pPr>
            <a:lvl5pPr marL="1632534" indent="0">
              <a:buNone/>
              <a:defRPr sz="900"/>
            </a:lvl5pPr>
            <a:lvl6pPr marL="2040668" indent="0">
              <a:buNone/>
              <a:defRPr sz="900"/>
            </a:lvl6pPr>
            <a:lvl7pPr marL="2448800" indent="0">
              <a:buNone/>
              <a:defRPr sz="900"/>
            </a:lvl7pPr>
            <a:lvl8pPr marL="2856935" indent="0">
              <a:buNone/>
              <a:defRPr sz="900"/>
            </a:lvl8pPr>
            <a:lvl9pPr marL="326506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577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6" y="4800608"/>
            <a:ext cx="7315200" cy="566737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2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8132" indent="0">
              <a:buNone/>
              <a:defRPr sz="2400"/>
            </a:lvl2pPr>
            <a:lvl3pPr marL="816266" indent="0">
              <a:buNone/>
              <a:defRPr sz="2100"/>
            </a:lvl3pPr>
            <a:lvl4pPr marL="1224400" indent="0">
              <a:buNone/>
              <a:defRPr sz="1700"/>
            </a:lvl4pPr>
            <a:lvl5pPr marL="1632534" indent="0">
              <a:buNone/>
              <a:defRPr sz="1700"/>
            </a:lvl5pPr>
            <a:lvl6pPr marL="2040668" indent="0">
              <a:buNone/>
              <a:defRPr sz="1700"/>
            </a:lvl6pPr>
            <a:lvl7pPr marL="2448800" indent="0">
              <a:buNone/>
              <a:defRPr sz="1700"/>
            </a:lvl7pPr>
            <a:lvl8pPr marL="2856935" indent="0">
              <a:buNone/>
              <a:defRPr sz="1700"/>
            </a:lvl8pPr>
            <a:lvl9pPr marL="3265068" indent="0">
              <a:buNone/>
              <a:defRPr sz="17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46"/>
            <a:ext cx="7315200" cy="804863"/>
          </a:xfrm>
        </p:spPr>
        <p:txBody>
          <a:bodyPr/>
          <a:lstStyle>
            <a:lvl1pPr marL="0" indent="0">
              <a:buNone/>
              <a:defRPr sz="1200"/>
            </a:lvl1pPr>
            <a:lvl2pPr marL="408132" indent="0">
              <a:buNone/>
              <a:defRPr sz="1000"/>
            </a:lvl2pPr>
            <a:lvl3pPr marL="816266" indent="0">
              <a:buNone/>
              <a:defRPr sz="900"/>
            </a:lvl3pPr>
            <a:lvl4pPr marL="1224400" indent="0">
              <a:buNone/>
              <a:defRPr sz="900"/>
            </a:lvl4pPr>
            <a:lvl5pPr marL="1632534" indent="0">
              <a:buNone/>
              <a:defRPr sz="900"/>
            </a:lvl5pPr>
            <a:lvl6pPr marL="2040668" indent="0">
              <a:buNone/>
              <a:defRPr sz="900"/>
            </a:lvl6pPr>
            <a:lvl7pPr marL="2448800" indent="0">
              <a:buNone/>
              <a:defRPr sz="900"/>
            </a:lvl7pPr>
            <a:lvl8pPr marL="2856935" indent="0">
              <a:buNone/>
              <a:defRPr sz="900"/>
            </a:lvl8pPr>
            <a:lvl9pPr marL="326506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97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in a room&#10;&#10;Description automatically generated">
            <a:extLst>
              <a:ext uri="{FF2B5EF4-FFF2-40B4-BE49-F238E27FC236}">
                <a16:creationId xmlns:a16="http://schemas.microsoft.com/office/drawing/2014/main" id="{A964BBB2-D980-48B5-AC89-497FF8AC21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955247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7117805" cy="6955245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8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31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274647"/>
            <a:ext cx="8026400" cy="5851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84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61"/>
            <a:ext cx="3860800" cy="365123"/>
          </a:xfrm>
          <a:prstGeom prst="rect">
            <a:avLst/>
          </a:prstGeom>
        </p:spPr>
        <p:txBody>
          <a:bodyPr lIns="81628" tIns="40814" rIns="81628" bIns="40814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</p:spPr>
        <p:txBody>
          <a:bodyPr lIns="81628" tIns="40814" rIns="81628" bIns="40814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A9EB71D-9B51-4577-B2B9-3E1EFF96D9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88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</p:spTree>
    <p:extLst>
      <p:ext uri="{BB962C8B-B14F-4D97-AF65-F5344CB8AC3E}">
        <p14:creationId xmlns:p14="http://schemas.microsoft.com/office/powerpoint/2010/main" val="392645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34F080-197E-41E4-85C9-BE69210843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TfL</a:t>
            </a:r>
            <a:endParaRPr lang="en-US"/>
          </a:p>
        </p:txBody>
      </p:sp>
      <p:pic>
        <p:nvPicPr>
          <p:cNvPr id="6" name="Picture 5" descr="Preservica_RGB-Logo_White_Main Logo_01.png">
            <a:extLst>
              <a:ext uri="{FF2B5EF4-FFF2-40B4-BE49-F238E27FC236}">
                <a16:creationId xmlns:a16="http://schemas.microsoft.com/office/drawing/2014/main" id="{7647352B-DCF1-4283-9F54-B7CDA57D08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8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it board&#10;&#10;Description automatically generated">
            <a:extLst>
              <a:ext uri="{FF2B5EF4-FFF2-40B4-BE49-F238E27FC236}">
                <a16:creationId xmlns:a16="http://schemas.microsoft.com/office/drawing/2014/main" id="{F400319A-1322-48EC-9945-4CCD8BB104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" y="-1"/>
            <a:ext cx="12204915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6" name="Picture 5" descr="Blog Overlay_01.png">
            <a:extLst>
              <a:ext uri="{FF2B5EF4-FFF2-40B4-BE49-F238E27FC236}">
                <a16:creationId xmlns:a16="http://schemas.microsoft.com/office/drawing/2014/main" id="{BDB0E226-63A9-418F-A25B-A8313A24E5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7048500" cy="6858000"/>
          </a:xfrm>
          <a:prstGeom prst="rect">
            <a:avLst/>
          </a:prstGeom>
        </p:spPr>
      </p:pic>
      <p:pic>
        <p:nvPicPr>
          <p:cNvPr id="9" name="Picture 8" descr="Preservica_RGB-Logo_White_Main Logo_01.png">
            <a:extLst>
              <a:ext uri="{FF2B5EF4-FFF2-40B4-BE49-F238E27FC236}">
                <a16:creationId xmlns:a16="http://schemas.microsoft.com/office/drawing/2014/main" id="{D123A849-F86A-4617-8F22-6C0266AA64B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52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door, sitting, top&#10;&#10;Description automatically generated">
            <a:extLst>
              <a:ext uri="{FF2B5EF4-FFF2-40B4-BE49-F238E27FC236}">
                <a16:creationId xmlns:a16="http://schemas.microsoft.com/office/drawing/2014/main" id="{F08C2FC6-F2E3-46F3-85AE-4D7BA8001A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6" name="Picture 5" descr="Blog Overlay_01.png">
            <a:extLst>
              <a:ext uri="{FF2B5EF4-FFF2-40B4-BE49-F238E27FC236}">
                <a16:creationId xmlns:a16="http://schemas.microsoft.com/office/drawing/2014/main" id="{BDB0E226-63A9-418F-A25B-A8313A24E5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7048500" cy="6858000"/>
          </a:xfrm>
          <a:prstGeom prst="rect">
            <a:avLst/>
          </a:prstGeom>
        </p:spPr>
      </p:pic>
      <p:pic>
        <p:nvPicPr>
          <p:cNvPr id="9" name="Picture 8" descr="Preservica_RGB-Logo_White_Main Logo_01.png">
            <a:extLst>
              <a:ext uri="{FF2B5EF4-FFF2-40B4-BE49-F238E27FC236}">
                <a16:creationId xmlns:a16="http://schemas.microsoft.com/office/drawing/2014/main" id="{D123A849-F86A-4617-8F22-6C0266AA64B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30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visitfrankfort.com/images/library-archives.jpg">
            <a:extLst>
              <a:ext uri="{FF2B5EF4-FFF2-40B4-BE49-F238E27FC236}">
                <a16:creationId xmlns:a16="http://schemas.microsoft.com/office/drawing/2014/main" id="{AB32A128-CAFC-4968-A995-9B6ACB95E23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99" y="-1"/>
            <a:ext cx="121793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Berea College</a:t>
            </a:r>
            <a:endParaRPr lang="en-US"/>
          </a:p>
        </p:txBody>
      </p:sp>
      <p:pic>
        <p:nvPicPr>
          <p:cNvPr id="5" name="Picture 4" descr="Preservica_RGB-Logo_White_Main Logo_01.png">
            <a:extLst>
              <a:ext uri="{FF2B5EF4-FFF2-40B4-BE49-F238E27FC236}">
                <a16:creationId xmlns:a16="http://schemas.microsoft.com/office/drawing/2014/main" id="{93D51119-3B7F-4FC9-9DF7-93D6ACF588B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9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9EA6495-E422-4078-A2D2-4C1D7B004B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3" name="Picture 2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TSLAC</a:t>
            </a:r>
            <a:endParaRPr lang="en-US"/>
          </a:p>
        </p:txBody>
      </p:sp>
      <p:pic>
        <p:nvPicPr>
          <p:cNvPr id="6" name="Picture 5" descr="Preservica_RGB-Logo_White_Main Logo_01.png">
            <a:extLst>
              <a:ext uri="{FF2B5EF4-FFF2-40B4-BE49-F238E27FC236}">
                <a16:creationId xmlns:a16="http://schemas.microsoft.com/office/drawing/2014/main" id="{D12AA386-0FA4-4BFB-907A-477415ADA7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8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g Overlay_0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90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6910917" cy="3536280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800">
                <a:latin typeface="+mj-lt"/>
              </a:defRPr>
            </a:lvl1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pic>
        <p:nvPicPr>
          <p:cNvPr id="6" name="Picture 5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6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07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40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2" y="4406906"/>
            <a:ext cx="10363201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2" y="2906719"/>
            <a:ext cx="10363201" cy="1500188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/>
                </a:solidFill>
              </a:defRPr>
            </a:lvl1pPr>
            <a:lvl2pPr marL="4081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2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4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5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7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886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00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1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139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3"/>
            <a:ext cx="5384800" cy="45259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3"/>
            <a:ext cx="5384800" cy="45259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73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268763"/>
            <a:ext cx="5386917" cy="63976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3" indent="0">
              <a:buNone/>
              <a:defRPr sz="1700" b="1"/>
            </a:lvl2pPr>
            <a:lvl3pPr marL="816286" indent="0">
              <a:buNone/>
              <a:defRPr sz="1600" b="1"/>
            </a:lvl3pPr>
            <a:lvl4pPr marL="1224431" indent="0">
              <a:buNone/>
              <a:defRPr sz="1400" b="1"/>
            </a:lvl4pPr>
            <a:lvl5pPr marL="1632575" indent="0">
              <a:buNone/>
              <a:defRPr sz="1400" b="1"/>
            </a:lvl5pPr>
            <a:lvl6pPr marL="2040718" indent="0">
              <a:buNone/>
              <a:defRPr sz="1400" b="1"/>
            </a:lvl6pPr>
            <a:lvl7pPr marL="2448861" indent="0">
              <a:buNone/>
              <a:defRPr sz="1400" b="1"/>
            </a:lvl7pPr>
            <a:lvl8pPr marL="2857006" indent="0">
              <a:buNone/>
              <a:defRPr sz="1400" b="1"/>
            </a:lvl8pPr>
            <a:lvl9pPr marL="3265149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1908529"/>
            <a:ext cx="5386917" cy="395128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268763"/>
            <a:ext cx="5389034" cy="63976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3" indent="0">
              <a:buNone/>
              <a:defRPr sz="1700" b="1"/>
            </a:lvl2pPr>
            <a:lvl3pPr marL="816286" indent="0">
              <a:buNone/>
              <a:defRPr sz="1600" b="1"/>
            </a:lvl3pPr>
            <a:lvl4pPr marL="1224431" indent="0">
              <a:buNone/>
              <a:defRPr sz="1400" b="1"/>
            </a:lvl4pPr>
            <a:lvl5pPr marL="1632575" indent="0">
              <a:buNone/>
              <a:defRPr sz="1400" b="1"/>
            </a:lvl5pPr>
            <a:lvl6pPr marL="2040718" indent="0">
              <a:buNone/>
              <a:defRPr sz="1400" b="1"/>
            </a:lvl6pPr>
            <a:lvl7pPr marL="2448861" indent="0">
              <a:buNone/>
              <a:defRPr sz="1400" b="1"/>
            </a:lvl7pPr>
            <a:lvl8pPr marL="2857006" indent="0">
              <a:buNone/>
              <a:defRPr sz="1400" b="1"/>
            </a:lvl8pPr>
            <a:lvl9pPr marL="3265149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1908529"/>
            <a:ext cx="5389034" cy="3951285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1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0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18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5"/>
            <a:ext cx="4011083" cy="116205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6"/>
            <a:ext cx="6815667" cy="5853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10"/>
            <a:ext cx="4011083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08143" indent="0">
              <a:buNone/>
              <a:defRPr sz="1000"/>
            </a:lvl2pPr>
            <a:lvl3pPr marL="816286" indent="0">
              <a:buNone/>
              <a:defRPr sz="900"/>
            </a:lvl3pPr>
            <a:lvl4pPr marL="1224431" indent="0">
              <a:buNone/>
              <a:defRPr sz="900"/>
            </a:lvl4pPr>
            <a:lvl5pPr marL="1632575" indent="0">
              <a:buNone/>
              <a:defRPr sz="900"/>
            </a:lvl5pPr>
            <a:lvl6pPr marL="2040718" indent="0">
              <a:buNone/>
              <a:defRPr sz="900"/>
            </a:lvl6pPr>
            <a:lvl7pPr marL="2448861" indent="0">
              <a:buNone/>
              <a:defRPr sz="900"/>
            </a:lvl7pPr>
            <a:lvl8pPr marL="2857006" indent="0">
              <a:buNone/>
              <a:defRPr sz="900"/>
            </a:lvl8pPr>
            <a:lvl9pPr marL="32651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939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6" y="4800608"/>
            <a:ext cx="7315200" cy="566737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2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8143" indent="0">
              <a:buNone/>
              <a:defRPr sz="2400"/>
            </a:lvl2pPr>
            <a:lvl3pPr marL="816286" indent="0">
              <a:buNone/>
              <a:defRPr sz="2100"/>
            </a:lvl3pPr>
            <a:lvl4pPr marL="1224431" indent="0">
              <a:buNone/>
              <a:defRPr sz="1700"/>
            </a:lvl4pPr>
            <a:lvl5pPr marL="1632575" indent="0">
              <a:buNone/>
              <a:defRPr sz="1700"/>
            </a:lvl5pPr>
            <a:lvl6pPr marL="2040718" indent="0">
              <a:buNone/>
              <a:defRPr sz="1700"/>
            </a:lvl6pPr>
            <a:lvl7pPr marL="2448861" indent="0">
              <a:buNone/>
              <a:defRPr sz="1700"/>
            </a:lvl7pPr>
            <a:lvl8pPr marL="2857006" indent="0">
              <a:buNone/>
              <a:defRPr sz="1700"/>
            </a:lvl8pPr>
            <a:lvl9pPr marL="3265149" indent="0">
              <a:buNone/>
              <a:defRPr sz="17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45"/>
            <a:ext cx="7315200" cy="804863"/>
          </a:xfrm>
        </p:spPr>
        <p:txBody>
          <a:bodyPr/>
          <a:lstStyle>
            <a:lvl1pPr marL="0" indent="0">
              <a:buNone/>
              <a:defRPr sz="1200"/>
            </a:lvl1pPr>
            <a:lvl2pPr marL="408143" indent="0">
              <a:buNone/>
              <a:defRPr sz="1000"/>
            </a:lvl2pPr>
            <a:lvl3pPr marL="816286" indent="0">
              <a:buNone/>
              <a:defRPr sz="900"/>
            </a:lvl3pPr>
            <a:lvl4pPr marL="1224431" indent="0">
              <a:buNone/>
              <a:defRPr sz="900"/>
            </a:lvl4pPr>
            <a:lvl5pPr marL="1632575" indent="0">
              <a:buNone/>
              <a:defRPr sz="900"/>
            </a:lvl5pPr>
            <a:lvl6pPr marL="2040718" indent="0">
              <a:buNone/>
              <a:defRPr sz="900"/>
            </a:lvl6pPr>
            <a:lvl7pPr marL="2448861" indent="0">
              <a:buNone/>
              <a:defRPr sz="900"/>
            </a:lvl7pPr>
            <a:lvl8pPr marL="2857006" indent="0">
              <a:buNone/>
              <a:defRPr sz="900"/>
            </a:lvl8pPr>
            <a:lvl9pPr marL="326514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786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45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94" indent="-239994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  <p:pic>
        <p:nvPicPr>
          <p:cNvPr id="6" name="Picture 5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4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274647"/>
            <a:ext cx="8026400" cy="5851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7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FD259-F551-45E2-8B91-ED111DD68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C04D41-3DD6-415E-A811-741619345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BB072-D6FD-43FD-AC96-B6B104FCA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73FF-3AE8-44E4-82DA-2649D3D1A892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41A57-B249-46C2-A097-6F434679D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4CF4E-579A-40CF-9A4C-DB1F36883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28A04-EC05-441D-BA3A-925C96AFB9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4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ight, dark, night sky&#10;&#10;Description automatically generated">
            <a:extLst>
              <a:ext uri="{FF2B5EF4-FFF2-40B4-BE49-F238E27FC236}">
                <a16:creationId xmlns:a16="http://schemas.microsoft.com/office/drawing/2014/main" id="{C2D273A4-0429-4662-A548-2D81C958B1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32" t="2733"/>
          <a:stretch/>
        </p:blipFill>
        <p:spPr>
          <a:xfrm flipH="1">
            <a:off x="-5" y="0"/>
            <a:ext cx="12192005" cy="6858989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25EC46C7-0DBB-4036-8D8D-B1E34D45D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9847" y="5673515"/>
            <a:ext cx="1335864" cy="66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6BACB376-634E-40BD-A0ED-5114916AE36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54440" y="5503181"/>
            <a:ext cx="2467792" cy="1004872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3654D52E-03DD-4C02-BA71-E179250179F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9181" y="5419328"/>
            <a:ext cx="1156392" cy="11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hild looking at a globe&#10;&#10;Description automatically generated with medium confidence">
            <a:extLst>
              <a:ext uri="{FF2B5EF4-FFF2-40B4-BE49-F238E27FC236}">
                <a16:creationId xmlns:a16="http://schemas.microsoft.com/office/drawing/2014/main" id="{46F901D9-A467-4321-90D2-D26BDEA3C6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06" r="3711"/>
          <a:stretch/>
        </p:blipFill>
        <p:spPr>
          <a:xfrm>
            <a:off x="0" y="-989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6BACB376-634E-40BD-A0ED-5114916AE3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280" y="5679965"/>
            <a:ext cx="2467792" cy="10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D7F9D1A3-A8D7-4AF4-8A36-103210F3E2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288" b="7340"/>
          <a:stretch/>
        </p:blipFill>
        <p:spPr>
          <a:xfrm>
            <a:off x="1" y="336"/>
            <a:ext cx="12191999" cy="6857664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6BACB376-634E-40BD-A0ED-5114916AE3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392" y="5527565"/>
            <a:ext cx="2467792" cy="10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2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rain pulling into a station&#10;&#10;Description automatically generated with medium confidence">
            <a:extLst>
              <a:ext uri="{FF2B5EF4-FFF2-40B4-BE49-F238E27FC236}">
                <a16:creationId xmlns:a16="http://schemas.microsoft.com/office/drawing/2014/main" id="{FE9211D1-BE7B-48C6-8239-2021F15D54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467" b="12301"/>
          <a:stretch/>
        </p:blipFill>
        <p:spPr>
          <a:xfrm>
            <a:off x="-1" y="0"/>
            <a:ext cx="12191999" cy="6857664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6BACB376-634E-40BD-A0ED-5114916AE3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0968" y="5551949"/>
            <a:ext cx="2467792" cy="100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8A63B9-3A2B-41EB-A9E7-DFEEE1CAE7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92" y="5633858"/>
            <a:ext cx="2636329" cy="10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5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48A27CF7-09A2-437F-AA90-77C375EFEF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529" y="2"/>
            <a:ext cx="5133471" cy="288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9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</p:spTree>
    <p:extLst>
      <p:ext uri="{BB962C8B-B14F-4D97-AF65-F5344CB8AC3E}">
        <p14:creationId xmlns:p14="http://schemas.microsoft.com/office/powerpoint/2010/main" val="228360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g Overlay_0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7040503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6910917" cy="3536280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800">
                <a:latin typeface="+mj-lt"/>
              </a:defRPr>
            </a:lvl1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pic>
        <p:nvPicPr>
          <p:cNvPr id="6" name="Picture 5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0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733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055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733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Black </a:t>
            </a:r>
          </a:p>
          <a:p>
            <a:pPr lvl="0"/>
            <a:r>
              <a:rPr lang="en-GB"/>
              <a:t>14 point Poppins</a:t>
            </a:r>
          </a:p>
        </p:txBody>
      </p:sp>
    </p:spTree>
    <p:extLst>
      <p:ext uri="{BB962C8B-B14F-4D97-AF65-F5344CB8AC3E}">
        <p14:creationId xmlns:p14="http://schemas.microsoft.com/office/powerpoint/2010/main" val="6920427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oy_Culture_7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403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09C6B-B42F-4226-8CD8-9198027BD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546" r="110" b="86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074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3B8FB01-3DEB-4FAA-B528-45B8BDB2F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537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 Lond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B2801C-D902-4DA5-A9FF-EB976FC3ED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335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 NY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A20EBD-F6A3-4E63-B3A2-54AE03E66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6089"/>
          <a:stretch/>
        </p:blipFill>
        <p:spPr>
          <a:xfrm>
            <a:off x="0" y="29711"/>
            <a:ext cx="12192000" cy="6828291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017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NY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88B126-57D5-4DCD-A34D-12FAF5BFF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625" b="-15625"/>
          <a:stretch/>
        </p:blipFill>
        <p:spPr>
          <a:xfrm>
            <a:off x="0" y="0"/>
            <a:ext cx="12192000" cy="812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633497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 </a:t>
            </a:r>
          </a:p>
          <a:p>
            <a:pPr lvl="0"/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488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- To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7968060-B771-43AA-BFBB-0B774AF9C2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041" b="11384"/>
          <a:stretch/>
        </p:blipFill>
        <p:spPr>
          <a:xfrm>
            <a:off x="-3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633497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 </a:t>
            </a:r>
          </a:p>
          <a:p>
            <a:pPr lvl="0"/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991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- woman/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dy_Industry_7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8" name="Picture 7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3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og Overlay_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D90C4-97EF-4816-B2A5-23BD9F9EE7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2430" y="1532003"/>
            <a:ext cx="5348065" cy="39983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AB0DF34-AC05-402B-B44E-8F987C478A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8341" y="1532993"/>
            <a:ext cx="5348065" cy="39983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32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erea Colleg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2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90000" cy="6858000"/>
          </a:xfrm>
          <a:prstGeom prst="rect">
            <a:avLst/>
          </a:prstGeom>
        </p:spPr>
      </p:pic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4160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H Edu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rea Colleg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Blog Overlay_Culture &amp; Heritage_02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926"/>
          <a:stretch/>
        </p:blipFill>
        <p:spPr>
          <a:xfrm>
            <a:off x="1" y="0"/>
            <a:ext cx="9031111" cy="6858000"/>
          </a:xfrm>
          <a:prstGeom prst="rect">
            <a:avLst/>
          </a:prstGeom>
        </p:spPr>
      </p:pic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A6EF3545-8E75-4A2F-8526-91E95C967A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45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H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8BE39A-CF1B-4BE8-9837-37F661B12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966" b="21589"/>
          <a:stretch/>
        </p:blipFill>
        <p:spPr>
          <a:xfrm>
            <a:off x="-1" y="15239"/>
            <a:ext cx="12192001" cy="6842761"/>
          </a:xfrm>
          <a:prstGeom prst="rect">
            <a:avLst/>
          </a:prstGeom>
        </p:spPr>
      </p:pic>
      <p:pic>
        <p:nvPicPr>
          <p:cNvPr id="6" name="Picture 5" descr="Blog Overlay_Culture &amp; Heritage_02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926"/>
          <a:stretch/>
        </p:blipFill>
        <p:spPr>
          <a:xfrm>
            <a:off x="1" y="0"/>
            <a:ext cx="9031111" cy="6858000"/>
          </a:xfrm>
          <a:prstGeom prst="rect">
            <a:avLst/>
          </a:prstGeom>
        </p:spPr>
      </p:pic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9AE6FFA-8CC7-413E-B888-E66FC1AA03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490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H Modern Arch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B7A752-04BE-4A23-81DF-254DD8EA2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227" b="458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Blog Overlay_Culture &amp; Heritage_02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926"/>
          <a:stretch/>
        </p:blipFill>
        <p:spPr>
          <a:xfrm>
            <a:off x="1" y="0"/>
            <a:ext cx="9031111" cy="6858000"/>
          </a:xfrm>
          <a:prstGeom prst="rect">
            <a:avLst/>
          </a:prstGeom>
        </p:spPr>
      </p:pic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7" name="Picture 6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9AE6FFA-8CC7-413E-B888-E66FC1AA03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163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&amp;H Educati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rtis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11758572-9002-499A-993E-10EEC15840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7120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rtis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Blog Overlay_Culture &amp; Heritage_01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111"/>
          <a:stretch/>
        </p:blipFill>
        <p:spPr>
          <a:xfrm>
            <a:off x="0" y="0"/>
            <a:ext cx="7179733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74EEB34-ABCF-45A1-98A7-F211E51C85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08691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85" indent="0">
              <a:buNone/>
              <a:defRPr sz="2400"/>
            </a:lvl2pPr>
            <a:lvl3pPr marL="1219170" indent="0">
              <a:buNone/>
              <a:defRPr sz="2400"/>
            </a:lvl3pPr>
            <a:lvl4pPr marL="1828754" indent="0">
              <a:buNone/>
              <a:defRPr sz="2400"/>
            </a:lvl4pPr>
            <a:lvl5pPr marL="2438339" indent="0">
              <a:buNone/>
              <a:defRPr sz="2400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51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sources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"/>
            <a:ext cx="6911608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4800">
                <a:latin typeface="+mj-lt"/>
              </a:defRPr>
            </a:lvl1pPr>
            <a:lvl2pPr marL="609585" indent="0">
              <a:buNone/>
              <a:defRPr sz="5867"/>
            </a:lvl2pPr>
            <a:lvl3pPr marL="1219170" indent="0">
              <a:buNone/>
              <a:defRPr sz="5867"/>
            </a:lvl3pPr>
            <a:lvl4pPr marL="1828754" indent="0">
              <a:buNone/>
              <a:defRPr sz="5867"/>
            </a:lvl4pPr>
            <a:lvl5pPr marL="2438339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Preservica_RGB-Logo_White_Main Logo_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5" y="5780271"/>
            <a:ext cx="2491231" cy="6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737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-15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7277571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"/>
            <a:ext cx="6911608" cy="1279252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533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170100"/>
            <a:ext cx="6911608" cy="4335352"/>
          </a:xfrm>
          <a:prstGeom prst="rect">
            <a:avLst/>
          </a:prstGeom>
        </p:spPr>
        <p:txBody>
          <a:bodyPr vert="horz" lIns="360000" tIns="540000" rIns="0" bIns="0"/>
          <a:lstStyle>
            <a:lvl1pPr marL="239989" indent="-239989">
              <a:spcBef>
                <a:spcPts val="1333"/>
              </a:spcBef>
              <a:buFont typeface="Arial"/>
              <a:buChar char="•"/>
              <a:defRPr sz="2133"/>
            </a:lvl1pPr>
          </a:lstStyle>
          <a:p>
            <a:pPr lvl="0"/>
            <a:r>
              <a:rPr lang="en-GB"/>
              <a:t>Bullet points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3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6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wo people looking at a computer screen&#10;&#10;Description automatically generated with low confidence">
            <a:extLst>
              <a:ext uri="{FF2B5EF4-FFF2-40B4-BE49-F238E27FC236}">
                <a16:creationId xmlns:a16="http://schemas.microsoft.com/office/drawing/2014/main" id="{401304E4-031E-AD04-14AE-9A82BE1450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" b="12044"/>
          <a:stretch/>
        </p:blipFill>
        <p:spPr>
          <a:xfrm>
            <a:off x="0" y="-19797"/>
            <a:ext cx="12192000" cy="6877797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797"/>
            <a:ext cx="6858000" cy="6877797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4508692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127"/>
            </a:lvl1pPr>
            <a:lvl2pPr marL="540064" indent="0">
              <a:buNone/>
              <a:defRPr sz="2127"/>
            </a:lvl2pPr>
            <a:lvl3pPr marL="1080128" indent="0">
              <a:buNone/>
              <a:defRPr sz="2127"/>
            </a:lvl3pPr>
            <a:lvl4pPr marL="1620190" indent="0">
              <a:buNone/>
              <a:defRPr sz="2127"/>
            </a:lvl4pPr>
            <a:lvl5pPr marL="2160253" indent="0">
              <a:buNone/>
              <a:defRPr sz="2127"/>
            </a:lvl5pPr>
          </a:lstStyle>
          <a:p>
            <a:pPr lvl="0"/>
            <a:r>
              <a:rPr lang="en-GB"/>
              <a:t>Copy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3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199">
                <a:latin typeface="+mj-lt"/>
              </a:defRPr>
            </a:lvl1pPr>
            <a:lvl2pPr marL="540064" indent="0">
              <a:buNone/>
              <a:defRPr sz="5199"/>
            </a:lvl2pPr>
            <a:lvl3pPr marL="1080128" indent="0">
              <a:buNone/>
              <a:defRPr sz="5199"/>
            </a:lvl3pPr>
            <a:lvl4pPr marL="1620190" indent="0">
              <a:buNone/>
              <a:defRPr sz="5199"/>
            </a:lvl4pPr>
            <a:lvl5pPr marL="2160253" indent="0">
              <a:buNone/>
              <a:defRPr sz="5199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1FF541-6C27-C494-83AB-F0C850F2A6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09192" y="5534685"/>
            <a:ext cx="3033501" cy="12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26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og Overlay_0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7040503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6910917" cy="3536280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4800">
                <a:latin typeface="+mj-lt"/>
              </a:defRPr>
            </a:lvl1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pic>
        <p:nvPicPr>
          <p:cNvPr id="7" name="Picture 6" descr="Preservica_RGB Logo_White_2_Main Logo_04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7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C579C3-B84F-792F-AFF1-4939FBAD1B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8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8A76AE-9EBE-9E20-63F0-7DABCBC46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486" b="50000"/>
          <a:stretch/>
        </p:blipFill>
        <p:spPr>
          <a:xfrm>
            <a:off x="-1" y="2189748"/>
            <a:ext cx="6948789" cy="46682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563E09-2184-8C1D-6A0B-3AA6634482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28337" y="5489262"/>
            <a:ext cx="2983833" cy="12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72D01-7CB7-4403-8EAE-BCC2F9A41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2876F-2F57-4393-86E4-1467E1F34F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7DB51-AB2D-429D-9281-DF72E3085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EDCF-DA42-4F35-A558-138F455F2A22}" type="datetimeFigureOut">
              <a:rPr lang="en-GB" smtClean="0"/>
              <a:t>17/11/2023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3623-B83E-47C0-960F-92D25727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EFF92-062F-47A1-ABEC-1727D52F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D32A0-9032-4DC8-92E3-F36DEA3AD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1"/>
            <a:ext cx="12192000" cy="107359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</p:spTree>
    <p:extLst>
      <p:ext uri="{BB962C8B-B14F-4D97-AF65-F5344CB8AC3E}">
        <p14:creationId xmlns:p14="http://schemas.microsoft.com/office/powerpoint/2010/main" val="111372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with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992717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buNone/>
              <a:defRPr sz="3200">
                <a:solidFill>
                  <a:srgbClr val="191446"/>
                </a:solidFill>
                <a:latin typeface="+mj-lt"/>
              </a:defRPr>
            </a:lvl1pPr>
            <a:lvl2pPr>
              <a:defRPr>
                <a:solidFill>
                  <a:srgbClr val="191446"/>
                </a:solidFill>
                <a:latin typeface="+mj-lt"/>
              </a:defRPr>
            </a:lvl2pPr>
            <a:lvl3pPr>
              <a:defRPr>
                <a:solidFill>
                  <a:srgbClr val="191446"/>
                </a:solidFill>
                <a:latin typeface="+mj-lt"/>
              </a:defRPr>
            </a:lvl3pPr>
            <a:lvl4pPr>
              <a:defRPr>
                <a:solidFill>
                  <a:srgbClr val="191446"/>
                </a:solidFill>
                <a:latin typeface="+mj-lt"/>
              </a:defRPr>
            </a:lvl4pPr>
            <a:lvl5pPr>
              <a:defRPr>
                <a:solidFill>
                  <a:srgbClr val="191446"/>
                </a:solidFill>
                <a:latin typeface="+mj-lt"/>
              </a:defRPr>
            </a:lvl5pPr>
          </a:lstStyle>
          <a:p>
            <a:pPr lvl="0"/>
            <a:r>
              <a:rPr lang="en-GB"/>
              <a:t>Heading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2030"/>
            <a:ext cx="12192000" cy="1152860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0" indent="0">
              <a:spcAft>
                <a:spcPts val="667"/>
              </a:spcAft>
              <a:buFont typeface="Arial"/>
              <a:buNone/>
              <a:defRPr sz="1867" b="1" i="0">
                <a:solidFill>
                  <a:srgbClr val="191446"/>
                </a:solidFill>
                <a:latin typeface="+mn-lt"/>
              </a:defRPr>
            </a:lvl1pPr>
          </a:lstStyle>
          <a:p>
            <a:pPr lvl="0"/>
            <a:r>
              <a:rPr lang="en-GB"/>
              <a:t>Subhead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44890"/>
            <a:ext cx="12192000" cy="2190044"/>
          </a:xfrm>
          <a:prstGeom prst="rect">
            <a:avLst/>
          </a:prstGeom>
        </p:spPr>
        <p:txBody>
          <a:bodyPr vert="horz" lIns="360000" tIns="360000" rIns="360000" bIns="0"/>
          <a:lstStyle>
            <a:lvl1pPr marL="239994" indent="-239994">
              <a:spcBef>
                <a:spcPts val="1000"/>
              </a:spcBef>
              <a:buFont typeface="Arial"/>
              <a:buChar char="•"/>
              <a:defRPr sz="1867" baseline="0">
                <a:solidFill>
                  <a:srgbClr val="3C3C3B"/>
                </a:solidFill>
              </a:defRPr>
            </a:lvl1pPr>
            <a:lvl2pPr marL="99057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2pPr>
            <a:lvl3pPr marL="160016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3pPr>
            <a:lvl4pPr marL="2209745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4pPr>
            <a:lvl5pPr marL="2819330" indent="-380990">
              <a:buFont typeface="Arial"/>
              <a:buChar char="•"/>
              <a:defRPr sz="1867">
                <a:solidFill>
                  <a:srgbClr val="191446"/>
                </a:solidFill>
              </a:defRPr>
            </a:lvl5pPr>
          </a:lstStyle>
          <a:p>
            <a:pPr lvl="0"/>
            <a:r>
              <a:rPr lang="en-GB"/>
              <a:t>Bullet point </a:t>
            </a:r>
          </a:p>
          <a:p>
            <a:pPr lvl="0"/>
            <a:r>
              <a:rPr lang="en-GB"/>
              <a:t>80% Black </a:t>
            </a:r>
          </a:p>
          <a:p>
            <a:pPr lvl="0"/>
            <a:r>
              <a:rPr lang="en-GB"/>
              <a:t>14 point Calibri</a:t>
            </a:r>
          </a:p>
        </p:txBody>
      </p:sp>
    </p:spTree>
    <p:extLst>
      <p:ext uri="{BB962C8B-B14F-4D97-AF65-F5344CB8AC3E}">
        <p14:creationId xmlns:p14="http://schemas.microsoft.com/office/powerpoint/2010/main" val="245912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0048BD4-AA5E-F02C-E3C2-BD5CC97620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/>
        </p:blipFill>
        <p:spPr>
          <a:xfrm>
            <a:off x="2" y="-1"/>
            <a:ext cx="12191999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4508692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70" indent="0">
              <a:buNone/>
              <a:defRPr sz="2400"/>
            </a:lvl2pPr>
            <a:lvl3pPr marL="1219140" indent="0">
              <a:buNone/>
              <a:defRPr sz="2400"/>
            </a:lvl3pPr>
            <a:lvl4pPr marL="1828709" indent="0">
              <a:buNone/>
              <a:defRPr sz="2400"/>
            </a:lvl4pPr>
            <a:lvl5pPr marL="2438278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2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70" indent="0">
              <a:buNone/>
              <a:defRPr sz="5867"/>
            </a:lvl2pPr>
            <a:lvl3pPr marL="1219140" indent="0">
              <a:buNone/>
              <a:defRPr sz="5867"/>
            </a:lvl3pPr>
            <a:lvl4pPr marL="1828709" indent="0">
              <a:buNone/>
              <a:defRPr sz="5867"/>
            </a:lvl4pPr>
            <a:lvl5pPr marL="2438278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B46459-F6CB-4697-892D-AD9C56DA1B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1491" y="5448618"/>
            <a:ext cx="3033501" cy="12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5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ission Statement - bo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typing on a computer&#10;&#10;Description automatically generated">
            <a:extLst>
              <a:ext uri="{FF2B5EF4-FFF2-40B4-BE49-F238E27FC236}">
                <a16:creationId xmlns:a16="http://schemas.microsoft.com/office/drawing/2014/main" id="{F57150D8-571D-A18A-361F-BF35BE6E87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5" r="1720" b="7371"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4" name="Picture 3" descr="Blog Overlay_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4508692"/>
            <a:ext cx="4885267" cy="369333"/>
          </a:xfrm>
          <a:prstGeom prst="rect">
            <a:avLst/>
          </a:prstGeom>
        </p:spPr>
        <p:txBody>
          <a:bodyPr vert="horz" lIns="360000" tIns="0" rIns="0" bIns="0" anchor="ctr" anchorCtr="0"/>
          <a:lstStyle>
            <a:lvl1pPr marL="0" indent="0">
              <a:buNone/>
              <a:defRPr sz="2400"/>
            </a:lvl1pPr>
            <a:lvl2pPr marL="609570" indent="0">
              <a:buNone/>
              <a:defRPr sz="2400"/>
            </a:lvl2pPr>
            <a:lvl3pPr marL="1219140" indent="0">
              <a:buNone/>
              <a:defRPr sz="2400"/>
            </a:lvl3pPr>
            <a:lvl4pPr marL="1828709" indent="0">
              <a:buNone/>
              <a:defRPr sz="2400"/>
            </a:lvl4pPr>
            <a:lvl5pPr marL="2438278" indent="0">
              <a:buNone/>
              <a:defRPr sz="2400"/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2"/>
            <a:ext cx="5810251" cy="3130551"/>
          </a:xfrm>
          <a:prstGeom prst="rect">
            <a:avLst/>
          </a:prstGeom>
        </p:spPr>
        <p:txBody>
          <a:bodyPr vert="horz" lIns="360000" tIns="432000" rIns="720000" bIns="0"/>
          <a:lstStyle>
            <a:lvl1pPr marL="0" indent="0">
              <a:lnSpc>
                <a:spcPct val="100000"/>
              </a:lnSpc>
              <a:buNone/>
              <a:defRPr sz="5867">
                <a:latin typeface="+mj-lt"/>
              </a:defRPr>
            </a:lvl1pPr>
            <a:lvl2pPr marL="609570" indent="0">
              <a:buNone/>
              <a:defRPr sz="5867"/>
            </a:lvl2pPr>
            <a:lvl3pPr marL="1219140" indent="0">
              <a:buNone/>
              <a:defRPr sz="5867"/>
            </a:lvl3pPr>
            <a:lvl4pPr marL="1828709" indent="0">
              <a:buNone/>
              <a:defRPr sz="5867"/>
            </a:lvl4pPr>
            <a:lvl5pPr marL="2438278" indent="0">
              <a:buNone/>
              <a:defRPr sz="5867"/>
            </a:lvl5pPr>
          </a:lstStyle>
          <a:p>
            <a:pPr lvl="0"/>
            <a:r>
              <a:rPr lang="en-GB"/>
              <a:t>Title</a:t>
            </a:r>
            <a:endParaRPr lang="en-US"/>
          </a:p>
        </p:txBody>
      </p:sp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DD3F5AA4-5C86-7C32-38D2-C2B6F45DAB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98" y="5803062"/>
            <a:ext cx="2521975" cy="72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80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C579C3-B84F-792F-AFF1-4939FBAD1B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8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8A76AE-9EBE-9E20-63F0-7DABCBC46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486" b="50000"/>
          <a:stretch/>
        </p:blipFill>
        <p:spPr>
          <a:xfrm>
            <a:off x="-1" y="2189748"/>
            <a:ext cx="6948789" cy="46682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563E09-2184-8C1D-6A0B-3AA6634482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28338" y="5489264"/>
            <a:ext cx="2983833" cy="12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0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9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94.xml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60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95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5" Type="http://schemas.openxmlformats.org/officeDocument/2006/relationships/image" Target="../media/image24.png"/><Relationship Id="rId4" Type="http://schemas.openxmlformats.org/officeDocument/2006/relationships/theme" Target="../theme/theme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30.xml"/><Relationship Id="rId3" Type="http://schemas.openxmlformats.org/officeDocument/2006/relationships/slideLayout" Target="../slideLayouts/slideLayout7.xml"/><Relationship Id="rId21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9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2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7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6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2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3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4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40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4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98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45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F445B0-C2ED-9392-2E04-2D096823FC95}"/>
              </a:ext>
            </a:extLst>
          </p:cNvPr>
          <p:cNvSpPr txBox="1"/>
          <p:nvPr userDrawn="1"/>
        </p:nvSpPr>
        <p:spPr>
          <a:xfrm>
            <a:off x="5370481" y="76851"/>
            <a:ext cx="145103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05388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BCF139-5918-73CE-A80D-96B0B4D437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22486" b="68327"/>
          <a:stretch/>
        </p:blipFill>
        <p:spPr>
          <a:xfrm>
            <a:off x="0" y="2907584"/>
            <a:ext cx="9283032" cy="39504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F820AD-061F-A67C-E43B-F66EF958D8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52297" t="25000"/>
          <a:stretch/>
        </p:blipFill>
        <p:spPr>
          <a:xfrm rot="10800000">
            <a:off x="8484973" y="0"/>
            <a:ext cx="3707028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B84748-0D62-31E8-0D18-A663C78B16D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128337" y="5489262"/>
            <a:ext cx="2983833" cy="121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9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ervica_RGB Logo_Main Logo_03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26" y="5780061"/>
            <a:ext cx="2493183" cy="6929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2BD664-57FF-02C3-ACF2-9D92B2D76C4F}"/>
              </a:ext>
            </a:extLst>
          </p:cNvPr>
          <p:cNvSpPr txBox="1"/>
          <p:nvPr userDrawn="1"/>
        </p:nvSpPr>
        <p:spPr>
          <a:xfrm>
            <a:off x="5370481" y="76851"/>
            <a:ext cx="145103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67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25354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5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67" indent="-457167" algn="l" defTabSz="60955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26" indent="-380972" algn="l" defTabSz="60955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87" indent="-304776" algn="l" defTabSz="60955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indent="0" algn="l" defTabSz="60955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94" indent="-304776" algn="l" defTabSz="60955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54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7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914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eservica_RGB Logo_White_2_Main Logo_04.png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1" y="5784129"/>
            <a:ext cx="2493183" cy="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0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716" r:id="rId15"/>
    <p:sldLayoutId id="2147483717" r:id="rId16"/>
    <p:sldLayoutId id="2147483719" r:id="rId17"/>
    <p:sldLayoutId id="2147483726" r:id="rId18"/>
    <p:sldLayoutId id="2147483718" r:id="rId19"/>
    <p:sldLayoutId id="2147483724" r:id="rId20"/>
    <p:sldLayoutId id="2147483727" r:id="rId21"/>
    <p:sldLayoutId id="2147483720" r:id="rId22"/>
    <p:sldLayoutId id="2147483721" r:id="rId23"/>
    <p:sldLayoutId id="2147483722" r:id="rId24"/>
    <p:sldLayoutId id="2147483723" r:id="rId25"/>
    <p:sldLayoutId id="2147483725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8" tIns="40815" rIns="81628" bIns="408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1267" name="Title Placeholder 1"/>
          <p:cNvSpPr>
            <a:spLocks noGrp="1"/>
          </p:cNvSpPr>
          <p:nvPr>
            <p:ph type="title"/>
          </p:nvPr>
        </p:nvSpPr>
        <p:spPr bwMode="auto">
          <a:xfrm>
            <a:off x="287867" y="2"/>
            <a:ext cx="11616267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28" tIns="40814" rIns="81628" bIns="408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126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1" y="1268418"/>
            <a:ext cx="10972800" cy="452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28" tIns="40814" rIns="81628" bIns="408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pic>
        <p:nvPicPr>
          <p:cNvPr id="7" name="Picture 6" descr="Preservica_RGB Logo_Main Logo_03.png">
            <a:extLst>
              <a:ext uri="{FF2B5EF4-FFF2-40B4-BE49-F238E27FC236}">
                <a16:creationId xmlns:a16="http://schemas.microsoft.com/office/drawing/2014/main" id="{5B6D12EE-FDA2-4DE4-94DB-F0FD900D5D9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44" y="6205547"/>
            <a:ext cx="2141473" cy="5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79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5pPr>
      <a:lvl6pPr marL="408132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816266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22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632534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06099" indent="-3060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63218" indent="-25508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20334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428467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36601" indent="-2040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244733" indent="-204067" algn="l" defTabSz="81626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868" indent="-204067" algn="l" defTabSz="81626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02" indent="-204067" algn="l" defTabSz="81626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35" indent="-204067" algn="l" defTabSz="81626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32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66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00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34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668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00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35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068" algn="l" defTabSz="8162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ervica_RGB Logo_Main Logo_03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23" y="5780058"/>
            <a:ext cx="2493183" cy="6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49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28" r:id="rId5"/>
    <p:sldLayoutId id="2147483714" r:id="rId6"/>
    <p:sldLayoutId id="2147483715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8" tIns="40814" rIns="81628" bIns="4081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1267" name="Title Placeholder 1"/>
          <p:cNvSpPr>
            <a:spLocks noGrp="1"/>
          </p:cNvSpPr>
          <p:nvPr>
            <p:ph type="title"/>
          </p:nvPr>
        </p:nvSpPr>
        <p:spPr bwMode="auto">
          <a:xfrm>
            <a:off x="287867" y="2"/>
            <a:ext cx="11616266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28" tIns="40814" rIns="81628" bIns="408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126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1" y="1268418"/>
            <a:ext cx="10972800" cy="452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28" tIns="40814" rIns="81628" bIns="408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1300" y="6092828"/>
            <a:ext cx="1171151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767" y="6237295"/>
            <a:ext cx="1991784" cy="45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96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5pPr>
      <a:lvl6pPr marL="408143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816286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224431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632575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06107" indent="-30610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63234" indent="-2550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20360" indent="-2040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428503" indent="-2040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36646" indent="-20407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244789" indent="-204072" algn="l" defTabSz="81628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34" indent="-204072" algn="l" defTabSz="81628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78" indent="-204072" algn="l" defTabSz="81628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221" indent="-204072" algn="l" defTabSz="81628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3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6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31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75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18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61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006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49" algn="l" defTabSz="8162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ervica_RGB Logo_Main Logo_02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14" y="5780062"/>
            <a:ext cx="2493183" cy="6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8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ervica_RGB Logo_Main Logo_03.png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23" y="5780058"/>
            <a:ext cx="2493183" cy="6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4B7D48-04CA-4395-B97A-6D6E522816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" t="15661" r="5762" b="14491"/>
          <a:stretch/>
        </p:blipFill>
        <p:spPr>
          <a:xfrm>
            <a:off x="459759" y="5685655"/>
            <a:ext cx="2191220" cy="70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8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1B4529-22BA-03AC-C80F-4AC09D63BE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18699" y="5539092"/>
            <a:ext cx="3041336" cy="123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0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6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with her hand on her face&#10;&#10;Description automatically generated">
            <a:extLst>
              <a:ext uri="{FF2B5EF4-FFF2-40B4-BE49-F238E27FC236}">
                <a16:creationId xmlns:a16="http://schemas.microsoft.com/office/drawing/2014/main" id="{06E3DAFE-ECE6-BD8C-639B-D166B57DC77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136" y="997916"/>
            <a:ext cx="5228957" cy="3485971"/>
          </a:xfrm>
          <a:prstGeom prst="round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2CC435-D215-1778-5BEB-E80985087B59}"/>
              </a:ext>
            </a:extLst>
          </p:cNvPr>
          <p:cNvSpPr txBox="1"/>
          <p:nvPr/>
        </p:nvSpPr>
        <p:spPr>
          <a:xfrm>
            <a:off x="598907" y="997450"/>
            <a:ext cx="5411368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/>
                <a:cs typeface="Poppins"/>
              </a:rPr>
              <a:t>Does Microsoft 365 </a:t>
            </a:r>
            <a:r>
              <a:rPr lang="en-US" sz="4000" b="1">
                <a:solidFill>
                  <a:srgbClr val="120A44"/>
                </a:solidFill>
                <a:latin typeface="Poppins"/>
                <a:cs typeface="Poppins"/>
              </a:rPr>
              <a:t>preservation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/>
                <a:cs typeface="Poppins"/>
              </a:rPr>
              <a:t> have to be hard?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A0F970-956F-62C9-7DCC-912A3CA74A36}"/>
              </a:ext>
            </a:extLst>
          </p:cNvPr>
          <p:cNvSpPr txBox="1"/>
          <p:nvPr/>
        </p:nvSpPr>
        <p:spPr>
          <a:xfrm>
            <a:off x="598907" y="5068349"/>
            <a:ext cx="4170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November 14</a:t>
            </a:r>
            <a:r>
              <a:rPr kumimoji="0" lang="en-US" sz="1600" b="0" i="0" u="none" strike="noStrike" kern="1200" cap="none" spc="0" normalizeH="0" baseline="3000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th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A63364-2731-F435-4A76-E57E852E7A85}"/>
              </a:ext>
            </a:extLst>
          </p:cNvPr>
          <p:cNvSpPr txBox="1"/>
          <p:nvPr/>
        </p:nvSpPr>
        <p:spPr>
          <a:xfrm>
            <a:off x="598907" y="2936442"/>
            <a:ext cx="5192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 worked example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DC9A34-8B0F-59A8-3D5A-9F31254F4CAB}"/>
              </a:ext>
            </a:extLst>
          </p:cNvPr>
          <p:cNvSpPr txBox="1"/>
          <p:nvPr/>
        </p:nvSpPr>
        <p:spPr>
          <a:xfrm>
            <a:off x="598907" y="4071703"/>
            <a:ext cx="4973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Jon Tilbury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>
                <a:solidFill>
                  <a:srgbClr val="19144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Chief Innovation Officer &amp; Founder</a:t>
            </a:r>
            <a:endParaRPr kumimoji="0" lang="en-US" sz="1600" i="0" u="none" strike="noStrike" kern="1200" cap="none" spc="0" normalizeH="0" baseline="0" noProof="0">
              <a:ln>
                <a:noFill/>
              </a:ln>
              <a:solidFill>
                <a:srgbClr val="191446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pic>
        <p:nvPicPr>
          <p:cNvPr id="2" name="Picture 1" descr="Digital Preservation Coalition - Home | Facebook">
            <a:extLst>
              <a:ext uri="{FF2B5EF4-FFF2-40B4-BE49-F238E27FC236}">
                <a16:creationId xmlns:a16="http://schemas.microsoft.com/office/drawing/2014/main" id="{FB87D405-9F31-B7E8-9231-220F04562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6894" y="5235928"/>
            <a:ext cx="1457325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5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2CC435-D215-1778-5BEB-E80985087B59}"/>
              </a:ext>
            </a:extLst>
          </p:cNvPr>
          <p:cNvSpPr txBox="1"/>
          <p:nvPr/>
        </p:nvSpPr>
        <p:spPr>
          <a:xfrm>
            <a:off x="711165" y="742266"/>
            <a:ext cx="54108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/>
                <a:cs typeface="Poppins"/>
              </a:rPr>
              <a:t>Does Microsoft 365 </a:t>
            </a:r>
            <a:r>
              <a:rPr lang="en-US" sz="4000">
                <a:solidFill>
                  <a:srgbClr val="120A44"/>
                </a:solidFill>
                <a:latin typeface="Poppins"/>
                <a:cs typeface="Poppins"/>
              </a:rPr>
              <a:t>preservation</a:t>
            </a:r>
            <a:r>
              <a:rPr kumimoji="0" lang="en-US" sz="4000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/>
                <a:cs typeface="Poppins"/>
              </a:rPr>
              <a:t> have to be hard?</a:t>
            </a: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>
              <a:solidFill>
                <a:srgbClr val="120A44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120A44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The answer is...no!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D7F7B9-53BC-4070-CD22-66767723C6DF}"/>
              </a:ext>
            </a:extLst>
          </p:cNvPr>
          <p:cNvSpPr txBox="1"/>
          <p:nvPr/>
        </p:nvSpPr>
        <p:spPr>
          <a:xfrm>
            <a:off x="8545566" y="4690011"/>
            <a:ext cx="2926416" cy="160813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lvl="2" algn="r" defTabSz="609585">
              <a:spcBef>
                <a:spcPts val="1333"/>
              </a:spcBef>
              <a:defRPr/>
            </a:pPr>
            <a:r>
              <a:rPr lang="en-US" sz="1600">
                <a:solidFill>
                  <a:srgbClr val="191446"/>
                </a:solidFill>
                <a:latin typeface="Poppins"/>
                <a:cs typeface="Poppins"/>
              </a:rPr>
              <a:t>info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/>
                <a:cs typeface="Poppins"/>
              </a:rPr>
              <a:t>@preservica.com</a:t>
            </a:r>
            <a:endParaRPr lang="en-US" sz="1600">
              <a:latin typeface="Poppins"/>
              <a:cs typeface="Poppins"/>
            </a:endParaRPr>
          </a:p>
          <a:p>
            <a:pPr marL="0" marR="0" lvl="2" indent="0" algn="r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/>
                <a:cs typeface="Poppins"/>
              </a:rPr>
              <a:t>preservica.com</a:t>
            </a:r>
            <a:endParaRPr lang="en-US" sz="1600" i="0" u="none" strike="noStrike" kern="1200" cap="none" spc="0" normalizeH="0" baseline="0" noProof="0">
              <a:ln>
                <a:noFill/>
              </a:ln>
              <a:solidFill>
                <a:srgbClr val="191446"/>
              </a:solidFill>
              <a:effectLst/>
              <a:uLnTx/>
              <a:uFillTx/>
              <a:latin typeface="Poppins"/>
              <a:cs typeface="Poppins"/>
            </a:endParaRPr>
          </a:p>
          <a:p>
            <a:pPr marL="0" marR="0" lvl="2" indent="0" algn="r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/>
                <a:cs typeface="Poppins"/>
              </a:rPr>
              <a:t>@preservica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191446"/>
              </a:solidFill>
              <a:effectLst/>
              <a:uLnTx/>
              <a:uFillTx/>
              <a:latin typeface="Poppins"/>
              <a:cs typeface="Poppins"/>
            </a:endParaRPr>
          </a:p>
          <a:p>
            <a:pPr marL="0" marR="0" lvl="2" indent="0" algn="r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/>
                <a:cs typeface="Poppins"/>
              </a:rPr>
              <a:t>@dPreservation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191446"/>
              </a:solidFill>
              <a:effectLst/>
              <a:uLnTx/>
              <a:uFillTx/>
              <a:latin typeface="Poppins"/>
              <a:cs typeface="Poppins"/>
            </a:endParaRPr>
          </a:p>
        </p:txBody>
      </p:sp>
      <p:pic>
        <p:nvPicPr>
          <p:cNvPr id="2" name="Picture 1" descr="A person sitting at a desk with her arms crossed&#10;&#10;Description automatically generated">
            <a:extLst>
              <a:ext uri="{FF2B5EF4-FFF2-40B4-BE49-F238E27FC236}">
                <a16:creationId xmlns:a16="http://schemas.microsoft.com/office/drawing/2014/main" id="{FD7A827F-763A-B793-E0C8-7528CBB6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10" y="742266"/>
            <a:ext cx="5230800" cy="34872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6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AA81-D1DA-5BEA-957C-21474424A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>
                <a:latin typeface="Poppins" panose="00000500000000000000" pitchFamily="2" charset="0"/>
                <a:cs typeface="Poppins" panose="00000500000000000000" pitchFamily="2" charset="0"/>
              </a:rPr>
              <a:t>MS365 components and features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2DFE93-7208-C058-30E8-9522DD72E70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995363"/>
            <a:ext cx="12192000" cy="2189162"/>
          </a:xfrm>
          <a:prstGeom prst="rect">
            <a:avLst/>
          </a:prstGeom>
        </p:spPr>
        <p:txBody>
          <a:bodyPr vert="horz" lIns="360000" tIns="360000" rIns="360000" bIns="0" anchor="t"/>
          <a:lstStyle/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Four principal services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989965" lvl="1" indent="-380365"/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SharePoint (Lists and Libraries)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989965" lvl="1" indent="-380365"/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OneDrive (Files)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989965" lvl="1" indent="-380365"/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Exchange / Outlook (Email)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989965" lvl="1" indent="-380365"/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Teams (Channels, Chat, Meetings, Files)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All services combine hierarchy with items comprising unstructured content files and structured data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Retention management provided by Microsoft Purview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Access via Browser or API Interface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</a:rPr>
              <a:t>Storage location unknown (region only)</a:t>
            </a:r>
            <a:endParaRPr lang="en-US" sz="185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3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AA81-D1DA-5BEA-957C-21474424A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>
                <a:latin typeface="Poppins" panose="00000500000000000000" pitchFamily="2" charset="0"/>
                <a:cs typeface="Poppins" panose="00000500000000000000" pitchFamily="2" charset="0"/>
              </a:rPr>
              <a:t>MS365 preservation requirements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9E34BD-5FC7-76E8-9CBC-AC98EED7141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825242"/>
            <a:ext cx="12192000" cy="2189162"/>
          </a:xfrm>
          <a:prstGeom prst="rect">
            <a:avLst/>
          </a:prstGeom>
        </p:spPr>
        <p:txBody>
          <a:bodyPr vert="horz" lIns="360000" tIns="360000" rIns="360000" bIns="0" anchor="t"/>
          <a:lstStyle/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Transfer</a:t>
            </a: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Manually transfer items, folders, services from within MS365</a:t>
            </a:r>
            <a:endParaRPr lang="en-US" sz="145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Transfer using retention labels from within MS365</a:t>
            </a:r>
            <a:endParaRPr lang="en-US" sz="145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Transfer can be copy (keep in MS365) or move (copy then delete)</a:t>
            </a:r>
            <a:endParaRPr lang="en-US" sz="145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Transfer must be complete – content files, database records, hierarchy</a:t>
            </a:r>
          </a:p>
          <a:p>
            <a:pPr marL="239395" indent="-239395">
              <a:spcBef>
                <a:spcPts val="1333"/>
              </a:spcBef>
            </a:pPr>
            <a:r>
              <a:rPr lang="en-US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Discovery</a:t>
            </a:r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Discover preserved records from within MS365 – no need to use external system</a:t>
            </a:r>
            <a:endParaRPr lang="en-US" sz="145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Must apply existing MS365 access control rules to preserved content</a:t>
            </a: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Preservation</a:t>
            </a:r>
            <a:endParaRPr lang="en-US" sz="200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989965" lvl="1" indent="-380365">
              <a:spcBef>
                <a:spcPts val="1333"/>
              </a:spcBef>
            </a:pPr>
            <a:r>
              <a:rPr lang="en-GB" sz="145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DP services must be complete, embedded and automatic (durable bit level preservation, format preservation, context management via metadata)</a:t>
            </a:r>
            <a:endParaRPr lang="en-US" sz="145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239395" indent="-239395"/>
            <a:endParaRPr lang="en-US" sz="185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52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F3C2EC-7466-E341-E37D-745B1948AB56}"/>
              </a:ext>
            </a:extLst>
          </p:cNvPr>
          <p:cNvSpPr txBox="1"/>
          <p:nvPr/>
        </p:nvSpPr>
        <p:spPr>
          <a:xfrm>
            <a:off x="1211616" y="1477167"/>
            <a:ext cx="3324667" cy="4247317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609585"/>
            <a:r>
              <a:rPr lang="en-GB">
                <a:solidFill>
                  <a:srgbClr val="FFFFFF"/>
                </a:solidFill>
                <a:latin typeface="Calibri"/>
              </a:rPr>
              <a:t>Microsoft 365 Tenancy</a:t>
            </a: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49CC6-6053-C9FC-E531-E10D1F5218CB}"/>
              </a:ext>
            </a:extLst>
          </p:cNvPr>
          <p:cNvSpPr txBox="1"/>
          <p:nvPr/>
        </p:nvSpPr>
        <p:spPr>
          <a:xfrm>
            <a:off x="2400306" y="2053254"/>
            <a:ext cx="1278391" cy="15281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91C0C8-DFF6-10AC-3C9C-7A83454466F0}"/>
              </a:ext>
            </a:extLst>
          </p:cNvPr>
          <p:cNvSpPr txBox="1"/>
          <p:nvPr/>
        </p:nvSpPr>
        <p:spPr>
          <a:xfrm>
            <a:off x="5138230" y="2121037"/>
            <a:ext cx="2098431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Manual transfer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6A35AA-C131-8F5C-59B5-1B04381BACE6}"/>
              </a:ext>
            </a:extLst>
          </p:cNvPr>
          <p:cNvSpPr txBox="1"/>
          <p:nvPr/>
        </p:nvSpPr>
        <p:spPr>
          <a:xfrm>
            <a:off x="5138230" y="2850283"/>
            <a:ext cx="2098431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Retention label transfer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E3C9E4-C889-7BA6-D3EA-CE18CB3452D2}"/>
              </a:ext>
            </a:extLst>
          </p:cNvPr>
          <p:cNvSpPr txBox="1"/>
          <p:nvPr/>
        </p:nvSpPr>
        <p:spPr>
          <a:xfrm>
            <a:off x="7839223" y="1892666"/>
            <a:ext cx="2011680" cy="3416320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r>
              <a:rPr lang="en-GB">
                <a:solidFill>
                  <a:srgbClr val="FFFFFF"/>
                </a:solidFill>
                <a:latin typeface="Calibri"/>
              </a:rPr>
              <a:t>Digital </a:t>
            </a:r>
          </a:p>
          <a:p>
            <a:pPr algn="ctr" defTabSz="609585"/>
            <a:r>
              <a:rPr lang="en-GB">
                <a:solidFill>
                  <a:srgbClr val="FFFFFF"/>
                </a:solidFill>
                <a:latin typeface="Calibri"/>
              </a:rPr>
              <a:t>Preservation</a:t>
            </a: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1BDD9-F439-CE1A-7864-BA19CD65E50E}"/>
              </a:ext>
            </a:extLst>
          </p:cNvPr>
          <p:cNvSpPr txBox="1"/>
          <p:nvPr/>
        </p:nvSpPr>
        <p:spPr>
          <a:xfrm>
            <a:off x="5113611" y="4578688"/>
            <a:ext cx="2098431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View and download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1B4B0-697B-451B-E088-325FA57FDA68}"/>
              </a:ext>
            </a:extLst>
          </p:cNvPr>
          <p:cNvSpPr txBox="1"/>
          <p:nvPr/>
        </p:nvSpPr>
        <p:spPr>
          <a:xfrm>
            <a:off x="3468861" y="3956944"/>
            <a:ext cx="858129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Index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938B91-ED9A-E96F-1909-1F1093A1A61D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3678696" y="2274926"/>
            <a:ext cx="14595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D1EA55-51EC-53D5-47F4-4CADC494607E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678696" y="3004172"/>
            <a:ext cx="14595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3DAA85-511C-90FC-1C38-3DA40C9F001A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7236661" y="2274926"/>
            <a:ext cx="6553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DF04BC-F729-9535-B448-3D14753FE3C8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236661" y="3004172"/>
            <a:ext cx="6553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285BF93-6E69-5089-DC57-AAF4AF0AA8D6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4326990" y="4110832"/>
            <a:ext cx="351223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7B6314D-ACAB-5CC9-5274-E587A2E46DAB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7212042" y="4732577"/>
            <a:ext cx="6271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0E0EB44D-1BA7-4312-ADC1-19E9C9715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61437"/>
            <a:ext cx="11538408" cy="1279252"/>
          </a:xfrm>
        </p:spPr>
        <p:txBody>
          <a:bodyPr/>
          <a:lstStyle/>
          <a:p>
            <a:r>
              <a:rPr lang="en-GB" sz="3200" b="1">
                <a:latin typeface="Poppins" panose="00000500000000000000" pitchFamily="2" charset="0"/>
                <a:cs typeface="Poppins" panose="00000500000000000000" pitchFamily="2" charset="0"/>
              </a:rPr>
              <a:t>How you could implement it?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C65F8B-C1EA-E0C0-32AD-21B34DC6BDB8}"/>
              </a:ext>
            </a:extLst>
          </p:cNvPr>
          <p:cNvSpPr/>
          <p:nvPr/>
        </p:nvSpPr>
        <p:spPr>
          <a:xfrm>
            <a:off x="4955933" y="1892665"/>
            <a:ext cx="2454812" cy="33957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>
              <a:solidFill>
                <a:srgbClr val="69C3AF">
                  <a:lumMod val="75000"/>
                </a:srgbClr>
              </a:solidFill>
              <a:latin typeface="Calibri"/>
            </a:endParaRPr>
          </a:p>
          <a:p>
            <a:pPr algn="ctr" defTabSz="609585"/>
            <a:r>
              <a:rPr lang="en-GB">
                <a:solidFill>
                  <a:srgbClr val="69C3AF">
                    <a:lumMod val="75000"/>
                  </a:srgbClr>
                </a:solidFill>
                <a:latin typeface="Calibri"/>
              </a:rPr>
              <a:t>Transfer platform </a:t>
            </a:r>
          </a:p>
        </p:txBody>
      </p:sp>
      <p:sp>
        <p:nvSpPr>
          <p:cNvPr id="35" name="Arrow: Curved Right 34">
            <a:extLst>
              <a:ext uri="{FF2B5EF4-FFF2-40B4-BE49-F238E27FC236}">
                <a16:creationId xmlns:a16="http://schemas.microsoft.com/office/drawing/2014/main" id="{17A8A29E-ABEB-9A9A-9CB9-53D7D29FCDA5}"/>
              </a:ext>
            </a:extLst>
          </p:cNvPr>
          <p:cNvSpPr/>
          <p:nvPr/>
        </p:nvSpPr>
        <p:spPr>
          <a:xfrm>
            <a:off x="8566707" y="3638230"/>
            <a:ext cx="234464" cy="43263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" name="Arrow: Curved Right 35">
            <a:extLst>
              <a:ext uri="{FF2B5EF4-FFF2-40B4-BE49-F238E27FC236}">
                <a16:creationId xmlns:a16="http://schemas.microsoft.com/office/drawing/2014/main" id="{8BB3D395-7E18-AC5D-BC94-921E3CE4DBFA}"/>
              </a:ext>
            </a:extLst>
          </p:cNvPr>
          <p:cNvSpPr/>
          <p:nvPr/>
        </p:nvSpPr>
        <p:spPr>
          <a:xfrm>
            <a:off x="8833996" y="3638230"/>
            <a:ext cx="234464" cy="432636"/>
          </a:xfrm>
          <a:prstGeom prst="curved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D295FE-4B08-90D0-63F3-BB11165DAB42}"/>
              </a:ext>
            </a:extLst>
          </p:cNvPr>
          <p:cNvSpPr txBox="1"/>
          <p:nvPr/>
        </p:nvSpPr>
        <p:spPr>
          <a:xfrm>
            <a:off x="2507565" y="2206737"/>
            <a:ext cx="1066800" cy="29745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333">
                <a:solidFill>
                  <a:srgbClr val="FFFFFF"/>
                </a:solidFill>
                <a:latin typeface="Calibri"/>
              </a:rPr>
              <a:t>SharePoint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BBBD9D-1DDB-86DA-D656-7E740DFC368B}"/>
              </a:ext>
            </a:extLst>
          </p:cNvPr>
          <p:cNvSpPr txBox="1"/>
          <p:nvPr/>
        </p:nvSpPr>
        <p:spPr>
          <a:xfrm>
            <a:off x="2507564" y="2539400"/>
            <a:ext cx="1066800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Teams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51D9E-2154-395B-42A0-32F4566A3B68}"/>
              </a:ext>
            </a:extLst>
          </p:cNvPr>
          <p:cNvSpPr txBox="1"/>
          <p:nvPr/>
        </p:nvSpPr>
        <p:spPr>
          <a:xfrm>
            <a:off x="2507564" y="2873585"/>
            <a:ext cx="1066800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Exchange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79D07F-5344-755C-B035-35579AEF4E49}"/>
              </a:ext>
            </a:extLst>
          </p:cNvPr>
          <p:cNvSpPr txBox="1"/>
          <p:nvPr/>
        </p:nvSpPr>
        <p:spPr>
          <a:xfrm>
            <a:off x="2500533" y="3206949"/>
            <a:ext cx="1066800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Outlook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3E8BEE-9845-8AB6-0624-1C19290F9FE6}"/>
              </a:ext>
            </a:extLst>
          </p:cNvPr>
          <p:cNvSpPr txBox="1"/>
          <p:nvPr/>
        </p:nvSpPr>
        <p:spPr>
          <a:xfrm>
            <a:off x="1301264" y="3956943"/>
            <a:ext cx="858129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Search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FB7C2C-F9FD-333E-4983-8564A068D238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>
            <a:off x="2159393" y="4110832"/>
            <a:ext cx="1309468" cy="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4767F92D-9FA4-F670-9FEB-0A63032769B1}"/>
              </a:ext>
            </a:extLst>
          </p:cNvPr>
          <p:cNvCxnSpPr>
            <a:stCxn id="8" idx="1"/>
            <a:endCxn id="18" idx="2"/>
          </p:cNvCxnSpPr>
          <p:nvPr/>
        </p:nvCxnSpPr>
        <p:spPr>
          <a:xfrm rot="10800000">
            <a:off x="1730329" y="4264721"/>
            <a:ext cx="3383282" cy="46785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A1F9240-B745-1F50-9389-F13E12450063}"/>
              </a:ext>
            </a:extLst>
          </p:cNvPr>
          <p:cNvSpPr txBox="1"/>
          <p:nvPr/>
        </p:nvSpPr>
        <p:spPr>
          <a:xfrm>
            <a:off x="2706861" y="3956943"/>
            <a:ext cx="763172" cy="91281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  <a:p>
            <a:pPr algn="ctr" defTabSz="609585"/>
            <a:r>
              <a:rPr lang="en-GB" sz="1333">
                <a:solidFill>
                  <a:srgbClr val="FFFFFF"/>
                </a:solidFill>
                <a:latin typeface="Calibri"/>
              </a:rPr>
              <a:t>Access Control</a:t>
            </a:r>
          </a:p>
          <a:p>
            <a:pPr algn="ctr" defTabSz="609585"/>
            <a:endParaRPr lang="en-GB" sz="1333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F6664DB-81D7-AD3C-4D4B-7F845D408DD4}"/>
              </a:ext>
            </a:extLst>
          </p:cNvPr>
          <p:cNvSpPr txBox="1"/>
          <p:nvPr/>
        </p:nvSpPr>
        <p:spPr>
          <a:xfrm>
            <a:off x="1301264" y="2773980"/>
            <a:ext cx="858129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GB" sz="1400">
                <a:solidFill>
                  <a:srgbClr val="FFFFFF"/>
                </a:solidFill>
                <a:latin typeface="Calibri"/>
              </a:rPr>
              <a:t>MS User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12D40B7-656C-8DE4-BF30-10BA0372741A}"/>
              </a:ext>
            </a:extLst>
          </p:cNvPr>
          <p:cNvCxnSpPr>
            <a:cxnSpLocks/>
            <a:stCxn id="18" idx="0"/>
            <a:endCxn id="44" idx="2"/>
          </p:cNvCxnSpPr>
          <p:nvPr/>
        </p:nvCxnSpPr>
        <p:spPr>
          <a:xfrm flipV="1">
            <a:off x="1730329" y="3081757"/>
            <a:ext cx="0" cy="87518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3D21088-5FCC-A17F-AF89-33F31854E7FD}"/>
              </a:ext>
            </a:extLst>
          </p:cNvPr>
          <p:cNvCxnSpPr>
            <a:cxnSpLocks/>
          </p:cNvCxnSpPr>
          <p:nvPr/>
        </p:nvCxnSpPr>
        <p:spPr>
          <a:xfrm>
            <a:off x="2159393" y="2943257"/>
            <a:ext cx="34114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1C6E6BE-8B4E-7067-9D1F-B6D0F59E69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9192" y="5534685"/>
            <a:ext cx="3033501" cy="12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0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86118-4D7B-91E3-C1A1-F73ED0AA6F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The user’s view</a:t>
            </a:r>
          </a:p>
        </p:txBody>
      </p:sp>
      <p:pic>
        <p:nvPicPr>
          <p:cNvPr id="2" name="p365demo-trimmed">
            <a:hlinkClick r:id="" action="ppaction://media"/>
            <a:extLst>
              <a:ext uri="{FF2B5EF4-FFF2-40B4-BE49-F238E27FC236}">
                <a16:creationId xmlns:a16="http://schemas.microsoft.com/office/drawing/2014/main" id="{F7631C74-6C5C-6518-198E-FC27B4090F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2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7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86118-4D7B-91E3-C1A1-F73ED0AA6F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The DP Expert view</a:t>
            </a:r>
          </a:p>
        </p:txBody>
      </p:sp>
      <p:pic>
        <p:nvPicPr>
          <p:cNvPr id="2" name="p365preservicaview">
            <a:hlinkClick r:id="" action="ppaction://media"/>
            <a:extLst>
              <a:ext uri="{FF2B5EF4-FFF2-40B4-BE49-F238E27FC236}">
                <a16:creationId xmlns:a16="http://schemas.microsoft.com/office/drawing/2014/main" id="{2BEC8D6E-D447-7255-E6E5-30306B8BDC4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38" y="0"/>
            <a:ext cx="12176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9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AA81-D1DA-5BEA-957C-21474424A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>
                <a:latin typeface="Poppins" panose="00000500000000000000" pitchFamily="2" charset="0"/>
                <a:cs typeface="Poppins" panose="00000500000000000000" pitchFamily="2" charset="0"/>
              </a:rPr>
              <a:t>MS365 preservation requirements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9E34BD-5FC7-76E8-9CBC-AC98EED7141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814610"/>
            <a:ext cx="12192000" cy="2189162"/>
          </a:xfrm>
          <a:prstGeom prst="rect">
            <a:avLst/>
          </a:prstGeom>
        </p:spPr>
        <p:txBody>
          <a:bodyPr vert="horz" lIns="360000" tIns="360000" rIns="360000" bIns="0" anchor="t"/>
          <a:lstStyle/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Transfer</a:t>
            </a:r>
            <a:endParaRPr lang="en-US" sz="20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Manually transfer items, folders, services from within MS365</a:t>
            </a:r>
            <a:endParaRPr lang="en-US" sz="15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Transfer using retention labels from within MS365</a:t>
            </a:r>
            <a:endParaRPr lang="en-US" sz="15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Transfer can be copy (keep in MS365) or move (copy then delete)</a:t>
            </a:r>
            <a:endParaRPr lang="en-US" sz="15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Transfer must be complete – content files, database records, hierarchy</a:t>
            </a:r>
            <a:endParaRPr lang="en-US" sz="15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239395" indent="-239395">
              <a:spcBef>
                <a:spcPts val="1333"/>
              </a:spcBef>
            </a:pPr>
            <a:r>
              <a:rPr lang="en-US" sz="2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Discovery</a:t>
            </a: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Discover preserved records from within MS365 – no need to use external system</a:t>
            </a:r>
            <a:endParaRPr lang="en-US" sz="15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Must apply existing MS365 access control rules to preserved content</a:t>
            </a: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Arial"/>
                <a:ea typeface="Calibri"/>
                <a:cs typeface="Arial"/>
              </a:rPr>
              <a:t>Preservation</a:t>
            </a:r>
            <a:endParaRPr lang="en-US" sz="2000">
              <a:solidFill>
                <a:schemeClr val="bg1"/>
              </a:solidFill>
              <a:latin typeface="Arial"/>
              <a:ea typeface="Calibri"/>
              <a:cs typeface="Arial"/>
            </a:endParaRPr>
          </a:p>
          <a:p>
            <a:pPr marL="989965" lvl="1" indent="-380365">
              <a:spcBef>
                <a:spcPts val="1333"/>
              </a:spcBef>
              <a:buFont typeface="Wingdings"/>
              <a:buChar char="ü"/>
            </a:pPr>
            <a:r>
              <a:rPr lang="en-GB" sz="1500">
                <a:solidFill>
                  <a:schemeClr val="bg1"/>
                </a:solidFill>
                <a:latin typeface="Arial"/>
                <a:ea typeface="Calibri"/>
                <a:cs typeface="Arial"/>
              </a:rPr>
              <a:t>DP services must be complete, embedded and automatic (durable bit level preservation, format preservation, context management via metadata)</a:t>
            </a:r>
            <a:endParaRPr lang="en-US" sz="150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342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AA81-D1DA-5BEA-957C-21474424A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>
                <a:latin typeface="Poppins" panose="00000500000000000000" pitchFamily="2" charset="0"/>
                <a:cs typeface="Poppins" panose="00000500000000000000" pitchFamily="2" charset="0"/>
              </a:rPr>
              <a:t>Challenges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99747C-8738-6C0F-E755-75BF1F15578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829192"/>
            <a:ext cx="12192000" cy="2190750"/>
          </a:xfrm>
          <a:prstGeom prst="rect">
            <a:avLst/>
          </a:prstGeom>
        </p:spPr>
        <p:txBody>
          <a:bodyPr vert="horz" lIns="360000" tIns="360000" rIns="360000" bIns="0" anchor="t"/>
          <a:lstStyle/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User mindset – database record view vs content file view 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>
              <a:buFont typeface="Arial,Sans-Serif" panose="020B0604020202020204" pitchFamily="34" charset="0"/>
              <a:buChar char="•"/>
            </a:pPr>
            <a:r>
              <a:rPr lang="en-GB" sz="2000">
                <a:solidFill>
                  <a:srgbClr val="191446"/>
                </a:solidFill>
                <a:latin typeface="Poppins"/>
                <a:cs typeface="Arial"/>
              </a:rPr>
              <a:t>Handling MS365 versions (content files, metadata, retention rules)</a:t>
            </a:r>
            <a:r>
              <a:rPr lang="en-US" sz="2000">
                <a:solidFill>
                  <a:srgbClr val="191446"/>
                </a:solidFill>
                <a:latin typeface="Poppins"/>
                <a:cs typeface="Arial"/>
              </a:rPr>
              <a:t> </a:t>
            </a:r>
          </a:p>
          <a:p>
            <a:pPr marL="456565" indent="-456565">
              <a:buFont typeface="Arial,Sans-Serif" panose="020B0604020202020204" pitchFamily="34" charset="0"/>
              <a:buChar char="•"/>
            </a:pPr>
            <a:r>
              <a:rPr lang="en-GB" sz="2000">
                <a:solidFill>
                  <a:srgbClr val="191446"/>
                </a:solidFill>
                <a:latin typeface="Poppins"/>
                <a:cs typeface="Arial"/>
              </a:rPr>
              <a:t>Post-transfer changes to access control of preserved content</a:t>
            </a:r>
            <a:r>
              <a:rPr lang="en-US" sz="2000">
                <a:solidFill>
                  <a:srgbClr val="191446"/>
                </a:solidFill>
                <a:latin typeface="Poppins"/>
                <a:cs typeface="Arial"/>
              </a:rPr>
              <a:t> </a:t>
            </a:r>
            <a:endParaRPr lang="en-US" sz="2000">
              <a:latin typeface="Poppins"/>
              <a:cs typeface="Calibri"/>
            </a:endParaRPr>
          </a:p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Security rights of the application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>
              <a:buFont typeface="Arial" panose="020B0604020202020204" pitchFamily="34" charset="0"/>
              <a:buChar char="•"/>
            </a:pPr>
            <a:endParaRPr lang="en-US" sz="2000">
              <a:solidFill>
                <a:srgbClr val="191446"/>
              </a:solidFill>
              <a:latin typeface="Poppins"/>
              <a:cs typeface="Poppins"/>
            </a:endParaRPr>
          </a:p>
          <a:p>
            <a:pPr marL="456565" indent="-456565" fontAlgn="base">
              <a:buFont typeface="Arial,Sans-Serif" panose="020B0604020202020204" pitchFamily="34" charset="0"/>
              <a:buChar char="•"/>
            </a:pPr>
            <a:r>
              <a:rPr lang="en-GB" sz="2000">
                <a:solidFill>
                  <a:srgbClr val="191446"/>
                </a:solidFill>
                <a:latin typeface="Poppins"/>
                <a:cs typeface="Arial"/>
              </a:rPr>
              <a:t>Content changed on transfer</a:t>
            </a:r>
            <a:r>
              <a:rPr lang="en-US" sz="2000">
                <a:solidFill>
                  <a:srgbClr val="191446"/>
                </a:solidFill>
                <a:latin typeface="Poppins"/>
                <a:cs typeface="Arial"/>
              </a:rPr>
              <a:t> </a:t>
            </a:r>
          </a:p>
          <a:p>
            <a:pPr marL="456565" indent="-456565" algn="l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Using Purview to conduct retention management on preserved content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Changes to the Microsoft APIs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Microsoft API throttling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Need for advanced MS365 licences</a:t>
            </a:r>
            <a:r>
              <a:rPr lang="en-US" sz="2000" b="0" i="0">
                <a:solidFill>
                  <a:srgbClr val="191446"/>
                </a:solidFill>
                <a:effectLst/>
                <a:latin typeface="Poppins"/>
                <a:cs typeface="Poppins"/>
              </a:rPr>
              <a:t>​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456565" indent="-456565">
              <a:buFont typeface="Arial" panose="020B0604020202020204" pitchFamily="34" charset="0"/>
              <a:buChar char="•"/>
            </a:pPr>
            <a:endParaRPr lang="en-US" sz="2000">
              <a:solidFill>
                <a:srgbClr val="191446"/>
              </a:solidFill>
              <a:latin typeface="Poppins"/>
              <a:cs typeface="Poppins"/>
            </a:endParaRPr>
          </a:p>
          <a:p>
            <a:pPr marL="456565" indent="-456565"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>
                <a:solidFill>
                  <a:srgbClr val="191446"/>
                </a:solidFill>
                <a:effectLst/>
                <a:latin typeface="Poppins"/>
                <a:cs typeface="Poppins"/>
              </a:rPr>
              <a:t>Is using a cloud hosted DP system a risk?</a:t>
            </a:r>
            <a:endParaRPr lang="en-US" sz="2000" b="0" i="0">
              <a:solidFill>
                <a:srgbClr val="FFFFFF"/>
              </a:solidFill>
              <a:effectLst/>
              <a:latin typeface="Poppins"/>
              <a:cs typeface="Poppins"/>
            </a:endParaRPr>
          </a:p>
          <a:p>
            <a:pPr marL="239395" indent="-239395">
              <a:spcBef>
                <a:spcPts val="1333"/>
              </a:spcBef>
            </a:pPr>
            <a:endParaRPr lang="en-GB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/>
            <a:endParaRPr lang="en-US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7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AA81-D1DA-5BEA-957C-21474424A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>
                <a:latin typeface="Poppins" panose="00000500000000000000" pitchFamily="2" charset="0"/>
                <a:cs typeface="Poppins" panose="00000500000000000000" pitchFamily="2" charset="0"/>
              </a:rPr>
              <a:t>Where are we now?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EC2BBA-58BF-AE41-9C84-837E83932CC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1044575"/>
            <a:ext cx="12192000" cy="2189163"/>
          </a:xfrm>
          <a:prstGeom prst="rect">
            <a:avLst/>
          </a:prstGeom>
        </p:spPr>
        <p:txBody>
          <a:bodyPr vert="horz" lIns="360000" tIns="360000" rIns="360000" bIns="0" anchor="t"/>
          <a:lstStyle/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Customer trials underway</a:t>
            </a:r>
            <a:endParaRPr lang="en-US" sz="2000">
              <a:solidFill>
                <a:schemeClr val="bg1"/>
              </a:solidFill>
              <a:latin typeface="Poppins"/>
              <a:ea typeface="Calibri"/>
              <a:cs typeface="Poppins"/>
            </a:endParaRP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Initial release (SharePoint) in December 2023</a:t>
            </a: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Works with cloud hosted Preservica in Azure or AWS</a:t>
            </a:r>
          </a:p>
          <a:p>
            <a:pPr marL="239395" indent="-239395">
              <a:spcBef>
                <a:spcPts val="1333"/>
              </a:spcBef>
            </a:pPr>
            <a:r>
              <a:rPr lang="en-GB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Further Microsoft 365 embedding under consideration (Teams, Exchange, OneDrive) based on feedback</a:t>
            </a:r>
          </a:p>
          <a:p>
            <a:pPr marL="239395" indent="-239395">
              <a:spcBef>
                <a:spcPts val="1333"/>
              </a:spcBef>
            </a:pPr>
            <a:r>
              <a:rPr lang="en-US" sz="2000">
                <a:solidFill>
                  <a:schemeClr val="bg1"/>
                </a:solidFill>
                <a:latin typeface="Poppins"/>
                <a:ea typeface="Calibri"/>
                <a:cs typeface="Poppins"/>
              </a:rPr>
              <a:t>To register your interest in Preserve365® - head to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191446"/>
                </a:solidFill>
                <a:effectLst/>
                <a:uLnTx/>
                <a:uFillTx/>
                <a:latin typeface="Poppins"/>
                <a:ea typeface="+mn-ea"/>
                <a:cs typeface="Poppins"/>
              </a:rPr>
              <a:t>preservica.com/preserve365</a:t>
            </a:r>
            <a:endParaRPr lang="en-GB" sz="200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  <a:p>
            <a:pPr marL="239395" indent="-239395"/>
            <a:endParaRPr lang="en-US" sz="1850">
              <a:solidFill>
                <a:schemeClr val="bg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4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3_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Title Page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2_Title Slide - White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23_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24_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rvica Powerpoint_v5_CMP.pptx" id="{2B8675EB-A6EB-4B12-9035-0BCB1218A9B6}" vid="{F8AADB85-DAFE-423B-BF81-06ACC53D2BDC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Slide - No Image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ssella - Blank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- Blank 1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2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3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8CA950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4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Tessella - Blank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- Blank 1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2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3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8CA950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ella - Blank 4">
        <a:dk1>
          <a:srgbClr val="1F497D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BB1BF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Slide - White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rvica Powerpoint_v5_CMP.pptx" id="{2B8675EB-A6EB-4B12-9035-0BCB1218A9B6}" vid="{BE7362FB-8509-490D-9427-32196C781492}"/>
    </a:ext>
  </a:extLst>
</a:theme>
</file>

<file path=ppt/theme/theme7.xml><?xml version="1.0" encoding="utf-8"?>
<a:theme xmlns:a="http://schemas.openxmlformats.org/drawingml/2006/main" name="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5_Title Slide - White 02">
  <a:themeElements>
    <a:clrScheme name="Preservica">
      <a:dk1>
        <a:srgbClr val="FFFFFF"/>
      </a:dk1>
      <a:lt1>
        <a:srgbClr val="191446"/>
      </a:lt1>
      <a:dk2>
        <a:srgbClr val="666666"/>
      </a:dk2>
      <a:lt2>
        <a:srgbClr val="FFFFFF"/>
      </a:lt2>
      <a:accent1>
        <a:srgbClr val="69C3AF"/>
      </a:accent1>
      <a:accent2>
        <a:srgbClr val="41B9C3"/>
      </a:accent2>
      <a:accent3>
        <a:srgbClr val="195FAA"/>
      </a:accent3>
      <a:accent4>
        <a:srgbClr val="AF5AA5"/>
      </a:accent4>
      <a:accent5>
        <a:srgbClr val="50378C"/>
      </a:accent5>
      <a:accent6>
        <a:srgbClr val="3C237D"/>
      </a:accent6>
      <a:hlink>
        <a:srgbClr val="69C3AF"/>
      </a:hlink>
      <a:folHlink>
        <a:srgbClr val="0078B8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Title Slide - White 0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oppins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1440" tIns="45720" rIns="91440" bIns="45720" rtlCol="0" anchor="t">
        <a:spAutoFit/>
      </a:bodyPr>
      <a:lstStyle>
        <a:defPPr algn="l" defTabSz="461744">
          <a:defRPr sz="1400" dirty="0">
            <a:latin typeface="Poppins"/>
            <a:ea typeface="Cambri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rvica Powerpoint" id="{9ED21CC4-1AFF-4481-868E-0FA8FA079DF5}" vid="{E1C413B7-8066-46B3-9D3A-96662DA9727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fe107c0-2316-4bd0-ae98-a1a25d3a7e3c" xsi:nil="true"/>
    <lcf76f155ced4ddcb4097134ff3c332f xmlns="3c6bfa9b-f107-4f9d-823f-386c0f249e0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A2CC7CE01D04D9BC3C55D66D6190C" ma:contentTypeVersion="20" ma:contentTypeDescription="Create a new document." ma:contentTypeScope="" ma:versionID="2409fb42945dc61952be8845115857f8">
  <xsd:schema xmlns:xsd="http://www.w3.org/2001/XMLSchema" xmlns:xs="http://www.w3.org/2001/XMLSchema" xmlns:p="http://schemas.microsoft.com/office/2006/metadata/properties" xmlns:ns2="748f80cf-98ea-454a-9060-e336395f63b9" xmlns:ns3="0fe107c0-2316-4bd0-ae98-a1a25d3a7e3c" xmlns:ns4="3c6bfa9b-f107-4f9d-823f-386c0f249e0b" targetNamespace="http://schemas.microsoft.com/office/2006/metadata/properties" ma:root="true" ma:fieldsID="34a223021e5c7f4c8710a2e97fc70a7a" ns2:_="" ns3:_="" ns4:_="">
    <xsd:import namespace="748f80cf-98ea-454a-9060-e336395f63b9"/>
    <xsd:import namespace="0fe107c0-2316-4bd0-ae98-a1a25d3a7e3c"/>
    <xsd:import namespace="3c6bfa9b-f107-4f9d-823f-386c0f249e0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8f80cf-98ea-454a-9060-e336395f63b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e107c0-2316-4bd0-ae98-a1a25d3a7e3c" elementFormDefault="qualified">
    <xsd:import namespace="http://schemas.microsoft.com/office/2006/documentManagement/types"/>
    <xsd:import namespace="http://schemas.microsoft.com/office/infopath/2007/PartnerControls"/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96e5f6ec-00d9-49f3-a963-ab5e28aaef9e}" ma:internalName="TaxCatchAll" ma:showField="CatchAllData" ma:web="0fe107c0-2316-4bd0-ae98-a1a25d3a7e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6bfa9b-f107-4f9d-823f-386c0f249e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1f6a1b9-31da-41b4-9968-ab5920ebdb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B78905-17DF-4F54-8C58-66816B39D9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A65667-56AD-4F67-8C57-3E4B5B9C114A}">
  <ds:schemaRefs>
    <ds:schemaRef ds:uri="0fe107c0-2316-4bd0-ae98-a1a25d3a7e3c"/>
    <ds:schemaRef ds:uri="3c6bfa9b-f107-4f9d-823f-386c0f249e0b"/>
    <ds:schemaRef ds:uri="748f80cf-98ea-454a-9060-e336395f63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39C1441-4005-48E5-ABF1-2F1A2F5DF207}">
  <ds:schemaRefs>
    <ds:schemaRef ds:uri="0fe107c0-2316-4bd0-ae98-a1a25d3a7e3c"/>
    <ds:schemaRef ds:uri="3c6bfa9b-f107-4f9d-823f-386c0f249e0b"/>
    <ds:schemaRef ds:uri="748f80cf-98ea-454a-9060-e336395f63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4</Notes>
  <HiddenSlides>0</HiddenSlide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3_Title Slide - White 02</vt:lpstr>
      <vt:lpstr>Title Slide - No Image</vt:lpstr>
      <vt:lpstr>Tessella - Blank</vt:lpstr>
      <vt:lpstr>4_Title Slide - White 02</vt:lpstr>
      <vt:lpstr>1_Tessella - Blank</vt:lpstr>
      <vt:lpstr>Title Slide - White</vt:lpstr>
      <vt:lpstr>Title Slide - White 02</vt:lpstr>
      <vt:lpstr>15_Title Slide - White 02</vt:lpstr>
      <vt:lpstr>1_Title Slide - White 02</vt:lpstr>
      <vt:lpstr>Title Page</vt:lpstr>
      <vt:lpstr>2_Title Slide - White</vt:lpstr>
      <vt:lpstr>23_Title Slide - White 02</vt:lpstr>
      <vt:lpstr>24_Title Slide - White 02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Peel</dc:creator>
  <cp:revision>2</cp:revision>
  <dcterms:created xsi:type="dcterms:W3CDTF">2019-07-02T10:59:41Z</dcterms:created>
  <dcterms:modified xsi:type="dcterms:W3CDTF">2023-11-17T10:47:35Z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0x010100847A2CC7CE01D04D9BC3C55D66D6190C</vt:lpwstr>
  </property>
  <property fmtid="{D5CDD505-2E9C-101B-9397-08002B2CF9AE}" pid="3" name="MediaServiceImageTags">
    <vt:lpwstr/>
  </property>
</Properties>
</file>