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7.xml" ContentType="application/vnd.openxmlformats-officedocument.presentationml.notesSlide+xml"/>
  <Override PartName="/ppt/ink/ink5.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14"/>
  </p:notesMasterIdLst>
  <p:sldIdLst>
    <p:sldId id="429" r:id="rId2"/>
    <p:sldId id="431" r:id="rId3"/>
    <p:sldId id="424" r:id="rId4"/>
    <p:sldId id="433" r:id="rId5"/>
    <p:sldId id="438" r:id="rId6"/>
    <p:sldId id="439" r:id="rId7"/>
    <p:sldId id="425" r:id="rId8"/>
    <p:sldId id="441" r:id="rId9"/>
    <p:sldId id="442" r:id="rId10"/>
    <p:sldId id="436" r:id="rId11"/>
    <p:sldId id="437" r:id="rId12"/>
    <p:sldId id="440" r:id="rId13"/>
  </p:sldIdLst>
  <p:sldSz cx="51206400" cy="32004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7">
          <p15:clr>
            <a:srgbClr val="A4A3A4"/>
          </p15:clr>
        </p15:guide>
        <p15:guide id="2" orient="horz" pos="19087">
          <p15:clr>
            <a:srgbClr val="A4A3A4"/>
          </p15:clr>
        </p15:guide>
        <p15:guide id="3" orient="horz" pos="3625">
          <p15:clr>
            <a:srgbClr val="A4A3A4"/>
          </p15:clr>
        </p15:guide>
        <p15:guide id="4" orient="horz" pos="2070">
          <p15:clr>
            <a:srgbClr val="A4A3A4"/>
          </p15:clr>
        </p15:guide>
        <p15:guide id="5" pos="7439">
          <p15:clr>
            <a:srgbClr val="A4A3A4"/>
          </p15:clr>
        </p15:guide>
        <p15:guide id="6" pos="8412">
          <p15:clr>
            <a:srgbClr val="A4A3A4"/>
          </p15:clr>
        </p15:guide>
        <p15:guide id="7" pos="15311">
          <p15:clr>
            <a:srgbClr val="A4A3A4"/>
          </p15:clr>
        </p15:guide>
        <p15:guide id="8" pos="24535">
          <p15:clr>
            <a:srgbClr val="A4A3A4"/>
          </p15:clr>
        </p15:guide>
        <p15:guide id="9" pos="1150">
          <p15:clr>
            <a:srgbClr val="A4A3A4"/>
          </p15:clr>
        </p15:guide>
        <p15:guide id="10" pos="16330">
          <p15:clr>
            <a:srgbClr val="A4A3A4"/>
          </p15:clr>
        </p15:guide>
        <p15:guide id="11" pos="23563">
          <p15:clr>
            <a:srgbClr val="A4A3A4"/>
          </p15:clr>
        </p15:guide>
        <p15:guide id="12" pos="308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1CADE4"/>
    <a:srgbClr val="FF6FCF"/>
    <a:srgbClr val="006666"/>
    <a:srgbClr val="0000FF"/>
    <a:srgbClr val="FFFF66"/>
    <a:srgbClr val="191919"/>
    <a:srgbClr val="FFFFE1"/>
    <a:srgbClr val="FFF3F3"/>
    <a:srgbClr val="800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903D82-149D-4FF0-979E-1543ACA85C86}" v="467" dt="2023-03-14T19:28:58.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924" autoAdjust="0"/>
  </p:normalViewPr>
  <p:slideViewPr>
    <p:cSldViewPr snapToGrid="0">
      <p:cViewPr>
        <p:scale>
          <a:sx n="15" d="100"/>
          <a:sy n="15" d="100"/>
        </p:scale>
        <p:origin x="1596" y="246"/>
      </p:cViewPr>
      <p:guideLst>
        <p:guide orient="horz" pos="697"/>
        <p:guide orient="horz" pos="19087"/>
        <p:guide orient="horz" pos="3625"/>
        <p:guide orient="horz" pos="2070"/>
        <p:guide pos="7439"/>
        <p:guide pos="8412"/>
        <p:guide pos="15311"/>
        <p:guide pos="24535"/>
        <p:guide pos="1150"/>
        <p:guide pos="16330"/>
        <p:guide pos="23563"/>
        <p:guide pos="3087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7:41:36.387"/>
    </inkml:context>
    <inkml:brush xml:id="br0">
      <inkml:brushProperty name="width" value="0.35" units="cm"/>
      <inkml:brushProperty name="height" value="0.35" units="cm"/>
      <inkml:brushProperty name="color" value="#004F8B"/>
    </inkml:brush>
  </inkml:definitions>
  <inkml:trace contextRef="#ctx0" brushRef="#br0">0 571 24575,'2793'0'0,"-1210"-55"0,-1261 37 0,872-60 0,-1063 67 0,1436-101 0,-665 40 0,183-8 0,381 81 0,-582 3 0,2298-4 0,-3045-7 0,-1-6 0,155-35 0,122-14 0,650 42 0,-729 24 0,2230-2 0,-2522-3-273,0 2 0,-1 3 0,1 1 0,45 11 0,4 16-6553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7:41:39.467"/>
    </inkml:context>
    <inkml:brush xml:id="br0">
      <inkml:brushProperty name="width" value="0.35" units="cm"/>
      <inkml:brushProperty name="height" value="0.35" units="cm"/>
      <inkml:brushProperty name="color" value="#004F8B"/>
    </inkml:brush>
  </inkml:definitions>
  <inkml:trace contextRef="#ctx0" brushRef="#br0">0 440 24575,'10034'0'0,"-9810"-6"0,290-45 0,-120 3 0,426 3 0,965 47 0,-567 2 0,-538-4 0,-586-3 0,128-20 0,89-34 0,-285 52 0,262-59 0,226-38 0,145 61 0,6 45 0,-311 2 0,560-3-1365,-854-3-5461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7:41:48.440"/>
    </inkml:context>
    <inkml:brush xml:id="br0">
      <inkml:brushProperty name="width" value="0.35" units="cm"/>
      <inkml:brushProperty name="height" value="0.35" units="cm"/>
      <inkml:brushProperty name="color" value="#E71224"/>
    </inkml:brush>
  </inkml:definitions>
  <inkml:trace contextRef="#ctx0" brushRef="#br0">1 691 24575,'3445'0'0,"-2234"-62"0,-9-103 0,-856 99 0,66-10 0,0 5 0,75-11 0,9 36 0,194 43 0,-658 4 0,77-6 0,0-4 0,185-40 0,-211 33 0,53-8-1365,-17 6-5461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7:42:08.790"/>
    </inkml:context>
    <inkml:brush xml:id="br0">
      <inkml:brushProperty name="width" value="0.35" units="cm"/>
      <inkml:brushProperty name="height" value="0.35" units="cm"/>
      <inkml:brushProperty name="color" value="#E71224"/>
    </inkml:brush>
  </inkml:definitions>
  <inkml:trace contextRef="#ctx0" brushRef="#br0">0 1 24575,'4369'0'0,"-4235"2"0,-1 7 0,175 34 0,-101-7 0,1-9 0,234 0 0,457-30 0,-253 0 0,-537 9 42,0 5 1,180 42-1,48 7-1534,-215-48-5334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9:16:32.962"/>
    </inkml:context>
    <inkml:brush xml:id="br0">
      <inkml:brushProperty name="width" value="0.35" units="cm"/>
      <inkml:brushProperty name="height" value="0.35" units="cm"/>
      <inkml:brushProperty name="color" value="#E71224"/>
    </inkml:brush>
  </inkml:definitions>
  <inkml:trace contextRef="#ctx0" brushRef="#br0">1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5F6F36C-790C-4D81-9899-69BF66749088}"/>
              </a:ext>
            </a:extLst>
          </p:cNvPr>
          <p:cNvSpPr>
            <a:spLocks noGrp="1"/>
          </p:cNvSpPr>
          <p:nvPr>
            <p:ph type="hdr" sz="quarter"/>
          </p:nvPr>
        </p:nvSpPr>
        <p:spPr>
          <a:xfrm>
            <a:off x="0" y="0"/>
            <a:ext cx="3170061" cy="480120"/>
          </a:xfrm>
          <a:prstGeom prst="rect">
            <a:avLst/>
          </a:prstGeom>
        </p:spPr>
        <p:txBody>
          <a:bodyPr vert="horz" wrap="square" lIns="18379" tIns="9190" rIns="18379" bIns="9190" numCol="1" anchor="t" anchorCtr="0" compatLnSpc="1">
            <a:prstTxWarp prst="textNoShape">
              <a:avLst/>
            </a:prstTxWarp>
          </a:bodyPr>
          <a:lstStyle>
            <a:lvl1pPr>
              <a:defRPr sz="200">
                <a:latin typeface="Calibri"/>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5261BB6-15D6-4E29-83EB-52B5772EF99D}"/>
              </a:ext>
            </a:extLst>
          </p:cNvPr>
          <p:cNvSpPr>
            <a:spLocks noGrp="1"/>
          </p:cNvSpPr>
          <p:nvPr>
            <p:ph type="dt" idx="1"/>
          </p:nvPr>
        </p:nvSpPr>
        <p:spPr>
          <a:xfrm>
            <a:off x="4143728" y="0"/>
            <a:ext cx="3169708" cy="480120"/>
          </a:xfrm>
          <a:prstGeom prst="rect">
            <a:avLst/>
          </a:prstGeom>
        </p:spPr>
        <p:txBody>
          <a:bodyPr vert="horz" wrap="square" lIns="18379" tIns="9190" rIns="18379" bIns="9190" numCol="1" anchor="t" anchorCtr="0" compatLnSpc="1">
            <a:prstTxWarp prst="textNoShape">
              <a:avLst/>
            </a:prstTxWarp>
          </a:bodyPr>
          <a:lstStyle>
            <a:lvl1pPr algn="r">
              <a:defRPr sz="200">
                <a:latin typeface="Calibri" panose="020F0502020204030204" pitchFamily="34" charset="0"/>
              </a:defRPr>
            </a:lvl1pPr>
          </a:lstStyle>
          <a:p>
            <a:fld id="{3811F890-D815-44EF-AF4B-4211712F9FB8}" type="datetime1">
              <a:rPr lang="en-US" altLang="en-US"/>
              <a:pPr/>
              <a:t>3/13/2023</a:t>
            </a:fld>
            <a:endParaRPr lang="en-US" altLang="en-US"/>
          </a:p>
        </p:txBody>
      </p:sp>
      <p:sp>
        <p:nvSpPr>
          <p:cNvPr id="4" name="Slide Image Placeholder 3">
            <a:extLst>
              <a:ext uri="{FF2B5EF4-FFF2-40B4-BE49-F238E27FC236}">
                <a16:creationId xmlns:a16="http://schemas.microsoft.com/office/drawing/2014/main" id="{11AD40F9-6E70-43D7-9193-1487B0D41CE8}"/>
              </a:ext>
            </a:extLst>
          </p:cNvPr>
          <p:cNvSpPr>
            <a:spLocks noGrp="1" noRot="1" noChangeAspect="1"/>
          </p:cNvSpPr>
          <p:nvPr>
            <p:ph type="sldImg" idx="2"/>
          </p:nvPr>
        </p:nvSpPr>
        <p:spPr>
          <a:xfrm>
            <a:off x="777875" y="720725"/>
            <a:ext cx="5759450" cy="3600450"/>
          </a:xfrm>
          <a:prstGeom prst="rect">
            <a:avLst/>
          </a:prstGeom>
          <a:noFill/>
          <a:ln w="12700">
            <a:solidFill>
              <a:prstClr val="black"/>
            </a:solidFill>
          </a:ln>
        </p:spPr>
        <p:txBody>
          <a:bodyPr vert="horz" wrap="square" lIns="18379" tIns="9190" rIns="18379" bIns="9190" numCol="1" anchor="ctr" anchorCtr="0" compatLnSpc="1">
            <a:prstTxWarp prst="textNoShape">
              <a:avLst/>
            </a:prstTxWarp>
          </a:bodyPr>
          <a:lstStyle/>
          <a:p>
            <a:pPr lvl="0"/>
            <a:endParaRPr lang="en-US" noProof="0"/>
          </a:p>
        </p:txBody>
      </p:sp>
      <p:sp>
        <p:nvSpPr>
          <p:cNvPr id="5" name="Notes Placeholder 4">
            <a:extLst>
              <a:ext uri="{FF2B5EF4-FFF2-40B4-BE49-F238E27FC236}">
                <a16:creationId xmlns:a16="http://schemas.microsoft.com/office/drawing/2014/main" id="{985FC40B-1CCB-48E1-842C-C447F135C7D8}"/>
              </a:ext>
            </a:extLst>
          </p:cNvPr>
          <p:cNvSpPr>
            <a:spLocks noGrp="1"/>
          </p:cNvSpPr>
          <p:nvPr>
            <p:ph type="body" sz="quarter" idx="3"/>
          </p:nvPr>
        </p:nvSpPr>
        <p:spPr>
          <a:xfrm>
            <a:off x="731661" y="4560689"/>
            <a:ext cx="5851878" cy="4320481"/>
          </a:xfrm>
          <a:prstGeom prst="rect">
            <a:avLst/>
          </a:prstGeom>
        </p:spPr>
        <p:txBody>
          <a:bodyPr vert="horz" wrap="square" lIns="18379" tIns="9190" rIns="18379" bIns="919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29361638-965A-4B03-BEA8-588AD4C7789A}"/>
              </a:ext>
            </a:extLst>
          </p:cNvPr>
          <p:cNvSpPr>
            <a:spLocks noGrp="1"/>
          </p:cNvSpPr>
          <p:nvPr>
            <p:ph type="ftr" sz="quarter" idx="4"/>
          </p:nvPr>
        </p:nvSpPr>
        <p:spPr>
          <a:xfrm>
            <a:off x="0" y="9119592"/>
            <a:ext cx="3170061" cy="479822"/>
          </a:xfrm>
          <a:prstGeom prst="rect">
            <a:avLst/>
          </a:prstGeom>
        </p:spPr>
        <p:txBody>
          <a:bodyPr vert="horz" wrap="square" lIns="18379" tIns="9190" rIns="18379" bIns="9190" numCol="1" anchor="b" anchorCtr="0" compatLnSpc="1">
            <a:prstTxWarp prst="textNoShape">
              <a:avLst/>
            </a:prstTxWarp>
          </a:bodyPr>
          <a:lstStyle>
            <a:lvl1pPr>
              <a:defRPr sz="200">
                <a:latin typeface="Calibri"/>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A76B9870-4D02-4CD0-8DC9-F2D29C9BE6E5}"/>
              </a:ext>
            </a:extLst>
          </p:cNvPr>
          <p:cNvSpPr>
            <a:spLocks noGrp="1"/>
          </p:cNvSpPr>
          <p:nvPr>
            <p:ph type="sldNum" sz="quarter" idx="5"/>
          </p:nvPr>
        </p:nvSpPr>
        <p:spPr>
          <a:xfrm>
            <a:off x="4143728" y="9119592"/>
            <a:ext cx="3169708" cy="479822"/>
          </a:xfrm>
          <a:prstGeom prst="rect">
            <a:avLst/>
          </a:prstGeom>
        </p:spPr>
        <p:txBody>
          <a:bodyPr vert="horz" wrap="square" lIns="18379" tIns="9190" rIns="18379" bIns="9190" numCol="1" anchor="b" anchorCtr="0" compatLnSpc="1">
            <a:prstTxWarp prst="textNoShape">
              <a:avLst/>
            </a:prstTxWarp>
          </a:bodyPr>
          <a:lstStyle>
            <a:lvl1pPr algn="r">
              <a:defRPr sz="200">
                <a:latin typeface="Calibri" panose="020F0502020204030204" pitchFamily="34" charset="0"/>
              </a:defRPr>
            </a:lvl1pPr>
          </a:lstStyle>
          <a:p>
            <a:fld id="{5119A8E7-52A8-4792-8BAF-F2D014415AE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4</a:t>
            </a:fld>
            <a:endParaRPr lang="en-US" altLang="en-US"/>
          </a:p>
        </p:txBody>
      </p:sp>
    </p:spTree>
    <p:extLst>
      <p:ext uri="{BB962C8B-B14F-4D97-AF65-F5344CB8AC3E}">
        <p14:creationId xmlns:p14="http://schemas.microsoft.com/office/powerpoint/2010/main" val="2611168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a:lnSpc>
                <a:spcPct val="107000"/>
              </a:lnSpc>
              <a:spcBef>
                <a:spcPts val="0"/>
              </a:spcBef>
              <a:spcAft>
                <a:spcPts val="800"/>
              </a:spcAft>
            </a:pPr>
            <a:r>
              <a:rPr lang="en-US" sz="9600" dirty="0">
                <a:effectLst/>
                <a:ea typeface="Times New Roman" panose="02020603050405020304" pitchFamily="18" charset="0"/>
              </a:rPr>
              <a:t>Creating AVA required an </a:t>
            </a:r>
            <a:r>
              <a:rPr lang="en-US" sz="9600" b="1" dirty="0">
                <a:effectLst/>
                <a:ea typeface="Times New Roman" panose="02020603050405020304" pitchFamily="18" charset="0"/>
              </a:rPr>
              <a:t>extensive collaboration</a:t>
            </a:r>
            <a:r>
              <a:rPr lang="en-US" sz="9600" dirty="0">
                <a:effectLst/>
                <a:ea typeface="Times New Roman" panose="02020603050405020304" pitchFamily="18" charset="0"/>
              </a:rPr>
              <a:t> between the WBG </a:t>
            </a:r>
            <a:r>
              <a:rPr lang="en-US" sz="9600" b="1" dirty="0">
                <a:effectLst/>
                <a:ea typeface="Times New Roman" panose="02020603050405020304" pitchFamily="18" charset="0"/>
              </a:rPr>
              <a:t>archivists</a:t>
            </a:r>
            <a:r>
              <a:rPr lang="en-US" sz="9600" dirty="0">
                <a:effectLst/>
                <a:ea typeface="Times New Roman" panose="02020603050405020304" pitchFamily="18" charset="0"/>
              </a:rPr>
              <a:t> and the </a:t>
            </a:r>
            <a:r>
              <a:rPr lang="en-US" sz="9600" b="1" dirty="0">
                <a:effectLst/>
                <a:ea typeface="Times New Roman" panose="02020603050405020304" pitchFamily="18" charset="0"/>
              </a:rPr>
              <a:t>IT staff </a:t>
            </a:r>
            <a:r>
              <a:rPr lang="en-US" sz="9600" dirty="0">
                <a:effectLst/>
                <a:ea typeface="Times New Roman" panose="02020603050405020304" pitchFamily="18" charset="0"/>
              </a:rPr>
              <a:t>assigned to the project. Initially, extensive </a:t>
            </a:r>
            <a:r>
              <a:rPr lang="en-US" sz="9600" b="1" dirty="0">
                <a:effectLst/>
                <a:ea typeface="Times New Roman" panose="02020603050405020304" pitchFamily="18" charset="0"/>
              </a:rPr>
              <a:t>knowledge exchange</a:t>
            </a:r>
            <a:r>
              <a:rPr lang="en-US" sz="9600" dirty="0">
                <a:effectLst/>
                <a:ea typeface="Times New Roman" panose="02020603050405020304" pitchFamily="18" charset="0"/>
              </a:rPr>
              <a:t> was needed as the archivists learned about ways to use machine learning and the IT team learned about how the appraisal and selection process for born-digital moving images was being performed manually. </a:t>
            </a:r>
          </a:p>
          <a:p>
            <a:pPr marL="0" marR="0">
              <a:lnSpc>
                <a:spcPct val="107000"/>
              </a:lnSpc>
              <a:spcBef>
                <a:spcPts val="0"/>
              </a:spcBef>
              <a:spcAft>
                <a:spcPts val="800"/>
              </a:spcAft>
            </a:pPr>
            <a:endParaRPr lang="en-US" sz="9600" dirty="0">
              <a:ea typeface="Times New Roman" panose="02020603050405020304" pitchFamily="18" charset="0"/>
            </a:endParaRPr>
          </a:p>
          <a:p>
            <a:pPr marL="0" marR="0">
              <a:lnSpc>
                <a:spcPct val="107000"/>
              </a:lnSpc>
              <a:spcBef>
                <a:spcPts val="0"/>
              </a:spcBef>
              <a:spcAft>
                <a:spcPts val="800"/>
              </a:spcAft>
            </a:pPr>
            <a:r>
              <a:rPr lang="en-US" sz="9600" dirty="0">
                <a:effectLst/>
                <a:ea typeface="Times New Roman" panose="02020603050405020304" pitchFamily="18" charset="0"/>
              </a:rPr>
              <a:t>The actual </a:t>
            </a:r>
            <a:r>
              <a:rPr lang="en-US" sz="9600" b="1" dirty="0">
                <a:effectLst/>
                <a:ea typeface="Times New Roman" panose="02020603050405020304" pitchFamily="18" charset="0"/>
              </a:rPr>
              <a:t>implementation</a:t>
            </a:r>
            <a:r>
              <a:rPr lang="en-US" sz="9600" dirty="0">
                <a:effectLst/>
                <a:ea typeface="Times New Roman" panose="02020603050405020304" pitchFamily="18" charset="0"/>
              </a:rPr>
              <a:t> was an </a:t>
            </a:r>
            <a:r>
              <a:rPr lang="en-US" sz="9600" b="1" dirty="0">
                <a:effectLst/>
                <a:ea typeface="Times New Roman" panose="02020603050405020304" pitchFamily="18" charset="0"/>
              </a:rPr>
              <a:t>iterative process </a:t>
            </a:r>
            <a:r>
              <a:rPr lang="en-US" sz="9600" dirty="0">
                <a:effectLst/>
                <a:ea typeface="Times New Roman" panose="02020603050405020304" pitchFamily="18" charset="0"/>
              </a:rPr>
              <a:t>involving training on an initial set of 1000 pre-appraised video conference recordings and subsequent testing of results against manual decisions. It was during these efforts that we discovered that we needed more sample videos that had already been through the manual appraisal and selection process, forcing us to increase the training set to 3000 videos.</a:t>
            </a:r>
            <a:endParaRPr lang="en-US" sz="26700" dirty="0">
              <a:effectLst/>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5</a:t>
            </a:fld>
            <a:endParaRPr lang="en-US" altLang="en-US"/>
          </a:p>
        </p:txBody>
      </p:sp>
    </p:spTree>
    <p:extLst>
      <p:ext uri="{BB962C8B-B14F-4D97-AF65-F5344CB8AC3E}">
        <p14:creationId xmlns:p14="http://schemas.microsoft.com/office/powerpoint/2010/main" val="4259187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a:lnSpc>
                <a:spcPct val="107000"/>
              </a:lnSpc>
              <a:spcBef>
                <a:spcPts val="0"/>
              </a:spcBef>
              <a:spcAft>
                <a:spcPts val="800"/>
              </a:spcAft>
            </a:pPr>
            <a:r>
              <a:rPr lang="en-US" sz="9600" dirty="0">
                <a:effectLst/>
                <a:ea typeface="Times New Roman" panose="02020603050405020304" pitchFamily="18" charset="0"/>
              </a:rPr>
              <a:t>Creating AVA required an </a:t>
            </a:r>
            <a:r>
              <a:rPr lang="en-US" sz="9600" b="1" dirty="0">
                <a:effectLst/>
                <a:ea typeface="Times New Roman" panose="02020603050405020304" pitchFamily="18" charset="0"/>
              </a:rPr>
              <a:t>extensive collaboration</a:t>
            </a:r>
            <a:r>
              <a:rPr lang="en-US" sz="9600" dirty="0">
                <a:effectLst/>
                <a:ea typeface="Times New Roman" panose="02020603050405020304" pitchFamily="18" charset="0"/>
              </a:rPr>
              <a:t> between the WBG </a:t>
            </a:r>
            <a:r>
              <a:rPr lang="en-US" sz="9600" b="1" dirty="0">
                <a:effectLst/>
                <a:ea typeface="Times New Roman" panose="02020603050405020304" pitchFamily="18" charset="0"/>
              </a:rPr>
              <a:t>archivists</a:t>
            </a:r>
            <a:r>
              <a:rPr lang="en-US" sz="9600" dirty="0">
                <a:effectLst/>
                <a:ea typeface="Times New Roman" panose="02020603050405020304" pitchFamily="18" charset="0"/>
              </a:rPr>
              <a:t> and the </a:t>
            </a:r>
            <a:r>
              <a:rPr lang="en-US" sz="9600" b="1" dirty="0">
                <a:effectLst/>
                <a:ea typeface="Times New Roman" panose="02020603050405020304" pitchFamily="18" charset="0"/>
              </a:rPr>
              <a:t>IT staff </a:t>
            </a:r>
            <a:r>
              <a:rPr lang="en-US" sz="9600" dirty="0">
                <a:effectLst/>
                <a:ea typeface="Times New Roman" panose="02020603050405020304" pitchFamily="18" charset="0"/>
              </a:rPr>
              <a:t>assigned to the project. Initially, extensive </a:t>
            </a:r>
            <a:r>
              <a:rPr lang="en-US" sz="9600" b="1" dirty="0">
                <a:effectLst/>
                <a:ea typeface="Times New Roman" panose="02020603050405020304" pitchFamily="18" charset="0"/>
              </a:rPr>
              <a:t>knowledge exchange</a:t>
            </a:r>
            <a:r>
              <a:rPr lang="en-US" sz="9600" dirty="0">
                <a:effectLst/>
                <a:ea typeface="Times New Roman" panose="02020603050405020304" pitchFamily="18" charset="0"/>
              </a:rPr>
              <a:t> was needed as the archivists learned about ways to use machine learning and the IT team learned about how the appraisal and selection process for born-digital moving images was being performed manually. </a:t>
            </a:r>
          </a:p>
          <a:p>
            <a:pPr marL="0" marR="0">
              <a:lnSpc>
                <a:spcPct val="107000"/>
              </a:lnSpc>
              <a:spcBef>
                <a:spcPts val="0"/>
              </a:spcBef>
              <a:spcAft>
                <a:spcPts val="800"/>
              </a:spcAft>
            </a:pPr>
            <a:endParaRPr lang="en-US" sz="9600" dirty="0">
              <a:ea typeface="Times New Roman" panose="02020603050405020304" pitchFamily="18" charset="0"/>
            </a:endParaRPr>
          </a:p>
          <a:p>
            <a:pPr marL="0" marR="0">
              <a:lnSpc>
                <a:spcPct val="107000"/>
              </a:lnSpc>
              <a:spcBef>
                <a:spcPts val="0"/>
              </a:spcBef>
              <a:spcAft>
                <a:spcPts val="800"/>
              </a:spcAft>
            </a:pPr>
            <a:r>
              <a:rPr lang="en-US" sz="9600" dirty="0">
                <a:effectLst/>
                <a:ea typeface="Times New Roman" panose="02020603050405020304" pitchFamily="18" charset="0"/>
              </a:rPr>
              <a:t>The actual </a:t>
            </a:r>
            <a:r>
              <a:rPr lang="en-US" sz="9600" b="1" dirty="0">
                <a:effectLst/>
                <a:ea typeface="Times New Roman" panose="02020603050405020304" pitchFamily="18" charset="0"/>
              </a:rPr>
              <a:t>implementation</a:t>
            </a:r>
            <a:r>
              <a:rPr lang="en-US" sz="9600" dirty="0">
                <a:effectLst/>
                <a:ea typeface="Times New Roman" panose="02020603050405020304" pitchFamily="18" charset="0"/>
              </a:rPr>
              <a:t> was an </a:t>
            </a:r>
            <a:r>
              <a:rPr lang="en-US" sz="9600" b="1" dirty="0">
                <a:effectLst/>
                <a:ea typeface="Times New Roman" panose="02020603050405020304" pitchFamily="18" charset="0"/>
              </a:rPr>
              <a:t>iterative process </a:t>
            </a:r>
            <a:r>
              <a:rPr lang="en-US" sz="9600" dirty="0">
                <a:effectLst/>
                <a:ea typeface="Times New Roman" panose="02020603050405020304" pitchFamily="18" charset="0"/>
              </a:rPr>
              <a:t>involving training on an initial set of 1000 pre-appraised video conference recordings and subsequent testing of results against manual decisions. It was during these efforts that we discovered that we needed more sample videos that had already been through the manual appraisal and selection process, forcing us to increase the training set to 3000 videos.</a:t>
            </a:r>
            <a:endParaRPr lang="en-US" sz="26700" dirty="0">
              <a:effectLst/>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6</a:t>
            </a:fld>
            <a:endParaRPr lang="en-US" altLang="en-US"/>
          </a:p>
        </p:txBody>
      </p:sp>
    </p:spTree>
    <p:extLst>
      <p:ext uri="{BB962C8B-B14F-4D97-AF65-F5344CB8AC3E}">
        <p14:creationId xmlns:p14="http://schemas.microsoft.com/office/powerpoint/2010/main" val="229475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indent="0">
              <a:lnSpc>
                <a:spcPct val="107000"/>
              </a:lnSpc>
              <a:spcBef>
                <a:spcPts val="0"/>
              </a:spcBef>
              <a:spcAft>
                <a:spcPts val="1200"/>
              </a:spcAft>
              <a:buFont typeface="Arial" panose="020B0604020202020204" pitchFamily="34" charset="0"/>
              <a:buNone/>
            </a:pPr>
            <a:r>
              <a:rPr lang="en-US" sz="9600" dirty="0">
                <a:solidFill>
                  <a:srgbClr val="000000"/>
                </a:solidFill>
                <a:effectLst/>
                <a:ea typeface="Times New Roman" panose="02020603050405020304" pitchFamily="18" charset="0"/>
                <a:cs typeface="Calibri" panose="020F0502020204030204" pitchFamily="34" charset="0"/>
              </a:rPr>
              <a:t>AVA performs a series of preconfigured actions based on Machine Learning to generate a </a:t>
            </a:r>
            <a:r>
              <a:rPr lang="en-US" sz="9600" b="1" dirty="0">
                <a:solidFill>
                  <a:srgbClr val="000000"/>
                </a:solidFill>
                <a:effectLst/>
                <a:ea typeface="Times New Roman" panose="02020603050405020304" pitchFamily="18" charset="0"/>
                <a:cs typeface="Calibri" panose="020F0502020204030204" pitchFamily="34" charset="0"/>
              </a:rPr>
              <a:t>preliminary appraisal recommendation </a:t>
            </a:r>
            <a:r>
              <a:rPr lang="en-US" sz="9600" dirty="0">
                <a:solidFill>
                  <a:srgbClr val="000000"/>
                </a:solidFill>
                <a:effectLst/>
                <a:ea typeface="Times New Roman" panose="02020603050405020304" pitchFamily="18" charset="0"/>
                <a:cs typeface="Calibri" panose="020F0502020204030204" pitchFamily="34" charset="0"/>
              </a:rPr>
              <a:t>for each video. These </a:t>
            </a:r>
            <a:r>
              <a:rPr lang="en-US" sz="9600" b="1" dirty="0">
                <a:solidFill>
                  <a:srgbClr val="000000"/>
                </a:solidFill>
                <a:effectLst/>
                <a:ea typeface="Times New Roman" panose="02020603050405020304" pitchFamily="18" charset="0"/>
                <a:cs typeface="Calibri" panose="020F0502020204030204" pitchFamily="34" charset="0"/>
              </a:rPr>
              <a:t>recommendations</a:t>
            </a:r>
            <a:r>
              <a:rPr lang="en-US" sz="9600" dirty="0">
                <a:solidFill>
                  <a:srgbClr val="000000"/>
                </a:solidFill>
                <a:effectLst/>
                <a:ea typeface="Times New Roman" panose="02020603050405020304" pitchFamily="18" charset="0"/>
                <a:cs typeface="Calibri" panose="020F0502020204030204" pitchFamily="34" charset="0"/>
              </a:rPr>
              <a:t> are then </a:t>
            </a:r>
            <a:r>
              <a:rPr lang="en-US" sz="9600" b="1" dirty="0">
                <a:solidFill>
                  <a:srgbClr val="000000"/>
                </a:solidFill>
                <a:effectLst/>
                <a:ea typeface="Times New Roman" panose="02020603050405020304" pitchFamily="18" charset="0"/>
                <a:cs typeface="Calibri" panose="020F0502020204030204" pitchFamily="34" charset="0"/>
              </a:rPr>
              <a:t>validated by an archivist</a:t>
            </a:r>
            <a:r>
              <a:rPr lang="en-US" sz="9600" dirty="0">
                <a:solidFill>
                  <a:srgbClr val="000000"/>
                </a:solidFill>
                <a:ea typeface="Times New Roman" panose="02020603050405020304" pitchFamily="18" charset="0"/>
                <a:cs typeface="Calibri" panose="020F0502020204030204" pitchFamily="34" charset="0"/>
              </a:rPr>
              <a:t> before AVA moves videos either into a preservation staging area or a</a:t>
            </a:r>
            <a:r>
              <a:rPr lang="en-US" sz="9600" dirty="0">
                <a:solidFill>
                  <a:srgbClr val="000000"/>
                </a:solidFill>
                <a:effectLst/>
                <a:ea typeface="Times New Roman" panose="02020603050405020304" pitchFamily="18" charset="0"/>
                <a:cs typeface="Calibri" panose="020F0502020204030204" pitchFamily="34" charset="0"/>
              </a:rPr>
              <a:t> designated deletion staging area.</a:t>
            </a:r>
          </a:p>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7</a:t>
            </a:fld>
            <a:endParaRPr lang="en-US" altLang="en-US"/>
          </a:p>
        </p:txBody>
      </p:sp>
    </p:spTree>
    <p:extLst>
      <p:ext uri="{BB962C8B-B14F-4D97-AF65-F5344CB8AC3E}">
        <p14:creationId xmlns:p14="http://schemas.microsoft.com/office/powerpoint/2010/main" val="14073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8</a:t>
            </a:fld>
            <a:endParaRPr lang="en-US" altLang="en-US"/>
          </a:p>
        </p:txBody>
      </p:sp>
    </p:spTree>
    <p:extLst>
      <p:ext uri="{BB962C8B-B14F-4D97-AF65-F5344CB8AC3E}">
        <p14:creationId xmlns:p14="http://schemas.microsoft.com/office/powerpoint/2010/main" val="2274088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9</a:t>
            </a:fld>
            <a:endParaRPr lang="en-US" altLang="en-US"/>
          </a:p>
        </p:txBody>
      </p:sp>
    </p:spTree>
    <p:extLst>
      <p:ext uri="{BB962C8B-B14F-4D97-AF65-F5344CB8AC3E}">
        <p14:creationId xmlns:p14="http://schemas.microsoft.com/office/powerpoint/2010/main" val="4072520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ffectLst/>
                <a:ea typeface="Times New Roman" panose="02020603050405020304" pitchFamily="18" charset="0"/>
                <a:cs typeface="Calibri" panose="020F0502020204030204" pitchFamily="34" charset="0"/>
              </a:rPr>
              <a:t>AVA’s makes recommendations with ~85% accuracy. </a:t>
            </a: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ffectLst/>
                <a:ea typeface="Times New Roman" panose="02020603050405020304" pitchFamily="18" charset="0"/>
                <a:cs typeface="Calibri" panose="020F0502020204030204" pitchFamily="34" charset="0"/>
              </a:rPr>
              <a:t>AVA detects empty and soundless videos. </a:t>
            </a: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a typeface="Times New Roman" panose="02020603050405020304" pitchFamily="18" charset="0"/>
                <a:cs typeface="Calibri" panose="020F0502020204030204" pitchFamily="34" charset="0"/>
              </a:rPr>
              <a:t>AVA t</a:t>
            </a:r>
            <a:r>
              <a:rPr lang="en-US" sz="9600" dirty="0">
                <a:solidFill>
                  <a:srgbClr val="000000"/>
                </a:solidFill>
                <a:effectLst/>
                <a:ea typeface="Times New Roman" panose="02020603050405020304" pitchFamily="18" charset="0"/>
                <a:cs typeface="Calibri" panose="020F0502020204030204" pitchFamily="34" charset="0"/>
              </a:rPr>
              <a:t>akes10 minutes to generate recommendations for 200 videos. Archivists need </a:t>
            </a:r>
            <a:r>
              <a:rPr lang="en-US" sz="9600" dirty="0">
                <a:solidFill>
                  <a:srgbClr val="000000"/>
                </a:solidFill>
                <a:ea typeface="Times New Roman" panose="02020603050405020304" pitchFamily="18" charset="0"/>
                <a:cs typeface="Calibri" panose="020F0502020204030204" pitchFamily="34" charset="0"/>
              </a:rPr>
              <a:t>only </a:t>
            </a:r>
            <a:r>
              <a:rPr lang="en-US" sz="9600" dirty="0">
                <a:solidFill>
                  <a:srgbClr val="000000"/>
                </a:solidFill>
                <a:effectLst/>
                <a:ea typeface="Times New Roman" panose="02020603050405020304" pitchFamily="18" charset="0"/>
                <a:cs typeface="Calibri" panose="020F0502020204030204" pitchFamily="34" charset="0"/>
              </a:rPr>
              <a:t>about 30 minutes to verify and take any required corrective actions.</a:t>
            </a:r>
            <a:endParaRPr lang="en-US" sz="9600" dirty="0">
              <a:effectLst/>
              <a:ea typeface="Calibri" panose="020F0502020204030204" pitchFamily="34" charset="0"/>
              <a:cs typeface="Times New Roman" panose="02020603050405020304" pitchFamily="18" charset="0"/>
            </a:endParaRP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ffectLst/>
                <a:ea typeface="Times New Roman" panose="02020603050405020304" pitchFamily="18" charset="0"/>
                <a:cs typeface="Calibri" panose="020F0502020204030204" pitchFamily="34" charset="0"/>
              </a:rPr>
              <a:t>Using AVA has resulted in 1.5-person day savings per month, a reduction of manual errors, and an increase in appraisal decision accuracy!</a:t>
            </a:r>
            <a:endParaRPr lang="en-US" sz="9600" dirty="0">
              <a:effectLst/>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10</a:t>
            </a:fld>
            <a:endParaRPr lang="en-US" altLang="en-US"/>
          </a:p>
        </p:txBody>
      </p:sp>
    </p:spTree>
    <p:extLst>
      <p:ext uri="{BB962C8B-B14F-4D97-AF65-F5344CB8AC3E}">
        <p14:creationId xmlns:p14="http://schemas.microsoft.com/office/powerpoint/2010/main" val="3628203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ffectLst/>
                <a:ea typeface="Times New Roman" panose="02020603050405020304" pitchFamily="18" charset="0"/>
                <a:cs typeface="Times New Roman" panose="02020603050405020304" pitchFamily="18" charset="0"/>
              </a:rPr>
              <a:t>AVA is </a:t>
            </a:r>
            <a:r>
              <a:rPr lang="en-US" sz="9600" b="1" dirty="0">
                <a:solidFill>
                  <a:srgbClr val="000000"/>
                </a:solidFill>
                <a:effectLst/>
                <a:ea typeface="Times New Roman" panose="02020603050405020304" pitchFamily="18" charset="0"/>
                <a:cs typeface="Times New Roman" panose="02020603050405020304" pitchFamily="18" charset="0"/>
              </a:rPr>
              <a:t>effective and saves time</a:t>
            </a:r>
            <a:r>
              <a:rPr lang="en-US" sz="9600" dirty="0">
                <a:solidFill>
                  <a:srgbClr val="000000"/>
                </a:solidFill>
                <a:effectLst/>
                <a:ea typeface="Times New Roman" panose="02020603050405020304" pitchFamily="18" charset="0"/>
                <a:cs typeface="Times New Roman" panose="02020603050405020304" pitchFamily="18" charset="0"/>
              </a:rPr>
              <a:t>!</a:t>
            </a: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ffectLst/>
                <a:ea typeface="Times New Roman" panose="02020603050405020304" pitchFamily="18" charset="0"/>
                <a:cs typeface="Times New Roman" panose="02020603050405020304" pitchFamily="18" charset="0"/>
              </a:rPr>
              <a:t>Identifying a representative set of training data required a </a:t>
            </a:r>
            <a:r>
              <a:rPr lang="en-US" sz="9600" b="1" dirty="0">
                <a:solidFill>
                  <a:srgbClr val="000000"/>
                </a:solidFill>
                <a:effectLst/>
                <a:ea typeface="Times New Roman" panose="02020603050405020304" pitchFamily="18" charset="0"/>
                <a:cs typeface="Times New Roman" panose="02020603050405020304" pitchFamily="18" charset="0"/>
              </a:rPr>
              <a:t>high initial time investment</a:t>
            </a:r>
            <a:r>
              <a:rPr lang="en-US" sz="9600" dirty="0">
                <a:solidFill>
                  <a:srgbClr val="000000"/>
                </a:solidFill>
                <a:effectLst/>
                <a:ea typeface="Times New Roman" panose="02020603050405020304" pitchFamily="18" charset="0"/>
                <a:cs typeface="Times New Roman" panose="02020603050405020304" pitchFamily="18" charset="0"/>
              </a:rPr>
              <a:t> for the archivists. </a:t>
            </a:r>
          </a:p>
          <a:p>
            <a:pPr marL="1143000" marR="0" indent="-1143000">
              <a:lnSpc>
                <a:spcPct val="107000"/>
              </a:lnSpc>
              <a:spcBef>
                <a:spcPts val="0"/>
              </a:spcBef>
              <a:spcAft>
                <a:spcPts val="1200"/>
              </a:spcAft>
              <a:buFont typeface="Arial" panose="020B0604020202020204" pitchFamily="34" charset="0"/>
              <a:buChar char="•"/>
            </a:pPr>
            <a:r>
              <a:rPr lang="en-US" sz="9600" b="1" dirty="0">
                <a:solidFill>
                  <a:srgbClr val="000000"/>
                </a:solidFill>
                <a:ea typeface="Calibri" panose="020F0502020204030204" pitchFamily="34" charset="0"/>
                <a:cs typeface="Times New Roman" panose="02020603050405020304" pitchFamily="18" charset="0"/>
              </a:rPr>
              <a:t>Ongoing</a:t>
            </a:r>
            <a:r>
              <a:rPr lang="en-US" sz="9600" dirty="0">
                <a:solidFill>
                  <a:srgbClr val="000000"/>
                </a:solidFill>
                <a:ea typeface="Calibri" panose="020F0502020204030204" pitchFamily="34" charset="0"/>
                <a:cs typeface="Times New Roman" panose="02020603050405020304" pitchFamily="18" charset="0"/>
              </a:rPr>
              <a:t>, human-driven, iterative training is required to increase accuracy.</a:t>
            </a: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a typeface="Calibri" panose="020F0502020204030204" pitchFamily="34" charset="0"/>
                <a:cs typeface="Times New Roman" panose="02020603050405020304" pitchFamily="18" charset="0"/>
              </a:rPr>
              <a:t>This use case required evaluation of straightforward criteria. Scaling AVA to tackle larger collections of mixed formats with more complex selection criteria will likely present greater challenges. </a:t>
            </a:r>
          </a:p>
          <a:p>
            <a:pPr marL="1143000" marR="0" indent="-1143000">
              <a:lnSpc>
                <a:spcPct val="107000"/>
              </a:lnSpc>
              <a:spcBef>
                <a:spcPts val="0"/>
              </a:spcBef>
              <a:spcAft>
                <a:spcPts val="1200"/>
              </a:spcAft>
              <a:buFont typeface="Arial" panose="020B0604020202020204" pitchFamily="34" charset="0"/>
              <a:buChar char="•"/>
            </a:pPr>
            <a:r>
              <a:rPr lang="en-US" sz="9600" dirty="0">
                <a:solidFill>
                  <a:srgbClr val="000000"/>
                </a:solidFill>
                <a:ea typeface="Calibri" panose="020F0502020204030204" pitchFamily="34" charset="0"/>
                <a:cs typeface="Times New Roman" panose="02020603050405020304" pitchFamily="18" charset="0"/>
              </a:rPr>
              <a:t>We must remain vigilant to reduce bias included in our training data.</a:t>
            </a:r>
          </a:p>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11</a:t>
            </a:fld>
            <a:endParaRPr lang="en-US" altLang="en-US"/>
          </a:p>
        </p:txBody>
      </p:sp>
    </p:spTree>
    <p:extLst>
      <p:ext uri="{BB962C8B-B14F-4D97-AF65-F5344CB8AC3E}">
        <p14:creationId xmlns:p14="http://schemas.microsoft.com/office/powerpoint/2010/main" val="345245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9A8E7-52A8-4792-8BAF-F2D014415AE9}" type="slidenum">
              <a:rPr lang="en-US" altLang="en-US" smtClean="0"/>
              <a:pPr/>
              <a:t>12</a:t>
            </a:fld>
            <a:endParaRPr lang="en-US" altLang="en-US"/>
          </a:p>
        </p:txBody>
      </p:sp>
    </p:spTree>
    <p:extLst>
      <p:ext uri="{BB962C8B-B14F-4D97-AF65-F5344CB8AC3E}">
        <p14:creationId xmlns:p14="http://schemas.microsoft.com/office/powerpoint/2010/main" val="664891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2"/>
            <a:ext cx="51206400" cy="2133600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4" y="2"/>
            <a:ext cx="51206400" cy="21336005"/>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920240" y="23147306"/>
            <a:ext cx="32644080" cy="6827520"/>
          </a:xfrm>
        </p:spPr>
        <p:txBody>
          <a:bodyPr anchor="ctr">
            <a:normAutofit/>
          </a:bodyPr>
          <a:lstStyle>
            <a:lvl1pPr algn="r">
              <a:defRPr sz="21000" spc="840" baseline="0"/>
            </a:lvl1pPr>
          </a:lstStyle>
          <a:p>
            <a:r>
              <a:rPr lang="en-US"/>
              <a:t>Click to edit Master title style</a:t>
            </a:r>
          </a:p>
        </p:txBody>
      </p:sp>
      <p:sp>
        <p:nvSpPr>
          <p:cNvPr id="3" name="Subtitle 2"/>
          <p:cNvSpPr>
            <a:spLocks noGrp="1"/>
          </p:cNvSpPr>
          <p:nvPr>
            <p:ph type="subTitle" idx="1"/>
          </p:nvPr>
        </p:nvSpPr>
        <p:spPr>
          <a:xfrm>
            <a:off x="36164520" y="23147306"/>
            <a:ext cx="13441680" cy="6827520"/>
          </a:xfrm>
        </p:spPr>
        <p:txBody>
          <a:bodyPr lIns="91440" rIns="91440" anchor="ctr">
            <a:normAutofit/>
          </a:bodyPr>
          <a:lstStyle>
            <a:lvl1pPr marL="0" indent="0" algn="l">
              <a:lnSpc>
                <a:spcPct val="100000"/>
              </a:lnSpc>
              <a:spcBef>
                <a:spcPts val="0"/>
              </a:spcBef>
              <a:buNone/>
              <a:defRPr sz="7560">
                <a:solidFill>
                  <a:schemeClr val="tx1">
                    <a:lumMod val="95000"/>
                    <a:lumOff val="5000"/>
                  </a:schemeClr>
                </a:solidFill>
              </a:defRPr>
            </a:lvl1pPr>
            <a:lvl2pPr marL="1920240" indent="0" algn="ctr">
              <a:buNone/>
              <a:defRPr sz="7560"/>
            </a:lvl2pPr>
            <a:lvl3pPr marL="3840480" indent="0" algn="ctr">
              <a:buNone/>
              <a:defRPr sz="7560"/>
            </a:lvl3pPr>
            <a:lvl4pPr marL="5760720" indent="0" algn="ctr">
              <a:buNone/>
              <a:defRPr sz="7560"/>
            </a:lvl4pPr>
            <a:lvl5pPr marL="7680960" indent="0" algn="ctr">
              <a:buNone/>
              <a:defRPr sz="7560"/>
            </a:lvl5pPr>
            <a:lvl6pPr marL="9601200" indent="0" algn="ctr">
              <a:buNone/>
              <a:defRPr sz="7560"/>
            </a:lvl6pPr>
            <a:lvl7pPr marL="11521440" indent="0" algn="ctr">
              <a:buNone/>
              <a:defRPr sz="7560"/>
            </a:lvl7pPr>
            <a:lvl8pPr marL="13441680" indent="0" algn="ctr">
              <a:buNone/>
              <a:defRPr sz="7560"/>
            </a:lvl8pPr>
            <a:lvl9pPr marL="15361920" indent="0" algn="ctr">
              <a:buNone/>
              <a:defRPr sz="7560"/>
            </a:lvl9pPr>
          </a:lstStyle>
          <a:p>
            <a:r>
              <a:rPr lang="en-US"/>
              <a:t>Click to edit Master subtitle style</a:t>
            </a:r>
          </a:p>
        </p:txBody>
      </p:sp>
      <p:sp>
        <p:nvSpPr>
          <p:cNvPr id="4" name="Date Placeholder 3"/>
          <p:cNvSpPr>
            <a:spLocks noGrp="1"/>
          </p:cNvSpPr>
          <p:nvPr>
            <p:ph type="dt" sz="half" idx="10"/>
          </p:nvPr>
        </p:nvSpPr>
        <p:spPr/>
        <p:txBody>
          <a:bodyPr/>
          <a:lstStyle>
            <a:lvl1pPr algn="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A0A9370-FBC6-4D94-86B4-7698258F5502}" type="slidenum">
              <a:rPr lang="en-US" altLang="en-US" smtClean="0"/>
              <a:pPr/>
              <a:t>‹#›</a:t>
            </a:fld>
            <a:endParaRPr lang="en-US" altLang="en-US"/>
          </a:p>
        </p:txBody>
      </p:sp>
      <p:cxnSp>
        <p:nvCxnSpPr>
          <p:cNvPr id="8" name="Straight Connector 7"/>
          <p:cNvCxnSpPr/>
          <p:nvPr/>
        </p:nvCxnSpPr>
        <p:spPr>
          <a:xfrm flipV="1">
            <a:off x="35224741" y="24565828"/>
            <a:ext cx="0" cy="4267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366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2E181FB-557A-4DF5-9F56-0194012406E3}" type="slidenum">
              <a:rPr lang="en-US" altLang="en-US" smtClean="0"/>
              <a:pPr/>
              <a:t>‹#›</a:t>
            </a:fld>
            <a:endParaRPr lang="en-US" altLang="en-US"/>
          </a:p>
        </p:txBody>
      </p:sp>
    </p:spTree>
    <p:extLst>
      <p:ext uri="{BB962C8B-B14F-4D97-AF65-F5344CB8AC3E}">
        <p14:creationId xmlns:p14="http://schemas.microsoft.com/office/powerpoint/2010/main" val="2154972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4" y="3556000"/>
            <a:ext cx="11041380" cy="25247600"/>
          </a:xfrm>
        </p:spPr>
        <p:txBody>
          <a:bodyPr vert="eaVert" lIns="45720" tIns="91440" rIns="45720" bIns="91440"/>
          <a:lstStyle/>
          <a:p>
            <a:r>
              <a:rPr lang="en-US"/>
              <a:t>Click to edit Master title style</a:t>
            </a:r>
          </a:p>
        </p:txBody>
      </p:sp>
      <p:sp>
        <p:nvSpPr>
          <p:cNvPr id="3" name="Vertical Text Placeholder 2"/>
          <p:cNvSpPr>
            <a:spLocks noGrp="1"/>
          </p:cNvSpPr>
          <p:nvPr>
            <p:ph type="body" orient="vert" idx="1"/>
          </p:nvPr>
        </p:nvSpPr>
        <p:spPr>
          <a:xfrm>
            <a:off x="4160524" y="3556000"/>
            <a:ext cx="31843980" cy="25247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D177B67-486E-4BBF-BFA9-BA60686F81D6}" type="slidenum">
              <a:rPr lang="en-US" altLang="en-US" smtClean="0"/>
              <a:pPr/>
              <a:t>‹#›</a:t>
            </a:fld>
            <a:endParaRPr lang="en-US" altLang="en-US"/>
          </a:p>
        </p:txBody>
      </p:sp>
      <p:cxnSp>
        <p:nvCxnSpPr>
          <p:cNvPr id="7" name="Straight Connector 6"/>
          <p:cNvCxnSpPr/>
          <p:nvPr/>
        </p:nvCxnSpPr>
        <p:spPr>
          <a:xfrm rot="5400000" flipV="1">
            <a:off x="42245280" y="489921"/>
            <a:ext cx="0" cy="38404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6061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A3BCFB2-CEE9-49DC-85AF-7E29269F347A}" type="slidenum">
              <a:rPr lang="en-US" altLang="en-US" smtClean="0"/>
              <a:pPr/>
              <a:t>‹#›</a:t>
            </a:fld>
            <a:endParaRPr lang="en-US" altLang="en-US"/>
          </a:p>
        </p:txBody>
      </p:sp>
    </p:spTree>
    <p:extLst>
      <p:ext uri="{BB962C8B-B14F-4D97-AF65-F5344CB8AC3E}">
        <p14:creationId xmlns:p14="http://schemas.microsoft.com/office/powerpoint/2010/main" val="718382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2"/>
            <a:ext cx="51206400" cy="2133600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4" y="2"/>
            <a:ext cx="51206400" cy="21336005"/>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920240" y="23147306"/>
            <a:ext cx="32644080" cy="6827520"/>
          </a:xfrm>
        </p:spPr>
        <p:txBody>
          <a:bodyPr anchor="ctr">
            <a:normAutofit/>
          </a:bodyPr>
          <a:lstStyle>
            <a:lvl1pPr algn="r">
              <a:defRPr sz="21000" b="0" spc="840" baseline="0"/>
            </a:lvl1pPr>
          </a:lstStyle>
          <a:p>
            <a:r>
              <a:rPr lang="en-US"/>
              <a:t>Click to edit Master title style</a:t>
            </a:r>
          </a:p>
        </p:txBody>
      </p:sp>
      <p:sp>
        <p:nvSpPr>
          <p:cNvPr id="3" name="Text Placeholder 2"/>
          <p:cNvSpPr>
            <a:spLocks noGrp="1"/>
          </p:cNvSpPr>
          <p:nvPr>
            <p:ph type="body" idx="1"/>
          </p:nvPr>
        </p:nvSpPr>
        <p:spPr>
          <a:xfrm>
            <a:off x="36164520" y="23147306"/>
            <a:ext cx="13441680" cy="6827520"/>
          </a:xfrm>
        </p:spPr>
        <p:txBody>
          <a:bodyPr lIns="91440" rIns="91440" anchor="ctr">
            <a:normAutofit/>
          </a:bodyPr>
          <a:lstStyle>
            <a:lvl1pPr marL="0" indent="0">
              <a:lnSpc>
                <a:spcPct val="100000"/>
              </a:lnSpc>
              <a:spcBef>
                <a:spcPts val="0"/>
              </a:spcBef>
              <a:buNone/>
              <a:defRPr sz="7560">
                <a:solidFill>
                  <a:schemeClr val="tx1">
                    <a:lumMod val="95000"/>
                    <a:lumOff val="5000"/>
                  </a:schemeClr>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60364984-F647-46B2-8952-A6744123A8A4}" type="slidenum">
              <a:rPr lang="en-US" altLang="en-US" smtClean="0"/>
              <a:pPr/>
              <a:t>‹#›</a:t>
            </a:fld>
            <a:endParaRPr lang="en-US" altLang="en-US"/>
          </a:p>
        </p:txBody>
      </p:sp>
      <p:cxnSp>
        <p:nvCxnSpPr>
          <p:cNvPr id="8" name="Straight Connector 7"/>
          <p:cNvCxnSpPr/>
          <p:nvPr/>
        </p:nvCxnSpPr>
        <p:spPr>
          <a:xfrm flipV="1">
            <a:off x="35224741" y="24565828"/>
            <a:ext cx="0" cy="4267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2688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301338" y="2731008"/>
            <a:ext cx="40824302" cy="6998208"/>
          </a:xfrm>
        </p:spPr>
        <p:txBody>
          <a:bodyPr/>
          <a:lstStyle/>
          <a:p>
            <a:r>
              <a:rPr lang="en-US"/>
              <a:t>Click to edit Master title style</a:t>
            </a:r>
          </a:p>
        </p:txBody>
      </p:sp>
      <p:sp>
        <p:nvSpPr>
          <p:cNvPr id="3" name="Content Placeholder 2"/>
          <p:cNvSpPr>
            <a:spLocks noGrp="1"/>
          </p:cNvSpPr>
          <p:nvPr>
            <p:ph sz="half" idx="1"/>
          </p:nvPr>
        </p:nvSpPr>
        <p:spPr>
          <a:xfrm>
            <a:off x="4301333" y="10668000"/>
            <a:ext cx="19970496" cy="187756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155144" y="10668000"/>
            <a:ext cx="19970496" cy="187756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3E44B541-8056-40F2-9BE1-8782DE8DAD1D}" type="slidenum">
              <a:rPr lang="en-US" altLang="en-US" smtClean="0"/>
              <a:pPr/>
              <a:t>‹#›</a:t>
            </a:fld>
            <a:endParaRPr lang="en-US" altLang="en-US"/>
          </a:p>
        </p:txBody>
      </p:sp>
    </p:spTree>
    <p:extLst>
      <p:ext uri="{BB962C8B-B14F-4D97-AF65-F5344CB8AC3E}">
        <p14:creationId xmlns:p14="http://schemas.microsoft.com/office/powerpoint/2010/main" val="3282079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4301338" y="10171635"/>
            <a:ext cx="19970496" cy="3840480"/>
          </a:xfrm>
        </p:spPr>
        <p:txBody>
          <a:bodyPr lIns="137160" rIns="137160" anchor="ctr">
            <a:normAutofit/>
          </a:bodyPr>
          <a:lstStyle>
            <a:lvl1pPr marL="0" indent="0">
              <a:spcBef>
                <a:spcPts val="0"/>
              </a:spcBef>
              <a:spcAft>
                <a:spcPts val="0"/>
              </a:spcAft>
              <a:buNone/>
              <a:defRPr sz="9660" b="0" cap="none" baseline="0">
                <a:solidFill>
                  <a:schemeClr val="accent1"/>
                </a:solidFill>
                <a:latin typeface="+mn-lt"/>
              </a:defRPr>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4301338" y="13849677"/>
            <a:ext cx="19970496" cy="155940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5161730" y="10171635"/>
            <a:ext cx="19970496" cy="3840480"/>
          </a:xfrm>
        </p:spPr>
        <p:txBody>
          <a:bodyPr lIns="137160" rIns="137160" anchor="ctr">
            <a:normAutofit/>
          </a:bodyPr>
          <a:lstStyle>
            <a:lvl1pPr marL="0" indent="0">
              <a:spcBef>
                <a:spcPts val="0"/>
              </a:spcBef>
              <a:spcAft>
                <a:spcPts val="0"/>
              </a:spcAft>
              <a:buNone/>
              <a:defRPr lang="en-US" sz="9660" b="0" kern="1200" cap="none" baseline="0" dirty="0">
                <a:solidFill>
                  <a:schemeClr val="accent1"/>
                </a:solidFill>
                <a:latin typeface="+mn-lt"/>
                <a:ea typeface="+mn-ea"/>
                <a:cs typeface="+mn-cs"/>
              </a:defRPr>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marL="0" lvl="0" indent="0" algn="l" defTabSz="3840480" rtl="0" eaLnBrk="1" latinLnBrk="0" hangingPunct="1">
              <a:lnSpc>
                <a:spcPct val="90000"/>
              </a:lnSpc>
              <a:spcBef>
                <a:spcPts val="7560"/>
              </a:spcBef>
              <a:buNone/>
            </a:pPr>
            <a:r>
              <a:rPr lang="en-US"/>
              <a:t>Click to edit Master text styles</a:t>
            </a:r>
          </a:p>
        </p:txBody>
      </p:sp>
      <p:sp>
        <p:nvSpPr>
          <p:cNvPr id="6" name="Content Placeholder 5"/>
          <p:cNvSpPr>
            <a:spLocks noGrp="1"/>
          </p:cNvSpPr>
          <p:nvPr>
            <p:ph sz="quarter" idx="4"/>
          </p:nvPr>
        </p:nvSpPr>
        <p:spPr>
          <a:xfrm>
            <a:off x="25161730" y="13849677"/>
            <a:ext cx="19970496" cy="155940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2144E65F-6E1D-4866-B8CC-609F93BAA981}" type="slidenum">
              <a:rPr lang="en-US" altLang="en-US" smtClean="0"/>
              <a:pPr/>
              <a:t>‹#›</a:t>
            </a:fld>
            <a:endParaRPr lang="en-US" altLang="en-US"/>
          </a:p>
        </p:txBody>
      </p:sp>
    </p:spTree>
    <p:extLst>
      <p:ext uri="{BB962C8B-B14F-4D97-AF65-F5344CB8AC3E}">
        <p14:creationId xmlns:p14="http://schemas.microsoft.com/office/powerpoint/2010/main" val="1387416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949A9194-5CC9-48E6-8C1E-0AD0B2D5FB5B}" type="slidenum">
              <a:rPr lang="en-US" altLang="en-US" smtClean="0"/>
              <a:pPr/>
              <a:t>‹#›</a:t>
            </a:fld>
            <a:endParaRPr lang="en-US" altLang="en-US"/>
          </a:p>
        </p:txBody>
      </p:sp>
    </p:spTree>
    <p:extLst>
      <p:ext uri="{BB962C8B-B14F-4D97-AF65-F5344CB8AC3E}">
        <p14:creationId xmlns:p14="http://schemas.microsoft.com/office/powerpoint/2010/main" val="2891669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FC4024C6-D61C-4662-8E60-652F279FE580}" type="slidenum">
              <a:rPr lang="en-US" altLang="en-US" smtClean="0"/>
              <a:pPr/>
              <a:t>‹#›</a:t>
            </a:fld>
            <a:endParaRPr lang="en-US" altLang="en-US"/>
          </a:p>
        </p:txBody>
      </p:sp>
    </p:spTree>
    <p:extLst>
      <p:ext uri="{BB962C8B-B14F-4D97-AF65-F5344CB8AC3E}">
        <p14:creationId xmlns:p14="http://schemas.microsoft.com/office/powerpoint/2010/main" val="2442054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4301338" y="2200375"/>
            <a:ext cx="18434304" cy="8107680"/>
          </a:xfrm>
        </p:spPr>
        <p:txBody>
          <a:bodyPr>
            <a:noAutofit/>
          </a:bodyPr>
          <a:lstStyle>
            <a:lvl1pPr>
              <a:lnSpc>
                <a:spcPct val="80000"/>
              </a:lnSpc>
              <a:defRPr sz="16800"/>
            </a:lvl1pPr>
          </a:lstStyle>
          <a:p>
            <a:r>
              <a:rPr lang="en-US"/>
              <a:t>Click to edit Master title style</a:t>
            </a:r>
          </a:p>
        </p:txBody>
      </p:sp>
      <p:sp>
        <p:nvSpPr>
          <p:cNvPr id="3" name="Content Placeholder 2"/>
          <p:cNvSpPr>
            <a:spLocks noGrp="1"/>
          </p:cNvSpPr>
          <p:nvPr>
            <p:ph idx="1"/>
          </p:nvPr>
        </p:nvSpPr>
        <p:spPr>
          <a:xfrm>
            <a:off x="24003000" y="3840480"/>
            <a:ext cx="23849381" cy="24195024"/>
          </a:xfrm>
        </p:spPr>
        <p:txBody>
          <a:bodyPr/>
          <a:lstStyle>
            <a:lvl1pPr>
              <a:defRPr sz="10080"/>
            </a:lvl1pPr>
            <a:lvl2pPr>
              <a:defRPr sz="8400"/>
            </a:lvl2pPr>
            <a:lvl3pPr>
              <a:defRPr sz="6720"/>
            </a:lvl3pPr>
            <a:lvl4pPr>
              <a:defRPr sz="6720"/>
            </a:lvl4pPr>
            <a:lvl5pPr>
              <a:defRPr sz="6720"/>
            </a:lvl5pPr>
            <a:lvl6pPr>
              <a:defRPr sz="6720"/>
            </a:lvl6pPr>
            <a:lvl7pPr>
              <a:defRPr sz="6720"/>
            </a:lvl7pPr>
            <a:lvl8pPr>
              <a:defRPr sz="6720"/>
            </a:lvl8pPr>
            <a:lvl9pPr>
              <a:defRPr sz="67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301338" y="10535028"/>
            <a:ext cx="18434304" cy="17557372"/>
          </a:xfrm>
        </p:spPr>
        <p:txBody>
          <a:bodyPr lIns="91440" rIns="91440">
            <a:normAutofit/>
          </a:bodyPr>
          <a:lstStyle>
            <a:lvl1pPr marL="0" indent="0">
              <a:lnSpc>
                <a:spcPct val="108000"/>
              </a:lnSpc>
              <a:spcBef>
                <a:spcPts val="2520"/>
              </a:spcBef>
              <a:buNone/>
              <a:defRPr sz="6720"/>
            </a:lvl1pPr>
            <a:lvl2pPr marL="1920240" indent="0">
              <a:buNone/>
              <a:defRPr sz="5040"/>
            </a:lvl2pPr>
            <a:lvl3pPr marL="3840480" indent="0">
              <a:buNone/>
              <a:defRPr sz="4200"/>
            </a:lvl3pPr>
            <a:lvl4pPr marL="5760720" indent="0">
              <a:buNone/>
              <a:defRPr sz="3780"/>
            </a:lvl4pPr>
            <a:lvl5pPr marL="7680960" indent="0">
              <a:buNone/>
              <a:defRPr sz="3780"/>
            </a:lvl5pPr>
            <a:lvl6pPr marL="9601200" indent="0">
              <a:buNone/>
              <a:defRPr sz="3780"/>
            </a:lvl6pPr>
            <a:lvl7pPr marL="11521440" indent="0">
              <a:buNone/>
              <a:defRPr sz="3780"/>
            </a:lvl7pPr>
            <a:lvl8pPr marL="13441680" indent="0">
              <a:buNone/>
              <a:defRPr sz="3780"/>
            </a:lvl8pPr>
            <a:lvl9pPr marL="15361920" indent="0">
              <a:buNone/>
              <a:defRPr sz="378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AA13B074-A534-4696-AA2B-201069D51930}" type="slidenum">
              <a:rPr lang="en-US" altLang="en-US" smtClean="0"/>
              <a:pPr/>
              <a:t>‹#›</a:t>
            </a:fld>
            <a:endParaRPr lang="en-US" altLang="en-US"/>
          </a:p>
        </p:txBody>
      </p:sp>
    </p:spTree>
    <p:extLst>
      <p:ext uri="{BB962C8B-B14F-4D97-AF65-F5344CB8AC3E}">
        <p14:creationId xmlns:p14="http://schemas.microsoft.com/office/powerpoint/2010/main" val="321345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0" y="23147311"/>
            <a:ext cx="32644080" cy="6827520"/>
          </a:xfrm>
        </p:spPr>
        <p:txBody>
          <a:bodyPr anchor="ctr">
            <a:normAutofit/>
          </a:bodyPr>
          <a:lstStyle>
            <a:lvl1pPr algn="r">
              <a:defRPr sz="21000" spc="840" baseline="0"/>
            </a:lvl1pPr>
          </a:lstStyle>
          <a:p>
            <a:r>
              <a:rPr lang="en-US"/>
              <a:t>Click to edit Master title style</a:t>
            </a:r>
          </a:p>
        </p:txBody>
      </p:sp>
      <p:sp>
        <p:nvSpPr>
          <p:cNvPr id="3" name="Picture Placeholder 2"/>
          <p:cNvSpPr>
            <a:spLocks noGrp="1" noChangeAspect="1"/>
          </p:cNvSpPr>
          <p:nvPr>
            <p:ph type="pic" idx="1"/>
          </p:nvPr>
        </p:nvSpPr>
        <p:spPr>
          <a:xfrm>
            <a:off x="0" y="-5"/>
            <a:ext cx="51193598" cy="21336000"/>
          </a:xfrm>
          <a:solidFill>
            <a:schemeClr val="accent1">
              <a:lumMod val="60000"/>
              <a:lumOff val="40000"/>
            </a:schemeClr>
          </a:solidFill>
        </p:spPr>
        <p:txBody>
          <a:bodyPr lIns="457200" tIns="365760" rIns="45720" bIns="45720"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p>
        </p:txBody>
      </p:sp>
      <p:sp>
        <p:nvSpPr>
          <p:cNvPr id="4" name="Text Placeholder 3"/>
          <p:cNvSpPr>
            <a:spLocks noGrp="1"/>
          </p:cNvSpPr>
          <p:nvPr>
            <p:ph type="body" sz="half" idx="2"/>
          </p:nvPr>
        </p:nvSpPr>
        <p:spPr>
          <a:xfrm>
            <a:off x="36164520" y="23147311"/>
            <a:ext cx="13441680" cy="6827520"/>
          </a:xfrm>
        </p:spPr>
        <p:txBody>
          <a:bodyPr lIns="91440" rIns="91440" anchor="ctr">
            <a:normAutofit/>
          </a:bodyPr>
          <a:lstStyle>
            <a:lvl1pPr marL="0" indent="0">
              <a:lnSpc>
                <a:spcPct val="100000"/>
              </a:lnSpc>
              <a:spcBef>
                <a:spcPts val="0"/>
              </a:spcBef>
              <a:buNone/>
              <a:defRPr sz="7560">
                <a:solidFill>
                  <a:schemeClr val="tx1">
                    <a:lumMod val="95000"/>
                    <a:lumOff val="5000"/>
                  </a:schemeClr>
                </a:solidFill>
              </a:defRPr>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2E3D028C-9E7F-436D-BFD6-904BCA0271B8}" type="slidenum">
              <a:rPr lang="en-US" altLang="en-US" smtClean="0"/>
              <a:pPr/>
              <a:t>‹#›</a:t>
            </a:fld>
            <a:endParaRPr lang="en-US" altLang="en-US"/>
          </a:p>
        </p:txBody>
      </p:sp>
      <p:cxnSp>
        <p:nvCxnSpPr>
          <p:cNvPr id="8" name="Straight Connector 7"/>
          <p:cNvCxnSpPr/>
          <p:nvPr/>
        </p:nvCxnSpPr>
        <p:spPr>
          <a:xfrm flipV="1">
            <a:off x="35224741" y="24565828"/>
            <a:ext cx="0" cy="4267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416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01338" y="2731008"/>
            <a:ext cx="40824302" cy="699820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301340" y="10668000"/>
            <a:ext cx="40824307" cy="1877568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301344" y="30196619"/>
            <a:ext cx="9047401" cy="1280160"/>
          </a:xfrm>
          <a:prstGeom prst="rect">
            <a:avLst/>
          </a:prstGeom>
        </p:spPr>
        <p:txBody>
          <a:bodyPr vert="horz" lIns="91440" tIns="45720" rIns="91440" bIns="45720" rtlCol="0" anchor="ctr"/>
          <a:lstStyle>
            <a:lvl1pPr algn="l">
              <a:defRPr sz="4200">
                <a:solidFill>
                  <a:schemeClr val="tx1">
                    <a:lumMod val="95000"/>
                    <a:lumOff val="5000"/>
                  </a:schemeClr>
                </a:solidFill>
                <a:latin typeface="+mj-lt"/>
              </a:defRPr>
            </a:lvl1pPr>
          </a:lstStyle>
          <a:p>
            <a:pPr>
              <a:defRPr/>
            </a:pPr>
            <a:endParaRPr lang="en-US"/>
          </a:p>
        </p:txBody>
      </p:sp>
      <p:sp>
        <p:nvSpPr>
          <p:cNvPr id="5" name="Footer Placeholder 4"/>
          <p:cNvSpPr>
            <a:spLocks noGrp="1"/>
          </p:cNvSpPr>
          <p:nvPr>
            <p:ph type="ftr" sz="quarter" idx="3"/>
          </p:nvPr>
        </p:nvSpPr>
        <p:spPr>
          <a:xfrm>
            <a:off x="20340316" y="30196619"/>
            <a:ext cx="24786128" cy="1280160"/>
          </a:xfrm>
          <a:prstGeom prst="rect">
            <a:avLst/>
          </a:prstGeom>
        </p:spPr>
        <p:txBody>
          <a:bodyPr vert="horz" lIns="91440" tIns="45720" rIns="91440" bIns="45720" rtlCol="0" anchor="ctr"/>
          <a:lstStyle>
            <a:lvl1pPr algn="r">
              <a:defRPr sz="4200" cap="all" baseline="0">
                <a:solidFill>
                  <a:schemeClr val="tx1">
                    <a:lumMod val="95000"/>
                    <a:lumOff val="5000"/>
                  </a:schemeClr>
                </a:solidFill>
                <a:latin typeface="+mj-lt"/>
              </a:defRPr>
            </a:lvl1pPr>
          </a:lstStyle>
          <a:p>
            <a:pPr>
              <a:defRPr/>
            </a:pPr>
            <a:endParaRPr lang="en-US"/>
          </a:p>
        </p:txBody>
      </p:sp>
      <p:sp>
        <p:nvSpPr>
          <p:cNvPr id="6" name="Slide Number Placeholder 5"/>
          <p:cNvSpPr>
            <a:spLocks noGrp="1"/>
          </p:cNvSpPr>
          <p:nvPr>
            <p:ph type="sldNum" sz="quarter" idx="4"/>
          </p:nvPr>
        </p:nvSpPr>
        <p:spPr>
          <a:xfrm>
            <a:off x="45516801" y="30196619"/>
            <a:ext cx="4089401" cy="1280160"/>
          </a:xfrm>
          <a:prstGeom prst="rect">
            <a:avLst/>
          </a:prstGeom>
        </p:spPr>
        <p:txBody>
          <a:bodyPr vert="horz" lIns="91440" tIns="45720" rIns="91440" bIns="45720" rtlCol="0" anchor="ctr"/>
          <a:lstStyle>
            <a:lvl1pPr algn="l">
              <a:defRPr sz="4200">
                <a:solidFill>
                  <a:schemeClr val="tx1">
                    <a:lumMod val="95000"/>
                    <a:lumOff val="5000"/>
                  </a:schemeClr>
                </a:solidFill>
                <a:latin typeface="+mj-lt"/>
              </a:defRPr>
            </a:lvl1pPr>
          </a:lstStyle>
          <a:p>
            <a:fld id="{B2ED3304-EC9C-4F3E-A4C8-27D873D5D793}" type="slidenum">
              <a:rPr lang="en-US" altLang="en-US" smtClean="0"/>
              <a:pPr/>
              <a:t>‹#›</a:t>
            </a:fld>
            <a:endParaRPr lang="en-US" altLang="en-US"/>
          </a:p>
        </p:txBody>
      </p:sp>
      <p:cxnSp>
        <p:nvCxnSpPr>
          <p:cNvPr id="7" name="Straight Connector 6"/>
          <p:cNvCxnSpPr/>
          <p:nvPr/>
        </p:nvCxnSpPr>
        <p:spPr>
          <a:xfrm flipV="1">
            <a:off x="3200400" y="3856179"/>
            <a:ext cx="0" cy="4267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638220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3840480" rtl="0" eaLnBrk="1" latinLnBrk="0" hangingPunct="1">
        <a:lnSpc>
          <a:spcPct val="80000"/>
        </a:lnSpc>
        <a:spcBef>
          <a:spcPct val="0"/>
        </a:spcBef>
        <a:buNone/>
        <a:defRPr sz="21000" kern="1200" cap="all" spc="420" baseline="0">
          <a:solidFill>
            <a:schemeClr val="tx1">
              <a:lumMod val="95000"/>
              <a:lumOff val="5000"/>
            </a:schemeClr>
          </a:solidFill>
          <a:latin typeface="+mj-lt"/>
          <a:ea typeface="+mj-ea"/>
          <a:cs typeface="+mj-cs"/>
        </a:defRPr>
      </a:lvl1pPr>
    </p:titleStyle>
    <p:bodyStyle>
      <a:lvl1pPr marL="384048" indent="-384048" algn="l" defTabSz="3840480" rtl="0" eaLnBrk="1" latinLnBrk="0" hangingPunct="1">
        <a:lnSpc>
          <a:spcPct val="90000"/>
        </a:lnSpc>
        <a:spcBef>
          <a:spcPts val="5040"/>
        </a:spcBef>
        <a:spcAft>
          <a:spcPts val="840"/>
        </a:spcAft>
        <a:buClr>
          <a:schemeClr val="accent1"/>
        </a:buClr>
        <a:buSzPct val="100000"/>
        <a:buFont typeface="Tw Cen MT" panose="020B0602020104020603" pitchFamily="34" charset="0"/>
        <a:buChar char=" "/>
        <a:defRPr sz="9240" kern="1200">
          <a:solidFill>
            <a:schemeClr val="tx1"/>
          </a:solidFill>
          <a:latin typeface="+mn-lt"/>
          <a:ea typeface="+mn-ea"/>
          <a:cs typeface="+mn-cs"/>
        </a:defRPr>
      </a:lvl1pPr>
      <a:lvl2pPr marL="1113739"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7560" kern="1200">
          <a:solidFill>
            <a:schemeClr val="tx1"/>
          </a:solidFill>
          <a:latin typeface="+mn-lt"/>
          <a:ea typeface="+mn-ea"/>
          <a:cs typeface="+mn-cs"/>
        </a:defRPr>
      </a:lvl2pPr>
      <a:lvl3pPr marL="1881835"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3pPr>
      <a:lvl4pPr marL="2496312"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4pPr>
      <a:lvl5pPr marL="3264408"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5pPr>
      <a:lvl6pPr marL="3840480"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6pPr>
      <a:lvl7pPr marL="4454957"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7pPr>
      <a:lvl8pPr marL="5107838"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8pPr>
      <a:lvl9pPr marL="5722315"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sv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sv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0.sv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ustomXml" Target="../ink/ink2.xml"/><Relationship Id="rId11" Type="http://schemas.openxmlformats.org/officeDocument/2006/relationships/image" Target="../media/image35.png"/><Relationship Id="rId5" Type="http://schemas.openxmlformats.org/officeDocument/2006/relationships/image" Target="../media/image32.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9">
            <a:extLst>
              <a:ext uri="{FF2B5EF4-FFF2-40B4-BE49-F238E27FC236}">
                <a16:creationId xmlns:a16="http://schemas.microsoft.com/office/drawing/2014/main" id="{070784CE-9DD4-4C2D-88B9-D219730A4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3750" y="0"/>
            <a:ext cx="51192650" cy="3200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6E6444-4CFE-368B-EC69-1AA3A4F1DDEB}"/>
              </a:ext>
            </a:extLst>
          </p:cNvPr>
          <p:cNvSpPr>
            <a:spLocks noGrp="1"/>
          </p:cNvSpPr>
          <p:nvPr>
            <p:ph type="ctrTitle"/>
          </p:nvPr>
        </p:nvSpPr>
        <p:spPr>
          <a:xfrm>
            <a:off x="22084162" y="2987040"/>
            <a:ext cx="26433494" cy="17044556"/>
          </a:xfrm>
        </p:spPr>
        <p:txBody>
          <a:bodyPr anchor="b">
            <a:normAutofit/>
          </a:bodyPr>
          <a:lstStyle/>
          <a:p>
            <a:pPr algn="l"/>
            <a:r>
              <a:rPr lang="en-US" sz="33700" b="1" dirty="0">
                <a:ln>
                  <a:solidFill>
                    <a:schemeClr val="bg1"/>
                  </a:solidFill>
                </a:ln>
                <a:solidFill>
                  <a:schemeClr val="tx1">
                    <a:lumMod val="85000"/>
                    <a:lumOff val="15000"/>
                  </a:schemeClr>
                </a:solidFill>
                <a:latin typeface="Avenir Heavy"/>
                <a:ea typeface="ＭＳ Ｐゴシック"/>
                <a:cs typeface="Avenir Heavy"/>
              </a:rPr>
              <a:t>Appraising Video</a:t>
            </a:r>
            <a:br>
              <a:rPr lang="en-US" sz="33700" b="1" dirty="0">
                <a:ln>
                  <a:solidFill>
                    <a:schemeClr val="bg1"/>
                  </a:solidFill>
                </a:ln>
                <a:solidFill>
                  <a:schemeClr val="tx1">
                    <a:lumMod val="85000"/>
                    <a:lumOff val="15000"/>
                  </a:schemeClr>
                </a:solidFill>
                <a:latin typeface="Avenir Heavy"/>
                <a:ea typeface="ＭＳ Ｐゴシック"/>
                <a:cs typeface="Avenir Heavy"/>
              </a:rPr>
            </a:br>
            <a:endParaRPr lang="en-US" sz="33700" dirty="0">
              <a:solidFill>
                <a:schemeClr val="tx1">
                  <a:lumMod val="85000"/>
                  <a:lumOff val="15000"/>
                </a:schemeClr>
              </a:solidFill>
            </a:endParaRPr>
          </a:p>
        </p:txBody>
      </p:sp>
      <p:sp>
        <p:nvSpPr>
          <p:cNvPr id="3" name="Subtitle 2">
            <a:extLst>
              <a:ext uri="{FF2B5EF4-FFF2-40B4-BE49-F238E27FC236}">
                <a16:creationId xmlns:a16="http://schemas.microsoft.com/office/drawing/2014/main" id="{92002690-CDBB-C24A-E8FA-5A88C0D95AB7}"/>
              </a:ext>
            </a:extLst>
          </p:cNvPr>
          <p:cNvSpPr>
            <a:spLocks noGrp="1"/>
          </p:cNvSpPr>
          <p:nvPr>
            <p:ph type="subTitle" idx="1"/>
          </p:nvPr>
        </p:nvSpPr>
        <p:spPr>
          <a:xfrm>
            <a:off x="22140400" y="20816637"/>
            <a:ext cx="26377256" cy="8181483"/>
          </a:xfrm>
        </p:spPr>
        <p:txBody>
          <a:bodyPr anchor="t">
            <a:normAutofit/>
          </a:bodyPr>
          <a:lstStyle/>
          <a:p>
            <a:r>
              <a:rPr lang="en-US" sz="16600" b="1" dirty="0">
                <a:ln>
                  <a:solidFill>
                    <a:schemeClr val="bg1"/>
                  </a:solidFill>
                </a:ln>
                <a:solidFill>
                  <a:schemeClr val="tx1">
                    <a:lumMod val="85000"/>
                    <a:lumOff val="15000"/>
                  </a:schemeClr>
                </a:solidFill>
                <a:latin typeface="Avenir Heavy"/>
                <a:ea typeface="ＭＳ Ｐゴシック"/>
                <a:cs typeface="Avenir Heavy"/>
              </a:rPr>
              <a:t>A Machine Learning (ML) Success Story</a:t>
            </a:r>
            <a:endParaRPr lang="en-US" sz="16600" dirty="0">
              <a:solidFill>
                <a:schemeClr val="tx1">
                  <a:lumMod val="85000"/>
                  <a:lumOff val="15000"/>
                </a:schemeClr>
              </a:solidFill>
            </a:endParaRPr>
          </a:p>
        </p:txBody>
      </p:sp>
      <p:pic>
        <p:nvPicPr>
          <p:cNvPr id="7" name="Graphic 6" descr="Video camera">
            <a:extLst>
              <a:ext uri="{FF2B5EF4-FFF2-40B4-BE49-F238E27FC236}">
                <a16:creationId xmlns:a16="http://schemas.microsoft.com/office/drawing/2014/main" id="{6EFB5107-C236-28ED-E0AD-3A897DF6EE9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62795" y="7570791"/>
            <a:ext cx="16774557" cy="16774557"/>
          </a:xfrm>
          <a:prstGeom prst="rect">
            <a:avLst/>
          </a:prstGeom>
        </p:spPr>
      </p:pic>
      <p:cxnSp>
        <p:nvCxnSpPr>
          <p:cNvPr id="6" name="Straight Connector 11">
            <a:extLst>
              <a:ext uri="{FF2B5EF4-FFF2-40B4-BE49-F238E27FC236}">
                <a16:creationId xmlns:a16="http://schemas.microsoft.com/office/drawing/2014/main" id="{640A410A-1838-4131-95A6-2BE4F8D412F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488" y="20477991"/>
            <a:ext cx="2457907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823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1CADE4"/>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dirty="0">
                <a:ln>
                  <a:solidFill>
                    <a:schemeClr val="bg1"/>
                  </a:solidFill>
                </a:ln>
                <a:solidFill>
                  <a:schemeClr val="bg1"/>
                </a:solidFill>
                <a:latin typeface="Avenir Heavy"/>
                <a:ea typeface="ＭＳ Ｐゴシック"/>
                <a:cs typeface="Avenir Heavy"/>
              </a:rPr>
              <a:t>Ways AVA Saves Archivists’ Time</a:t>
            </a:r>
          </a:p>
        </p:txBody>
      </p:sp>
      <p:grpSp>
        <p:nvGrpSpPr>
          <p:cNvPr id="2" name="Group 1">
            <a:extLst>
              <a:ext uri="{FF2B5EF4-FFF2-40B4-BE49-F238E27FC236}">
                <a16:creationId xmlns:a16="http://schemas.microsoft.com/office/drawing/2014/main" id="{CC19F1A0-E169-56C2-B426-BE7CF256C815}"/>
              </a:ext>
            </a:extLst>
          </p:cNvPr>
          <p:cNvGrpSpPr/>
          <p:nvPr/>
        </p:nvGrpSpPr>
        <p:grpSpPr>
          <a:xfrm>
            <a:off x="2674455" y="9458642"/>
            <a:ext cx="9212743" cy="12401001"/>
            <a:chOff x="3641258" y="9012806"/>
            <a:chExt cx="9984607" cy="13439984"/>
          </a:xfrm>
          <a:solidFill>
            <a:srgbClr val="00B0F0"/>
          </a:solidFill>
        </p:grpSpPr>
        <p:sp>
          <p:nvSpPr>
            <p:cNvPr id="5" name="Freeform: Shape 4">
              <a:extLst>
                <a:ext uri="{FF2B5EF4-FFF2-40B4-BE49-F238E27FC236}">
                  <a16:creationId xmlns:a16="http://schemas.microsoft.com/office/drawing/2014/main" id="{284878FE-8E49-8DDA-DF6F-8C2A60094E93}"/>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01557AC-3036-F6E3-A450-20224E49A067}"/>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F5CA572-9C80-22EB-7140-275D56F6A14A}"/>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6DF9D0-422A-5D8F-CCDD-18D6FCEA4EB8}"/>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A802AB4-520D-969C-DD7E-9B1E10786267}"/>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EF61F22E-15A5-0D4B-9F08-1CF942B101E4}"/>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AVA</a:t>
              </a:r>
              <a:endParaRPr lang="en-US" sz="6000" b="1" dirty="0"/>
            </a:p>
          </p:txBody>
        </p:sp>
      </p:grpSp>
      <p:sp>
        <p:nvSpPr>
          <p:cNvPr id="3" name="TextBox 2">
            <a:extLst>
              <a:ext uri="{FF2B5EF4-FFF2-40B4-BE49-F238E27FC236}">
                <a16:creationId xmlns:a16="http://schemas.microsoft.com/office/drawing/2014/main" id="{4BCC3821-34D6-76A9-C74A-0616C94F0806}"/>
              </a:ext>
            </a:extLst>
          </p:cNvPr>
          <p:cNvSpPr txBox="1"/>
          <p:nvPr/>
        </p:nvSpPr>
        <p:spPr>
          <a:xfrm>
            <a:off x="15627927" y="6491911"/>
            <a:ext cx="34719636" cy="20528697"/>
          </a:xfrm>
          <a:prstGeom prst="rect">
            <a:avLst/>
          </a:prstGeom>
          <a:noFill/>
        </p:spPr>
        <p:txBody>
          <a:bodyPr wrap="square" rtlCol="0">
            <a:spAutoFit/>
          </a:bodyPr>
          <a:lstStyle/>
          <a:p>
            <a:pPr marL="1143000" indent="-1143000">
              <a:buFont typeface="Arial" panose="020B0604020202020204" pitchFamily="34" charset="0"/>
              <a:buChar char="•"/>
            </a:pPr>
            <a:r>
              <a:rPr lang="en-US" sz="16600" dirty="0"/>
              <a:t>Takes only 10 minutes to generate recommendations for 200 videos</a:t>
            </a:r>
          </a:p>
          <a:p>
            <a:pPr marL="1143000" indent="-1143000">
              <a:buFont typeface="Arial" panose="020B0604020202020204" pitchFamily="34" charset="0"/>
              <a:buChar char="•"/>
            </a:pPr>
            <a:r>
              <a:rPr lang="en-US" sz="16600" dirty="0"/>
              <a:t>Detects empty and soundless videos</a:t>
            </a:r>
          </a:p>
          <a:p>
            <a:pPr marL="1143000" indent="-1143000">
              <a:buFont typeface="Arial" panose="020B0604020202020204" pitchFamily="34" charset="0"/>
              <a:buChar char="•"/>
            </a:pPr>
            <a:r>
              <a:rPr lang="en-US" sz="16600" dirty="0"/>
              <a:t>Archivists need only 30 minutes to verify and take any corrective action</a:t>
            </a:r>
          </a:p>
          <a:p>
            <a:pPr marL="1143000" indent="-1143000">
              <a:buFont typeface="Arial" panose="020B0604020202020204" pitchFamily="34" charset="0"/>
              <a:buChar char="•"/>
            </a:pPr>
            <a:r>
              <a:rPr lang="en-US" sz="16600" dirty="0"/>
              <a:t>Saves 1.5-person days per month</a:t>
            </a:r>
          </a:p>
          <a:p>
            <a:pPr marL="1143000" indent="-1143000">
              <a:buFont typeface="Arial" panose="020B0604020202020204" pitchFamily="34" charset="0"/>
              <a:buChar char="•"/>
            </a:pPr>
            <a:r>
              <a:rPr lang="en-US" sz="16600" dirty="0"/>
              <a:t>Reduces manual errors</a:t>
            </a:r>
          </a:p>
          <a:p>
            <a:pPr marL="1143000" indent="-1143000">
              <a:buFont typeface="Arial" panose="020B0604020202020204" pitchFamily="34" charset="0"/>
              <a:buChar char="•"/>
            </a:pPr>
            <a:r>
              <a:rPr lang="en-US" sz="16600" dirty="0"/>
              <a:t>Increases appraisal decision accuracy</a:t>
            </a:r>
          </a:p>
        </p:txBody>
      </p:sp>
      <mc:AlternateContent xmlns:mc="http://schemas.openxmlformats.org/markup-compatibility/2006">
        <mc:Choice xmlns:p14="http://schemas.microsoft.com/office/powerpoint/2010/main" Requires="p14">
          <p:contentPart p14:bwMode="auto" r:id="rId3">
            <p14:nvContentPartPr>
              <p14:cNvPr id="13" name="Ink 12">
                <a:extLst>
                  <a:ext uri="{FF2B5EF4-FFF2-40B4-BE49-F238E27FC236}">
                    <a16:creationId xmlns:a16="http://schemas.microsoft.com/office/drawing/2014/main" id="{A39DA6ED-38C2-B97F-157C-3EF3735872CE}"/>
                  </a:ext>
                </a:extLst>
              </p14:cNvPr>
              <p14:cNvContentPartPr/>
              <p14:nvPr/>
            </p14:nvContentPartPr>
            <p14:xfrm>
              <a:off x="-2642080" y="18643120"/>
              <a:ext cx="360" cy="360"/>
            </p14:xfrm>
          </p:contentPart>
        </mc:Choice>
        <mc:Fallback>
          <p:pic>
            <p:nvPicPr>
              <p:cNvPr id="13" name="Ink 12">
                <a:extLst>
                  <a:ext uri="{FF2B5EF4-FFF2-40B4-BE49-F238E27FC236}">
                    <a16:creationId xmlns:a16="http://schemas.microsoft.com/office/drawing/2014/main" id="{A39DA6ED-38C2-B97F-157C-3EF3735872CE}"/>
                  </a:ext>
                </a:extLst>
              </p:cNvPr>
              <p:cNvPicPr/>
              <p:nvPr/>
            </p:nvPicPr>
            <p:blipFill>
              <a:blip r:embed="rId4"/>
              <a:stretch>
                <a:fillRect/>
              </a:stretch>
            </p:blipFill>
            <p:spPr>
              <a:xfrm>
                <a:off x="-2704720" y="18580120"/>
                <a:ext cx="126000" cy="126000"/>
              </a:xfrm>
              <a:prstGeom prst="rect">
                <a:avLst/>
              </a:prstGeom>
            </p:spPr>
          </p:pic>
        </mc:Fallback>
      </mc:AlternateContent>
    </p:spTree>
    <p:extLst>
      <p:ext uri="{BB962C8B-B14F-4D97-AF65-F5344CB8AC3E}">
        <p14:creationId xmlns:p14="http://schemas.microsoft.com/office/powerpoint/2010/main" val="2480433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1CADE4"/>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dirty="0">
                <a:ln>
                  <a:solidFill>
                    <a:schemeClr val="bg1"/>
                  </a:solidFill>
                </a:ln>
                <a:solidFill>
                  <a:schemeClr val="bg1"/>
                </a:solidFill>
                <a:latin typeface="Avenir Heavy"/>
                <a:ea typeface="ＭＳ Ｐゴシック"/>
                <a:cs typeface="Avenir Heavy"/>
              </a:rPr>
              <a:t>AVA Lessons Learned</a:t>
            </a:r>
          </a:p>
        </p:txBody>
      </p:sp>
      <p:grpSp>
        <p:nvGrpSpPr>
          <p:cNvPr id="2" name="Group 1">
            <a:extLst>
              <a:ext uri="{FF2B5EF4-FFF2-40B4-BE49-F238E27FC236}">
                <a16:creationId xmlns:a16="http://schemas.microsoft.com/office/drawing/2014/main" id="{CC19F1A0-E169-56C2-B426-BE7CF256C815}"/>
              </a:ext>
            </a:extLst>
          </p:cNvPr>
          <p:cNvGrpSpPr/>
          <p:nvPr/>
        </p:nvGrpSpPr>
        <p:grpSpPr>
          <a:xfrm>
            <a:off x="41774916" y="12256885"/>
            <a:ext cx="8534545" cy="11488099"/>
            <a:chOff x="3641258" y="9012806"/>
            <a:chExt cx="9984607" cy="13439984"/>
          </a:xfrm>
          <a:solidFill>
            <a:srgbClr val="00B0F0"/>
          </a:solidFill>
        </p:grpSpPr>
        <p:sp>
          <p:nvSpPr>
            <p:cNvPr id="5" name="Freeform: Shape 4">
              <a:extLst>
                <a:ext uri="{FF2B5EF4-FFF2-40B4-BE49-F238E27FC236}">
                  <a16:creationId xmlns:a16="http://schemas.microsoft.com/office/drawing/2014/main" id="{284878FE-8E49-8DDA-DF6F-8C2A60094E93}"/>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01557AC-3036-F6E3-A450-20224E49A067}"/>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F5CA572-9C80-22EB-7140-275D56F6A14A}"/>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6DF9D0-422A-5D8F-CCDD-18D6FCEA4EB8}"/>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A802AB4-520D-969C-DD7E-9B1E10786267}"/>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EF61F22E-15A5-0D4B-9F08-1CF942B101E4}"/>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AVA</a:t>
              </a:r>
              <a:endParaRPr lang="en-US" sz="6000" b="1" dirty="0"/>
            </a:p>
          </p:txBody>
        </p:sp>
      </p:grpSp>
      <p:sp>
        <p:nvSpPr>
          <p:cNvPr id="3" name="TextBox 2">
            <a:extLst>
              <a:ext uri="{FF2B5EF4-FFF2-40B4-BE49-F238E27FC236}">
                <a16:creationId xmlns:a16="http://schemas.microsoft.com/office/drawing/2014/main" id="{4BCC3821-34D6-76A9-C74A-0616C94F0806}"/>
              </a:ext>
            </a:extLst>
          </p:cNvPr>
          <p:cNvSpPr txBox="1"/>
          <p:nvPr/>
        </p:nvSpPr>
        <p:spPr>
          <a:xfrm>
            <a:off x="896939" y="5182041"/>
            <a:ext cx="42035300" cy="25637788"/>
          </a:xfrm>
          <a:prstGeom prst="rect">
            <a:avLst/>
          </a:prstGeom>
          <a:noFill/>
        </p:spPr>
        <p:txBody>
          <a:bodyPr wrap="square" rtlCol="0">
            <a:spAutoFit/>
          </a:bodyPr>
          <a:lstStyle/>
          <a:p>
            <a:pPr marL="1143000" indent="-1143000">
              <a:buFont typeface="Arial" panose="020B0604020202020204" pitchFamily="34" charset="0"/>
              <a:buChar char="•"/>
            </a:pPr>
            <a:r>
              <a:rPr lang="en-US" sz="16600" dirty="0"/>
              <a:t>AVA is effective and saves time</a:t>
            </a:r>
          </a:p>
          <a:p>
            <a:pPr marL="1143000" indent="-1143000">
              <a:buFont typeface="Arial" panose="020B0604020202020204" pitchFamily="34" charset="0"/>
              <a:buChar char="•"/>
            </a:pPr>
            <a:r>
              <a:rPr lang="en-US" sz="16600" dirty="0"/>
              <a:t>Identifying a representative set of training data required a high initial time investment</a:t>
            </a:r>
          </a:p>
          <a:p>
            <a:pPr marL="1143000" indent="-1143000">
              <a:buFont typeface="Arial" panose="020B0604020202020204" pitchFamily="34" charset="0"/>
              <a:buChar char="•"/>
            </a:pPr>
            <a:r>
              <a:rPr lang="en-US" sz="16600" dirty="0"/>
              <a:t>Ongoing, human-driven, iterative training is required to increase accuracy</a:t>
            </a:r>
          </a:p>
          <a:p>
            <a:pPr marL="1143000" indent="-1143000">
              <a:buFont typeface="Arial" panose="020B0604020202020204" pitchFamily="34" charset="0"/>
              <a:buChar char="•"/>
            </a:pPr>
            <a:r>
              <a:rPr lang="en-US" sz="16600" dirty="0"/>
              <a:t>Our use case had very straightforward criteria. Scaling AVA to tackle more formats and complex criteria will present greater challenges</a:t>
            </a:r>
          </a:p>
          <a:p>
            <a:pPr marL="1143000" indent="-1143000">
              <a:buFont typeface="Arial" panose="020B0604020202020204" pitchFamily="34" charset="0"/>
              <a:buChar char="•"/>
            </a:pPr>
            <a:r>
              <a:rPr lang="en-US" sz="16600" dirty="0">
                <a:solidFill>
                  <a:srgbClr val="000000"/>
                </a:solidFill>
                <a:ea typeface="Calibri" panose="020F0502020204030204" pitchFamily="34" charset="0"/>
                <a:cs typeface="Times New Roman" panose="02020603050405020304" pitchFamily="18" charset="0"/>
              </a:rPr>
              <a:t>We must remain vigilant to reduce bias included in our training data.</a:t>
            </a:r>
          </a:p>
        </p:txBody>
      </p:sp>
    </p:spTree>
    <p:extLst>
      <p:ext uri="{BB962C8B-B14F-4D97-AF65-F5344CB8AC3E}">
        <p14:creationId xmlns:p14="http://schemas.microsoft.com/office/powerpoint/2010/main" val="2104316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9">
            <a:extLst>
              <a:ext uri="{FF2B5EF4-FFF2-40B4-BE49-F238E27FC236}">
                <a16:creationId xmlns:a16="http://schemas.microsoft.com/office/drawing/2014/main" id="{070784CE-9DD4-4C2D-88B9-D219730A4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3750" y="0"/>
            <a:ext cx="51192650" cy="3200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6E6444-4CFE-368B-EC69-1AA3A4F1DDEB}"/>
              </a:ext>
            </a:extLst>
          </p:cNvPr>
          <p:cNvSpPr>
            <a:spLocks noGrp="1"/>
          </p:cNvSpPr>
          <p:nvPr>
            <p:ph type="ctrTitle"/>
          </p:nvPr>
        </p:nvSpPr>
        <p:spPr>
          <a:xfrm>
            <a:off x="22084162" y="2987040"/>
            <a:ext cx="26433494" cy="17044556"/>
          </a:xfrm>
        </p:spPr>
        <p:txBody>
          <a:bodyPr anchor="b">
            <a:normAutofit/>
          </a:bodyPr>
          <a:lstStyle/>
          <a:p>
            <a:pPr algn="l"/>
            <a:r>
              <a:rPr lang="en-US" sz="33700" b="1" dirty="0">
                <a:ln>
                  <a:solidFill>
                    <a:schemeClr val="bg1"/>
                  </a:solidFill>
                </a:ln>
                <a:solidFill>
                  <a:schemeClr val="tx1">
                    <a:lumMod val="85000"/>
                    <a:lumOff val="15000"/>
                  </a:schemeClr>
                </a:solidFill>
                <a:latin typeface="Avenir Heavy"/>
                <a:ea typeface="ＭＳ Ｐゴシック"/>
                <a:cs typeface="Avenir Heavy"/>
              </a:rPr>
              <a:t>Q&amp;A</a:t>
            </a:r>
            <a:endParaRPr lang="en-US" sz="33700" dirty="0">
              <a:solidFill>
                <a:schemeClr val="tx1">
                  <a:lumMod val="85000"/>
                  <a:lumOff val="15000"/>
                </a:schemeClr>
              </a:solidFill>
            </a:endParaRPr>
          </a:p>
        </p:txBody>
      </p:sp>
      <p:pic>
        <p:nvPicPr>
          <p:cNvPr id="7" name="Graphic 6" descr="Video camera">
            <a:extLst>
              <a:ext uri="{FF2B5EF4-FFF2-40B4-BE49-F238E27FC236}">
                <a16:creationId xmlns:a16="http://schemas.microsoft.com/office/drawing/2014/main" id="{6EFB5107-C236-28ED-E0AD-3A897DF6EE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62795" y="7570791"/>
            <a:ext cx="16774557" cy="16774557"/>
          </a:xfrm>
          <a:prstGeom prst="rect">
            <a:avLst/>
          </a:prstGeom>
        </p:spPr>
      </p:pic>
      <p:cxnSp>
        <p:nvCxnSpPr>
          <p:cNvPr id="6" name="Straight Connector 11">
            <a:extLst>
              <a:ext uri="{FF2B5EF4-FFF2-40B4-BE49-F238E27FC236}">
                <a16:creationId xmlns:a16="http://schemas.microsoft.com/office/drawing/2014/main" id="{640A410A-1838-4131-95A6-2BE4F8D412F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488" y="20477991"/>
            <a:ext cx="2457907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Subtitle 7">
            <a:extLst>
              <a:ext uri="{FF2B5EF4-FFF2-40B4-BE49-F238E27FC236}">
                <a16:creationId xmlns:a16="http://schemas.microsoft.com/office/drawing/2014/main" id="{0F874BB7-1629-DF2A-85B6-A7556C49E20C}"/>
              </a:ext>
            </a:extLst>
          </p:cNvPr>
          <p:cNvSpPr>
            <a:spLocks noGrp="1"/>
          </p:cNvSpPr>
          <p:nvPr>
            <p:ph type="subTitle" idx="1"/>
          </p:nvPr>
        </p:nvSpPr>
        <p:spPr>
          <a:xfrm>
            <a:off x="24089097" y="20931588"/>
            <a:ext cx="25582418" cy="6827520"/>
          </a:xfrm>
        </p:spPr>
        <p:txBody>
          <a:bodyPr/>
          <a:lstStyle/>
          <a:p>
            <a:r>
              <a:rPr lang="en-US" sz="11500" dirty="0">
                <a:latin typeface="Andes" panose="02000000000000000000" pitchFamily="50" charset="0"/>
              </a:rPr>
              <a:t>Jeanne Kramer-Smyth</a:t>
            </a:r>
          </a:p>
          <a:p>
            <a:r>
              <a:rPr lang="en-US" sz="11500" dirty="0">
                <a:latin typeface="Andes" panose="02000000000000000000" pitchFamily="50" charset="0"/>
              </a:rPr>
              <a:t>jkramersmyth@worldbankgroup.org</a:t>
            </a:r>
            <a:endParaRPr lang="en-US" dirty="0">
              <a:latin typeface="Andes" panose="02000000000000000000" pitchFamily="50" charset="0"/>
            </a:endParaRPr>
          </a:p>
        </p:txBody>
      </p:sp>
      <p:sp>
        <p:nvSpPr>
          <p:cNvPr id="11" name="TextBox 10">
            <a:extLst>
              <a:ext uri="{FF2B5EF4-FFF2-40B4-BE49-F238E27FC236}">
                <a16:creationId xmlns:a16="http://schemas.microsoft.com/office/drawing/2014/main" id="{6A14D5BF-5294-A83B-BAFB-78354BC5D1B7}"/>
              </a:ext>
            </a:extLst>
          </p:cNvPr>
          <p:cNvSpPr txBox="1"/>
          <p:nvPr/>
        </p:nvSpPr>
        <p:spPr>
          <a:xfrm>
            <a:off x="1813709" y="28934229"/>
            <a:ext cx="45854861" cy="1323438"/>
          </a:xfrm>
          <a:prstGeom prst="rect">
            <a:avLst/>
          </a:prstGeom>
          <a:noFill/>
        </p:spPr>
        <p:txBody>
          <a:bodyPr wrap="square" rtlCol="0">
            <a:spAutoFit/>
          </a:bodyPr>
          <a:lstStyle/>
          <a:p>
            <a:pPr algn="r"/>
            <a:r>
              <a:rPr lang="en-US" sz="8000" dirty="0">
                <a:latin typeface="Andes" panose="02000000000000000000" pitchFamily="50" charset="0"/>
              </a:rPr>
              <a:t>https://www.worldbank.org/en/archive/aboutus/archives-video-appraiser-poster-presentation</a:t>
            </a:r>
          </a:p>
        </p:txBody>
      </p:sp>
    </p:spTree>
    <p:extLst>
      <p:ext uri="{BB962C8B-B14F-4D97-AF65-F5344CB8AC3E}">
        <p14:creationId xmlns:p14="http://schemas.microsoft.com/office/powerpoint/2010/main" val="1714215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94E208A-0096-64FB-BFC7-01D5B4862AB2}"/>
              </a:ext>
            </a:extLst>
          </p:cNvPr>
          <p:cNvSpPr txBox="1">
            <a:spLocks/>
          </p:cNvSpPr>
          <p:nvPr/>
        </p:nvSpPr>
        <p:spPr>
          <a:xfrm>
            <a:off x="15651347" y="3086100"/>
            <a:ext cx="32903300" cy="25641300"/>
          </a:xfrm>
          <a:prstGeom prst="rect">
            <a:avLst/>
          </a:prstGeom>
          <a:solidFill>
            <a:srgbClr val="00B0F0"/>
          </a:solidFill>
        </p:spPr>
        <p:txBody>
          <a:bodyPr>
            <a:normAutofit fontScale="92500" lnSpcReduction="10000"/>
          </a:bodyPr>
          <a:lstStyle>
            <a:lvl1pPr marL="384048" indent="-384048" algn="l" defTabSz="3840480" rtl="0" eaLnBrk="1" latinLnBrk="0" hangingPunct="1">
              <a:lnSpc>
                <a:spcPct val="90000"/>
              </a:lnSpc>
              <a:spcBef>
                <a:spcPts val="5040"/>
              </a:spcBef>
              <a:spcAft>
                <a:spcPts val="840"/>
              </a:spcAft>
              <a:buClr>
                <a:schemeClr val="accent1"/>
              </a:buClr>
              <a:buSzPct val="100000"/>
              <a:buFont typeface="Tw Cen MT" panose="020B0602020104020603" pitchFamily="34" charset="0"/>
              <a:buChar char=" "/>
              <a:defRPr sz="9240" kern="1200">
                <a:solidFill>
                  <a:schemeClr val="tx1"/>
                </a:solidFill>
                <a:latin typeface="+mn-lt"/>
                <a:ea typeface="+mn-ea"/>
                <a:cs typeface="+mn-cs"/>
              </a:defRPr>
            </a:lvl1pPr>
            <a:lvl2pPr marL="1113739"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7560" kern="1200">
                <a:solidFill>
                  <a:schemeClr val="tx1"/>
                </a:solidFill>
                <a:latin typeface="+mn-lt"/>
                <a:ea typeface="+mn-ea"/>
                <a:cs typeface="+mn-cs"/>
              </a:defRPr>
            </a:lvl2pPr>
            <a:lvl3pPr marL="1881835"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3pPr>
            <a:lvl4pPr marL="2496312"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4pPr>
            <a:lvl5pPr marL="3264408"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5pPr>
            <a:lvl6pPr marL="3840480"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6pPr>
            <a:lvl7pPr marL="4454957"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7pPr>
            <a:lvl8pPr marL="5107838"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8pPr>
            <a:lvl9pPr marL="5722315" indent="-576072" algn="l" defTabSz="3840480" rtl="0" eaLnBrk="1" latinLnBrk="0" hangingPunct="1">
              <a:lnSpc>
                <a:spcPct val="90000"/>
              </a:lnSpc>
              <a:spcBef>
                <a:spcPts val="840"/>
              </a:spcBef>
              <a:spcAft>
                <a:spcPts val="1680"/>
              </a:spcAft>
              <a:buClr>
                <a:schemeClr val="accent1"/>
              </a:buClr>
              <a:buFont typeface="Wingdings 3" pitchFamily="18" charset="2"/>
              <a:buChar char=""/>
              <a:defRPr sz="5880" kern="1200">
                <a:solidFill>
                  <a:schemeClr val="tx1"/>
                </a:solidFill>
                <a:latin typeface="+mn-lt"/>
                <a:ea typeface="+mn-ea"/>
                <a:cs typeface="+mn-cs"/>
              </a:defRPr>
            </a:lvl9pPr>
          </a:lstStyle>
          <a:p>
            <a:pPr algn="ctr"/>
            <a:r>
              <a:rPr lang="en-US" sz="23900" b="1" dirty="0">
                <a:solidFill>
                  <a:schemeClr val="bg1"/>
                </a:solidFill>
              </a:rPr>
              <a:t>AVA</a:t>
            </a:r>
            <a:r>
              <a:rPr lang="en-US" sz="23900" dirty="0">
                <a:solidFill>
                  <a:schemeClr val="bg1"/>
                </a:solidFill>
              </a:rPr>
              <a:t> </a:t>
            </a:r>
          </a:p>
          <a:p>
            <a:pPr algn="ctr"/>
            <a:r>
              <a:rPr lang="en-US" sz="23900" dirty="0">
                <a:solidFill>
                  <a:schemeClr val="bg1"/>
                </a:solidFill>
              </a:rPr>
              <a:t>(Archives Video Appraiser) is a ML and automation tool that </a:t>
            </a:r>
            <a:r>
              <a:rPr lang="en-US" sz="23900" b="1" dirty="0">
                <a:solidFill>
                  <a:schemeClr val="bg1"/>
                </a:solidFill>
              </a:rPr>
              <a:t>generates archival selection recommendations </a:t>
            </a:r>
            <a:r>
              <a:rPr lang="en-US" sz="23900" dirty="0">
                <a:solidFill>
                  <a:schemeClr val="bg1"/>
                </a:solidFill>
              </a:rPr>
              <a:t>with an accuracy of ~85% and has </a:t>
            </a:r>
            <a:r>
              <a:rPr lang="en-US" sz="23900" b="1" dirty="0">
                <a:solidFill>
                  <a:schemeClr val="bg1"/>
                </a:solidFill>
              </a:rPr>
              <a:t>resulted in 1.5-person day savings</a:t>
            </a:r>
            <a:r>
              <a:rPr lang="en-US" sz="23900" dirty="0">
                <a:solidFill>
                  <a:schemeClr val="bg1"/>
                </a:solidFill>
              </a:rPr>
              <a:t> per month.</a:t>
            </a:r>
          </a:p>
          <a:p>
            <a:endParaRPr lang="en-US" sz="9600" dirty="0"/>
          </a:p>
        </p:txBody>
      </p:sp>
      <p:grpSp>
        <p:nvGrpSpPr>
          <p:cNvPr id="3" name="Group 2">
            <a:extLst>
              <a:ext uri="{FF2B5EF4-FFF2-40B4-BE49-F238E27FC236}">
                <a16:creationId xmlns:a16="http://schemas.microsoft.com/office/drawing/2014/main" id="{C69AF584-EA96-17AF-36CA-3E84A9790264}"/>
              </a:ext>
            </a:extLst>
          </p:cNvPr>
          <p:cNvGrpSpPr/>
          <p:nvPr/>
        </p:nvGrpSpPr>
        <p:grpSpPr>
          <a:xfrm>
            <a:off x="2651753" y="9282008"/>
            <a:ext cx="9984607" cy="13439984"/>
            <a:chOff x="3641258" y="9012806"/>
            <a:chExt cx="9984607" cy="13439984"/>
          </a:xfrm>
          <a:solidFill>
            <a:srgbClr val="00B0F0"/>
          </a:solidFill>
        </p:grpSpPr>
        <p:sp>
          <p:nvSpPr>
            <p:cNvPr id="4" name="Freeform: Shape 3">
              <a:extLst>
                <a:ext uri="{FF2B5EF4-FFF2-40B4-BE49-F238E27FC236}">
                  <a16:creationId xmlns:a16="http://schemas.microsoft.com/office/drawing/2014/main" id="{2A8BA717-C854-014B-7D06-CF621940E919}"/>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8F48A67-EE84-FF5B-F59E-CC1F4A0BE05C}"/>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F808C95-A45A-52DC-324A-AD6BEF0CA63C}"/>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489962E-7694-8ADC-CA78-6B4893098B46}"/>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1337E5A-3AEF-7FA1-4885-162D3D03755B}"/>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1F165204-F0DD-5FC2-4A76-A688D57F8E01}"/>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AVA</a:t>
              </a:r>
              <a:endParaRPr lang="en-US" sz="6000" b="1" dirty="0"/>
            </a:p>
          </p:txBody>
        </p:sp>
      </p:grpSp>
    </p:spTree>
    <p:extLst>
      <p:ext uri="{BB962C8B-B14F-4D97-AF65-F5344CB8AC3E}">
        <p14:creationId xmlns:p14="http://schemas.microsoft.com/office/powerpoint/2010/main" val="4228026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1BAC85-3D3C-4FB4-A486-A49E7B404832}"/>
              </a:ext>
            </a:extLst>
          </p:cNvPr>
          <p:cNvSpPr txBox="1"/>
          <p:nvPr/>
        </p:nvSpPr>
        <p:spPr>
          <a:xfrm>
            <a:off x="1767840" y="4400550"/>
            <a:ext cx="32606836" cy="27451169"/>
          </a:xfrm>
          <a:prstGeom prst="rect">
            <a:avLst/>
          </a:prstGeom>
          <a:noFill/>
        </p:spPr>
        <p:txBody>
          <a:bodyPr wrap="square">
            <a:spAutoFit/>
          </a:bodyPr>
          <a:lstStyle/>
          <a:p>
            <a:pPr marL="0" marR="0">
              <a:lnSpc>
                <a:spcPct val="107000"/>
              </a:lnSpc>
              <a:spcBef>
                <a:spcPts val="0"/>
              </a:spcBef>
              <a:spcAft>
                <a:spcPts val="800"/>
              </a:spcAft>
            </a:pPr>
            <a:r>
              <a:rPr lang="en-US" sz="13800" dirty="0">
                <a:effectLst/>
                <a:ea typeface="Calibri" panose="020F0502020204030204" pitchFamily="34" charset="0"/>
                <a:cs typeface="Calibri" panose="020F0502020204030204" pitchFamily="34" charset="0"/>
              </a:rPr>
              <a:t>The goal of the AVA project was to develop a tool to facilitate the </a:t>
            </a:r>
            <a:r>
              <a:rPr lang="en-US" sz="13800" b="1" dirty="0">
                <a:effectLst/>
                <a:ea typeface="Calibri" panose="020F0502020204030204" pitchFamily="34" charset="0"/>
                <a:cs typeface="Calibri" panose="020F0502020204030204" pitchFamily="34" charset="0"/>
              </a:rPr>
              <a:t>appraisal</a:t>
            </a:r>
            <a:r>
              <a:rPr lang="en-US" sz="13800" dirty="0">
                <a:effectLst/>
                <a:ea typeface="Calibri" panose="020F0502020204030204" pitchFamily="34" charset="0"/>
                <a:cs typeface="Calibri" panose="020F0502020204030204" pitchFamily="34" charset="0"/>
              </a:rPr>
              <a:t> of WBG born-digital moving image records and then </a:t>
            </a:r>
            <a:r>
              <a:rPr lang="en-US" sz="13800" b="1" dirty="0">
                <a:effectLst/>
                <a:ea typeface="Calibri" panose="020F0502020204030204" pitchFamily="34" charset="0"/>
                <a:cs typeface="Calibri" panose="020F0502020204030204" pitchFamily="34" charset="0"/>
              </a:rPr>
              <a:t>automate</a:t>
            </a:r>
            <a:r>
              <a:rPr lang="en-US" sz="13800" dirty="0">
                <a:effectLst/>
                <a:ea typeface="Calibri" panose="020F0502020204030204" pitchFamily="34" charset="0"/>
                <a:cs typeface="Calibri" panose="020F0502020204030204" pitchFamily="34" charset="0"/>
              </a:rPr>
              <a:t> the </a:t>
            </a:r>
            <a:r>
              <a:rPr lang="en-US" sz="13800" b="1" dirty="0">
                <a:effectLst/>
                <a:ea typeface="Calibri" panose="020F0502020204030204" pitchFamily="34" charset="0"/>
                <a:cs typeface="Calibri" panose="020F0502020204030204" pitchFamily="34" charset="0"/>
              </a:rPr>
              <a:t>staging of permanent videos</a:t>
            </a:r>
            <a:r>
              <a:rPr lang="en-US" sz="13800" dirty="0">
                <a:effectLst/>
                <a:ea typeface="Calibri" panose="020F0502020204030204" pitchFamily="34" charset="0"/>
                <a:cs typeface="Calibri" panose="020F0502020204030204" pitchFamily="34" charset="0"/>
              </a:rPr>
              <a:t> for ingestion into the Digital Vault and the </a:t>
            </a:r>
            <a:r>
              <a:rPr lang="en-US" sz="13800" b="1" dirty="0">
                <a:effectLst/>
                <a:ea typeface="Calibri" panose="020F0502020204030204" pitchFamily="34" charset="0"/>
                <a:cs typeface="Calibri" panose="020F0502020204030204" pitchFamily="34" charset="0"/>
              </a:rPr>
              <a:t>destruction of non-permanent videos</a:t>
            </a:r>
            <a:r>
              <a:rPr lang="en-US" sz="13800" dirty="0">
                <a:effectLst/>
                <a:ea typeface="Calibri" panose="020F0502020204030204" pitchFamily="34" charset="0"/>
                <a:cs typeface="Calibri" panose="020F0502020204030204" pitchFamily="34" charset="0"/>
              </a:rPr>
              <a:t> when appropriate. </a:t>
            </a:r>
          </a:p>
          <a:p>
            <a:pPr marL="0" marR="0">
              <a:lnSpc>
                <a:spcPct val="107000"/>
              </a:lnSpc>
              <a:spcBef>
                <a:spcPts val="0"/>
              </a:spcBef>
              <a:spcAft>
                <a:spcPts val="800"/>
              </a:spcAft>
            </a:pPr>
            <a:endParaRPr lang="en-US" sz="13800" dirty="0">
              <a:effectLst/>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sz="13800" dirty="0">
                <a:effectLst/>
                <a:ea typeface="Calibri" panose="020F0502020204030204" pitchFamily="34" charset="0"/>
                <a:cs typeface="Calibri" panose="020F0502020204030204" pitchFamily="34" charset="0"/>
              </a:rPr>
              <a:t>If successful, the project would mean </a:t>
            </a:r>
            <a:r>
              <a:rPr lang="en-US" sz="13800" b="1" dirty="0">
                <a:effectLst/>
                <a:ea typeface="Calibri" panose="020F0502020204030204" pitchFamily="34" charset="0"/>
                <a:cs typeface="Calibri" panose="020F0502020204030204" pitchFamily="34" charset="0"/>
              </a:rPr>
              <a:t>reduced decision-making and transfer time</a:t>
            </a:r>
            <a:r>
              <a:rPr lang="en-US" sz="13800" dirty="0">
                <a:effectLst/>
                <a:ea typeface="Calibri" panose="020F0502020204030204" pitchFamily="34" charset="0"/>
                <a:cs typeface="Calibri" panose="020F0502020204030204" pitchFamily="34" charset="0"/>
              </a:rPr>
              <a:t> and an </a:t>
            </a:r>
            <a:r>
              <a:rPr lang="en-US" sz="13800" b="1" dirty="0">
                <a:effectLst/>
                <a:ea typeface="Calibri" panose="020F0502020204030204" pitchFamily="34" charset="0"/>
                <a:cs typeface="Calibri" panose="020F0502020204030204" pitchFamily="34" charset="0"/>
              </a:rPr>
              <a:t>increase in the accuracy </a:t>
            </a:r>
            <a:r>
              <a:rPr lang="en-US" sz="13800" dirty="0">
                <a:effectLst/>
                <a:ea typeface="Calibri" panose="020F0502020204030204" pitchFamily="34" charset="0"/>
                <a:cs typeface="Calibri" panose="020F0502020204030204" pitchFamily="34" charset="0"/>
              </a:rPr>
              <a:t>of our appraisal decisions.</a:t>
            </a:r>
            <a:endParaRPr lang="en-US" sz="13800" dirty="0">
              <a:effectLst/>
              <a:ea typeface="Calibri" panose="020F0502020204030204" pitchFamily="34" charset="0"/>
              <a:cs typeface="Times New Roman" panose="02020603050405020304" pitchFamily="18" charset="0"/>
            </a:endParaRPr>
          </a:p>
        </p:txBody>
      </p:sp>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00B0F0"/>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dirty="0">
                <a:solidFill>
                  <a:schemeClr val="bg1"/>
                </a:solidFill>
                <a:latin typeface="Avenir Heavy"/>
              </a:rPr>
              <a:t>AVA</a:t>
            </a:r>
            <a:r>
              <a:rPr lang="en-US" sz="19000" dirty="0">
                <a:solidFill>
                  <a:schemeClr val="bg1"/>
                </a:solidFill>
                <a:latin typeface="Avenir Heavy"/>
              </a:rPr>
              <a:t> (Archives Video Appraiser) Goal</a:t>
            </a:r>
            <a:endParaRPr lang="en-US" sz="19000" b="1" dirty="0">
              <a:ln>
                <a:solidFill>
                  <a:schemeClr val="bg1"/>
                </a:solidFill>
              </a:ln>
              <a:solidFill>
                <a:schemeClr val="bg1"/>
              </a:solidFill>
              <a:latin typeface="Avenir Heavy"/>
              <a:ea typeface="ＭＳ Ｐゴシック"/>
              <a:cs typeface="Avenir Heavy"/>
            </a:endParaRPr>
          </a:p>
        </p:txBody>
      </p:sp>
      <p:pic>
        <p:nvPicPr>
          <p:cNvPr id="2" name="Graphic 1" descr="Bullseye">
            <a:extLst>
              <a:ext uri="{FF2B5EF4-FFF2-40B4-BE49-F238E27FC236}">
                <a16:creationId xmlns:a16="http://schemas.microsoft.com/office/drawing/2014/main" id="{0B7AF51A-8699-4035-B9A5-639DCF40090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1817738" y="9529238"/>
            <a:ext cx="20017312" cy="20017312"/>
          </a:xfrm>
          <a:prstGeom prst="rect">
            <a:avLst/>
          </a:prstGeom>
        </p:spPr>
      </p:pic>
    </p:spTree>
    <p:extLst>
      <p:ext uri="{BB962C8B-B14F-4D97-AF65-F5344CB8AC3E}">
        <p14:creationId xmlns:p14="http://schemas.microsoft.com/office/powerpoint/2010/main" val="2989106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phic 13" descr="Arrow Right with solid fill">
            <a:extLst>
              <a:ext uri="{FF2B5EF4-FFF2-40B4-BE49-F238E27FC236}">
                <a16:creationId xmlns:a16="http://schemas.microsoft.com/office/drawing/2014/main" id="{73E9DA12-5280-3FDB-BFA6-BB2B9DA28E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313226" y="13188489"/>
            <a:ext cx="20276679" cy="14386558"/>
          </a:xfrm>
          <a:prstGeom prst="rect">
            <a:avLst/>
          </a:prstGeom>
        </p:spPr>
      </p:pic>
      <p:pic>
        <p:nvPicPr>
          <p:cNvPr id="4" name="Graphic 3" descr="Video camera with solid fill">
            <a:extLst>
              <a:ext uri="{FF2B5EF4-FFF2-40B4-BE49-F238E27FC236}">
                <a16:creationId xmlns:a16="http://schemas.microsoft.com/office/drawing/2014/main" id="{F0A9466B-9C48-8044-D056-1995109B707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35482" y="1293668"/>
            <a:ext cx="8001000" cy="8001000"/>
          </a:xfrm>
          <a:prstGeom prst="rect">
            <a:avLst/>
          </a:prstGeom>
        </p:spPr>
      </p:pic>
      <p:sp>
        <p:nvSpPr>
          <p:cNvPr id="5" name="TextBox 4">
            <a:extLst>
              <a:ext uri="{FF2B5EF4-FFF2-40B4-BE49-F238E27FC236}">
                <a16:creationId xmlns:a16="http://schemas.microsoft.com/office/drawing/2014/main" id="{126A31D4-02E0-FF32-C8F2-BF89143B4F9A}"/>
              </a:ext>
            </a:extLst>
          </p:cNvPr>
          <p:cNvSpPr txBox="1"/>
          <p:nvPr/>
        </p:nvSpPr>
        <p:spPr>
          <a:xfrm>
            <a:off x="14651182" y="4554909"/>
            <a:ext cx="31889700" cy="4739759"/>
          </a:xfrm>
          <a:prstGeom prst="rect">
            <a:avLst/>
          </a:prstGeom>
          <a:noFill/>
        </p:spPr>
        <p:txBody>
          <a:bodyPr wrap="square" rtlCol="0">
            <a:spAutoFit/>
          </a:bodyPr>
          <a:lstStyle/>
          <a:p>
            <a:r>
              <a:rPr lang="en-US" sz="11500" dirty="0"/>
              <a:t>World Bank Staff can request for Video Conferences (VC) to be recorded by a central function.</a:t>
            </a:r>
          </a:p>
          <a:p>
            <a:endParaRPr lang="en-US" sz="7200" dirty="0"/>
          </a:p>
        </p:txBody>
      </p:sp>
      <p:pic>
        <p:nvPicPr>
          <p:cNvPr id="3" name="Graphic 2" descr="Database with solid fill">
            <a:extLst>
              <a:ext uri="{FF2B5EF4-FFF2-40B4-BE49-F238E27FC236}">
                <a16:creationId xmlns:a16="http://schemas.microsoft.com/office/drawing/2014/main" id="{41002155-C926-32A5-41C3-D58CADB2946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296390" y="15861723"/>
            <a:ext cx="9040091" cy="9040091"/>
          </a:xfrm>
          <a:prstGeom prst="rect">
            <a:avLst/>
          </a:prstGeom>
        </p:spPr>
      </p:pic>
      <p:pic>
        <p:nvPicPr>
          <p:cNvPr id="7" name="Graphic 6" descr="Arrow Down with solid fill">
            <a:extLst>
              <a:ext uri="{FF2B5EF4-FFF2-40B4-BE49-F238E27FC236}">
                <a16:creationId xmlns:a16="http://schemas.microsoft.com/office/drawing/2014/main" id="{9C718847-3514-597B-60DC-43CF1AC0042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272884" y="5294168"/>
            <a:ext cx="11087101" cy="11087101"/>
          </a:xfrm>
          <a:prstGeom prst="rect">
            <a:avLst/>
          </a:prstGeom>
        </p:spPr>
      </p:pic>
      <p:pic>
        <p:nvPicPr>
          <p:cNvPr id="9" name="Graphic 8" descr="Film strip with solid fill">
            <a:extLst>
              <a:ext uri="{FF2B5EF4-FFF2-40B4-BE49-F238E27FC236}">
                <a16:creationId xmlns:a16="http://schemas.microsoft.com/office/drawing/2014/main" id="{2DA4C14B-6566-752C-DE99-423BBB1F8F5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482458" y="8839655"/>
            <a:ext cx="3865418" cy="3865418"/>
          </a:xfrm>
          <a:prstGeom prst="rect">
            <a:avLst/>
          </a:prstGeom>
        </p:spPr>
      </p:pic>
      <p:sp>
        <p:nvSpPr>
          <p:cNvPr id="10" name="TextBox 9">
            <a:extLst>
              <a:ext uri="{FF2B5EF4-FFF2-40B4-BE49-F238E27FC236}">
                <a16:creationId xmlns:a16="http://schemas.microsoft.com/office/drawing/2014/main" id="{9241E624-9CDC-BB58-B8F3-45F6A0C6A88B}"/>
              </a:ext>
            </a:extLst>
          </p:cNvPr>
          <p:cNvSpPr txBox="1"/>
          <p:nvPr/>
        </p:nvSpPr>
        <p:spPr>
          <a:xfrm>
            <a:off x="14651182" y="10772364"/>
            <a:ext cx="31889700" cy="2970044"/>
          </a:xfrm>
          <a:prstGeom prst="rect">
            <a:avLst/>
          </a:prstGeom>
          <a:noFill/>
        </p:spPr>
        <p:txBody>
          <a:bodyPr wrap="square" rtlCol="0">
            <a:spAutoFit/>
          </a:bodyPr>
          <a:lstStyle/>
          <a:p>
            <a:r>
              <a:rPr lang="en-US" sz="11500" dirty="0"/>
              <a:t>Videos are stored centrally after an event concludes.</a:t>
            </a:r>
          </a:p>
          <a:p>
            <a:endParaRPr lang="en-US" sz="7200" dirty="0"/>
          </a:p>
        </p:txBody>
      </p:sp>
      <p:pic>
        <p:nvPicPr>
          <p:cNvPr id="12" name="Graphic 11" descr="Monthly calendar with solid fill">
            <a:extLst>
              <a:ext uri="{FF2B5EF4-FFF2-40B4-BE49-F238E27FC236}">
                <a16:creationId xmlns:a16="http://schemas.microsoft.com/office/drawing/2014/main" id="{F15B7C29-B00C-E7FC-DC37-29D4BB7A294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0719472" y="14442247"/>
            <a:ext cx="5361709" cy="5361709"/>
          </a:xfrm>
          <a:prstGeom prst="rect">
            <a:avLst/>
          </a:prstGeom>
        </p:spPr>
      </p:pic>
      <p:pic>
        <p:nvPicPr>
          <p:cNvPr id="15" name="Picture 5" descr="A close up of a logo&#10;&#10;Description generated with high confidence">
            <a:extLst>
              <a:ext uri="{FF2B5EF4-FFF2-40B4-BE49-F238E27FC236}">
                <a16:creationId xmlns:a16="http://schemas.microsoft.com/office/drawing/2014/main" id="{62F5E73A-F494-6265-BEE5-D7C4BB379AB8}"/>
              </a:ext>
            </a:extLst>
          </p:cNvPr>
          <p:cNvPicPr>
            <a:picLocks noChangeAspect="1"/>
          </p:cNvPicPr>
          <p:nvPr/>
        </p:nvPicPr>
        <p:blipFill>
          <a:blip r:embed="rId15"/>
          <a:stretch>
            <a:fillRect/>
          </a:stretch>
        </p:blipFill>
        <p:spPr>
          <a:xfrm>
            <a:off x="35429810" y="13742408"/>
            <a:ext cx="9073272" cy="9073272"/>
          </a:xfrm>
          <a:prstGeom prst="rect">
            <a:avLst/>
          </a:prstGeom>
        </p:spPr>
      </p:pic>
      <p:sp>
        <p:nvSpPr>
          <p:cNvPr id="16" name="TextBox 15">
            <a:extLst>
              <a:ext uri="{FF2B5EF4-FFF2-40B4-BE49-F238E27FC236}">
                <a16:creationId xmlns:a16="http://schemas.microsoft.com/office/drawing/2014/main" id="{6F387EB0-FDDF-ADC8-6162-BCB00450F5D3}"/>
              </a:ext>
            </a:extLst>
          </p:cNvPr>
          <p:cNvSpPr txBox="1"/>
          <p:nvPr/>
        </p:nvSpPr>
        <p:spPr>
          <a:xfrm>
            <a:off x="15605964" y="22881533"/>
            <a:ext cx="33304045" cy="8279190"/>
          </a:xfrm>
          <a:prstGeom prst="rect">
            <a:avLst/>
          </a:prstGeom>
          <a:noFill/>
        </p:spPr>
        <p:txBody>
          <a:bodyPr wrap="square" rtlCol="0">
            <a:spAutoFit/>
          </a:bodyPr>
          <a:lstStyle/>
          <a:p>
            <a:r>
              <a:rPr lang="en-US" sz="11500" dirty="0"/>
              <a:t>Batches of videos, grouped by month, are sent to the Archives for evaluation for preservation. The appraisal &amp; selection process dictates those videos which are preserved and those which are destroyed.</a:t>
            </a:r>
          </a:p>
          <a:p>
            <a:endParaRPr lang="en-US" sz="7200" dirty="0"/>
          </a:p>
        </p:txBody>
      </p:sp>
      <p:pic>
        <p:nvPicPr>
          <p:cNvPr id="18" name="Graphic 17" descr="Badge 1 with solid fill">
            <a:extLst>
              <a:ext uri="{FF2B5EF4-FFF2-40B4-BE49-F238E27FC236}">
                <a16:creationId xmlns:a16="http://schemas.microsoft.com/office/drawing/2014/main" id="{DACCD24D-19FA-3D56-C2DF-BA685FECD01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122286" y="4894579"/>
            <a:ext cx="2982191" cy="2982191"/>
          </a:xfrm>
          <a:prstGeom prst="rect">
            <a:avLst/>
          </a:prstGeom>
        </p:spPr>
      </p:pic>
      <p:pic>
        <p:nvPicPr>
          <p:cNvPr id="20" name="Graphic 19" descr="Badge with solid fill">
            <a:extLst>
              <a:ext uri="{FF2B5EF4-FFF2-40B4-BE49-F238E27FC236}">
                <a16:creationId xmlns:a16="http://schemas.microsoft.com/office/drawing/2014/main" id="{9E347020-E711-4C9B-C184-E0A99592C8B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1374944" y="10069884"/>
            <a:ext cx="2982191" cy="2982191"/>
          </a:xfrm>
          <a:prstGeom prst="rect">
            <a:avLst/>
          </a:prstGeom>
        </p:spPr>
      </p:pic>
      <p:pic>
        <p:nvPicPr>
          <p:cNvPr id="24" name="Graphic 23" descr="Badge 3 with solid fill">
            <a:extLst>
              <a:ext uri="{FF2B5EF4-FFF2-40B4-BE49-F238E27FC236}">
                <a16:creationId xmlns:a16="http://schemas.microsoft.com/office/drawing/2014/main" id="{B07D0573-CD79-4AC2-60EB-D1FBF61D9DE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1374944" y="23290761"/>
            <a:ext cx="2982191" cy="2982191"/>
          </a:xfrm>
          <a:prstGeom prst="rect">
            <a:avLst/>
          </a:prstGeom>
        </p:spPr>
      </p:pic>
    </p:spTree>
    <p:extLst>
      <p:ext uri="{BB962C8B-B14F-4D97-AF65-F5344CB8AC3E}">
        <p14:creationId xmlns:p14="http://schemas.microsoft.com/office/powerpoint/2010/main" val="359123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rrow: Bent-Up 17">
            <a:extLst>
              <a:ext uri="{FF2B5EF4-FFF2-40B4-BE49-F238E27FC236}">
                <a16:creationId xmlns:a16="http://schemas.microsoft.com/office/drawing/2014/main" id="{006A1C1A-B8BC-0C5E-F570-B6DFF6660550}"/>
              </a:ext>
            </a:extLst>
          </p:cNvPr>
          <p:cNvSpPr/>
          <p:nvPr/>
        </p:nvSpPr>
        <p:spPr>
          <a:xfrm flipH="1">
            <a:off x="8728364" y="26532768"/>
            <a:ext cx="16132282" cy="2925150"/>
          </a:xfrm>
          <a:prstGeom prst="bentUpArrow">
            <a:avLst>
              <a:gd name="adj1" fmla="val 25000"/>
              <a:gd name="adj2" fmla="val 42822"/>
              <a:gd name="adj3" fmla="val 269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Bent-Up 15">
            <a:extLst>
              <a:ext uri="{FF2B5EF4-FFF2-40B4-BE49-F238E27FC236}">
                <a16:creationId xmlns:a16="http://schemas.microsoft.com/office/drawing/2014/main" id="{997925F4-969F-E345-2EE1-FA54B9C5165F}"/>
              </a:ext>
            </a:extLst>
          </p:cNvPr>
          <p:cNvSpPr/>
          <p:nvPr/>
        </p:nvSpPr>
        <p:spPr>
          <a:xfrm rot="5400000">
            <a:off x="31679577" y="13529394"/>
            <a:ext cx="5870864" cy="494521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1CADE4"/>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a:solidFill>
                  <a:schemeClr val="bg1"/>
                </a:solidFill>
                <a:latin typeface="Avenir Heavy"/>
              </a:rPr>
              <a:t>AVA</a:t>
            </a:r>
            <a:r>
              <a:rPr lang="en-US" sz="19000">
                <a:solidFill>
                  <a:schemeClr val="bg1"/>
                </a:solidFill>
                <a:latin typeface="Avenir Heavy"/>
              </a:rPr>
              <a:t> Project Process</a:t>
            </a:r>
            <a:endParaRPr lang="en-US" sz="19000" b="1">
              <a:ln>
                <a:solidFill>
                  <a:schemeClr val="bg1"/>
                </a:solidFill>
              </a:ln>
              <a:solidFill>
                <a:schemeClr val="bg1"/>
              </a:solidFill>
              <a:latin typeface="Avenir Heavy"/>
              <a:ea typeface="ＭＳ Ｐゴシック"/>
              <a:cs typeface="Avenir Heavy"/>
            </a:endParaRPr>
          </a:p>
        </p:txBody>
      </p:sp>
      <p:pic>
        <p:nvPicPr>
          <p:cNvPr id="5" name="Graphic 4" descr="Group success outline">
            <a:extLst>
              <a:ext uri="{FF2B5EF4-FFF2-40B4-BE49-F238E27FC236}">
                <a16:creationId xmlns:a16="http://schemas.microsoft.com/office/drawing/2014/main" id="{8506B46B-9328-C6D2-40FA-FD7B25DB3A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7855" y="2546082"/>
            <a:ext cx="17248909" cy="17248909"/>
          </a:xfrm>
          <a:prstGeom prst="rect">
            <a:avLst/>
          </a:prstGeom>
        </p:spPr>
      </p:pic>
      <p:sp>
        <p:nvSpPr>
          <p:cNvPr id="9" name="TextBox 8">
            <a:extLst>
              <a:ext uri="{FF2B5EF4-FFF2-40B4-BE49-F238E27FC236}">
                <a16:creationId xmlns:a16="http://schemas.microsoft.com/office/drawing/2014/main" id="{B0E5C77B-AD71-4C9B-57B7-C8857F1EC207}"/>
              </a:ext>
            </a:extLst>
          </p:cNvPr>
          <p:cNvSpPr txBox="1"/>
          <p:nvPr/>
        </p:nvSpPr>
        <p:spPr>
          <a:xfrm>
            <a:off x="1815089" y="17945802"/>
            <a:ext cx="17248910" cy="8586966"/>
          </a:xfrm>
          <a:prstGeom prst="rect">
            <a:avLst/>
          </a:prstGeom>
          <a:noFill/>
        </p:spPr>
        <p:txBody>
          <a:bodyPr wrap="square">
            <a:spAutoFit/>
          </a:bodyPr>
          <a:lstStyle/>
          <a:p>
            <a:pPr algn="ctr"/>
            <a:r>
              <a:rPr lang="en-US" sz="13800" b="1" u="sng" dirty="0">
                <a:effectLst/>
                <a:ea typeface="Times New Roman" panose="02020603050405020304" pitchFamily="18" charset="0"/>
              </a:rPr>
              <a:t>extensive</a:t>
            </a:r>
            <a:r>
              <a:rPr lang="en-US" sz="13800" b="1" dirty="0">
                <a:effectLst/>
                <a:ea typeface="Times New Roman" panose="02020603050405020304" pitchFamily="18" charset="0"/>
              </a:rPr>
              <a:t> collaboration</a:t>
            </a:r>
            <a:r>
              <a:rPr lang="en-US" sz="13800" dirty="0">
                <a:effectLst/>
                <a:ea typeface="Times New Roman" panose="02020603050405020304" pitchFamily="18" charset="0"/>
              </a:rPr>
              <a:t> </a:t>
            </a:r>
            <a:r>
              <a:rPr lang="en-US" sz="13800" dirty="0">
                <a:ea typeface="Times New Roman" panose="02020603050405020304" pitchFamily="18" charset="0"/>
              </a:rPr>
              <a:t>among</a:t>
            </a:r>
            <a:r>
              <a:rPr lang="en-US" sz="13800" dirty="0">
                <a:effectLst/>
                <a:ea typeface="Times New Roman" panose="02020603050405020304" pitchFamily="18" charset="0"/>
              </a:rPr>
              <a:t> </a:t>
            </a:r>
            <a:br>
              <a:rPr lang="en-US" sz="13800" dirty="0">
                <a:effectLst/>
                <a:ea typeface="Times New Roman" panose="02020603050405020304" pitchFamily="18" charset="0"/>
              </a:rPr>
            </a:br>
            <a:r>
              <a:rPr lang="en-US" sz="13800" b="1" dirty="0">
                <a:effectLst/>
                <a:ea typeface="Times New Roman" panose="02020603050405020304" pitchFamily="18" charset="0"/>
              </a:rPr>
              <a:t>WBG</a:t>
            </a:r>
            <a:r>
              <a:rPr lang="en-US" sz="13800" dirty="0">
                <a:effectLst/>
                <a:ea typeface="Times New Roman" panose="02020603050405020304" pitchFamily="18" charset="0"/>
              </a:rPr>
              <a:t> </a:t>
            </a:r>
            <a:r>
              <a:rPr lang="en-US" sz="13800" b="1" dirty="0">
                <a:effectLst/>
                <a:ea typeface="Times New Roman" panose="02020603050405020304" pitchFamily="18" charset="0"/>
              </a:rPr>
              <a:t>archivists</a:t>
            </a:r>
            <a:r>
              <a:rPr lang="en-US" sz="13800" dirty="0">
                <a:effectLst/>
                <a:ea typeface="Times New Roman" panose="02020603050405020304" pitchFamily="18" charset="0"/>
              </a:rPr>
              <a:t> </a:t>
            </a:r>
            <a:br>
              <a:rPr lang="en-US" sz="13800" dirty="0">
                <a:effectLst/>
                <a:ea typeface="Times New Roman" panose="02020603050405020304" pitchFamily="18" charset="0"/>
              </a:rPr>
            </a:br>
            <a:r>
              <a:rPr lang="en-US" sz="13800" dirty="0">
                <a:effectLst/>
                <a:ea typeface="Times New Roman" panose="02020603050405020304" pitchFamily="18" charset="0"/>
              </a:rPr>
              <a:t>and </a:t>
            </a:r>
            <a:r>
              <a:rPr lang="en-US" sz="13800" b="1" dirty="0">
                <a:effectLst/>
                <a:ea typeface="Times New Roman" panose="02020603050405020304" pitchFamily="18" charset="0"/>
              </a:rPr>
              <a:t>IT staff </a:t>
            </a:r>
            <a:endParaRPr lang="en-US" sz="13800" dirty="0"/>
          </a:p>
        </p:txBody>
      </p:sp>
      <p:pic>
        <p:nvPicPr>
          <p:cNvPr id="11" name="Graphic 10" descr="Add with solid fill">
            <a:extLst>
              <a:ext uri="{FF2B5EF4-FFF2-40B4-BE49-F238E27FC236}">
                <a16:creationId xmlns:a16="http://schemas.microsoft.com/office/drawing/2014/main" id="{746DB225-26D2-5692-7EBE-3C552D9F6D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966926" y="15257929"/>
            <a:ext cx="4197927" cy="4197927"/>
          </a:xfrm>
          <a:prstGeom prst="rect">
            <a:avLst/>
          </a:prstGeom>
        </p:spPr>
      </p:pic>
      <p:sp>
        <p:nvSpPr>
          <p:cNvPr id="2" name="Flowchart: Alternate Process 1">
            <a:extLst>
              <a:ext uri="{FF2B5EF4-FFF2-40B4-BE49-F238E27FC236}">
                <a16:creationId xmlns:a16="http://schemas.microsoft.com/office/drawing/2014/main" id="{D3A4E2E7-5F4E-6323-75DD-5A1281115AC5}"/>
              </a:ext>
            </a:extLst>
          </p:cNvPr>
          <p:cNvSpPr/>
          <p:nvPr/>
        </p:nvSpPr>
        <p:spPr>
          <a:xfrm>
            <a:off x="23725336" y="4523608"/>
            <a:ext cx="25665975" cy="909703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Training data:1000 Videos and MANUAL Appraisal Decisions</a:t>
            </a:r>
          </a:p>
        </p:txBody>
      </p:sp>
      <p:grpSp>
        <p:nvGrpSpPr>
          <p:cNvPr id="7" name="Group 6">
            <a:extLst>
              <a:ext uri="{FF2B5EF4-FFF2-40B4-BE49-F238E27FC236}">
                <a16:creationId xmlns:a16="http://schemas.microsoft.com/office/drawing/2014/main" id="{587A63A4-FF6F-3824-6D29-5348209DD8DD}"/>
              </a:ext>
            </a:extLst>
          </p:cNvPr>
          <p:cNvGrpSpPr/>
          <p:nvPr/>
        </p:nvGrpSpPr>
        <p:grpSpPr>
          <a:xfrm>
            <a:off x="38592927" y="14242640"/>
            <a:ext cx="5100854" cy="6866109"/>
            <a:chOff x="3641258" y="9012806"/>
            <a:chExt cx="9984607" cy="13439984"/>
          </a:xfrm>
          <a:solidFill>
            <a:srgbClr val="00B0F0"/>
          </a:solidFill>
        </p:grpSpPr>
        <p:sp>
          <p:nvSpPr>
            <p:cNvPr id="8" name="Freeform: Shape 7">
              <a:extLst>
                <a:ext uri="{FF2B5EF4-FFF2-40B4-BE49-F238E27FC236}">
                  <a16:creationId xmlns:a16="http://schemas.microsoft.com/office/drawing/2014/main" id="{15741CF6-F681-79A5-C32B-E2AA6DFA86AF}"/>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689949A-1A45-4DD5-098E-7ECD9B39623A}"/>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9EFB559-4A92-8B5E-CC40-91DFB08C4250}"/>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D2BC21F-286F-A967-0FA0-9BF1FE16D6C7}"/>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E77F762-A6F5-B659-04AC-E604F34D6E6B}"/>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15" name="Rectangle 14">
              <a:extLst>
                <a:ext uri="{FF2B5EF4-FFF2-40B4-BE49-F238E27FC236}">
                  <a16:creationId xmlns:a16="http://schemas.microsoft.com/office/drawing/2014/main" id="{09B62EC4-B15D-44F2-5A34-51576170965B}"/>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   </a:t>
              </a:r>
              <a:endParaRPr lang="en-US" sz="6000" b="1" dirty="0"/>
            </a:p>
          </p:txBody>
        </p:sp>
      </p:grpSp>
      <p:sp>
        <p:nvSpPr>
          <p:cNvPr id="17" name="Flowchart: Alternate Process 16">
            <a:extLst>
              <a:ext uri="{FF2B5EF4-FFF2-40B4-BE49-F238E27FC236}">
                <a16:creationId xmlns:a16="http://schemas.microsoft.com/office/drawing/2014/main" id="{E3745E83-2DE8-4019-1649-7C33BD4D6EC0}"/>
              </a:ext>
            </a:extLst>
          </p:cNvPr>
          <p:cNvSpPr/>
          <p:nvPr/>
        </p:nvSpPr>
        <p:spPr>
          <a:xfrm>
            <a:off x="23725336" y="21900354"/>
            <a:ext cx="25665975" cy="858696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Testing of AVA’s recommendations against manual decisions</a:t>
            </a:r>
          </a:p>
        </p:txBody>
      </p:sp>
    </p:spTree>
    <p:extLst>
      <p:ext uri="{BB962C8B-B14F-4D97-AF65-F5344CB8AC3E}">
        <p14:creationId xmlns:p14="http://schemas.microsoft.com/office/powerpoint/2010/main" val="3685865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rrow: Bent-Up 15">
            <a:extLst>
              <a:ext uri="{FF2B5EF4-FFF2-40B4-BE49-F238E27FC236}">
                <a16:creationId xmlns:a16="http://schemas.microsoft.com/office/drawing/2014/main" id="{997925F4-969F-E345-2EE1-FA54B9C5165F}"/>
              </a:ext>
            </a:extLst>
          </p:cNvPr>
          <p:cNvSpPr/>
          <p:nvPr/>
        </p:nvSpPr>
        <p:spPr>
          <a:xfrm rot="5400000">
            <a:off x="31679577" y="13529394"/>
            <a:ext cx="5870864" cy="494521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1CADE4"/>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a:solidFill>
                  <a:schemeClr val="bg1"/>
                </a:solidFill>
                <a:latin typeface="Avenir Heavy"/>
              </a:rPr>
              <a:t>AVA</a:t>
            </a:r>
            <a:r>
              <a:rPr lang="en-US" sz="19000">
                <a:solidFill>
                  <a:schemeClr val="bg1"/>
                </a:solidFill>
                <a:latin typeface="Avenir Heavy"/>
              </a:rPr>
              <a:t> Project Process</a:t>
            </a:r>
            <a:endParaRPr lang="en-US" sz="19000" b="1">
              <a:ln>
                <a:solidFill>
                  <a:schemeClr val="bg1"/>
                </a:solidFill>
              </a:ln>
              <a:solidFill>
                <a:schemeClr val="bg1"/>
              </a:solidFill>
              <a:latin typeface="Avenir Heavy"/>
              <a:ea typeface="ＭＳ Ｐゴシック"/>
              <a:cs typeface="Avenir Heavy"/>
            </a:endParaRPr>
          </a:p>
        </p:txBody>
      </p:sp>
      <p:sp>
        <p:nvSpPr>
          <p:cNvPr id="2" name="Flowchart: Alternate Process 1">
            <a:extLst>
              <a:ext uri="{FF2B5EF4-FFF2-40B4-BE49-F238E27FC236}">
                <a16:creationId xmlns:a16="http://schemas.microsoft.com/office/drawing/2014/main" id="{D3A4E2E7-5F4E-6323-75DD-5A1281115AC5}"/>
              </a:ext>
            </a:extLst>
          </p:cNvPr>
          <p:cNvSpPr/>
          <p:nvPr/>
        </p:nvSpPr>
        <p:spPr>
          <a:xfrm>
            <a:off x="23725336" y="4523608"/>
            <a:ext cx="25665975" cy="909703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Training data: </a:t>
            </a:r>
            <a:r>
              <a:rPr lang="en-US" sz="16600" b="1" u="sng" dirty="0">
                <a:solidFill>
                  <a:schemeClr val="bg1"/>
                </a:solidFill>
              </a:rPr>
              <a:t>3000</a:t>
            </a:r>
            <a:r>
              <a:rPr lang="en-US" sz="16600" dirty="0"/>
              <a:t> Videos and MANUAL Appraisal Decisions</a:t>
            </a:r>
          </a:p>
        </p:txBody>
      </p:sp>
      <p:grpSp>
        <p:nvGrpSpPr>
          <p:cNvPr id="7" name="Group 6">
            <a:extLst>
              <a:ext uri="{FF2B5EF4-FFF2-40B4-BE49-F238E27FC236}">
                <a16:creationId xmlns:a16="http://schemas.microsoft.com/office/drawing/2014/main" id="{587A63A4-FF6F-3824-6D29-5348209DD8DD}"/>
              </a:ext>
            </a:extLst>
          </p:cNvPr>
          <p:cNvGrpSpPr/>
          <p:nvPr/>
        </p:nvGrpSpPr>
        <p:grpSpPr>
          <a:xfrm>
            <a:off x="38592927" y="14242640"/>
            <a:ext cx="5100854" cy="6866109"/>
            <a:chOff x="3641258" y="9012806"/>
            <a:chExt cx="9984607" cy="13439984"/>
          </a:xfrm>
          <a:solidFill>
            <a:srgbClr val="00B0F0"/>
          </a:solidFill>
        </p:grpSpPr>
        <p:sp>
          <p:nvSpPr>
            <p:cNvPr id="8" name="Freeform: Shape 7">
              <a:extLst>
                <a:ext uri="{FF2B5EF4-FFF2-40B4-BE49-F238E27FC236}">
                  <a16:creationId xmlns:a16="http://schemas.microsoft.com/office/drawing/2014/main" id="{15741CF6-F681-79A5-C32B-E2AA6DFA86AF}"/>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689949A-1A45-4DD5-098E-7ECD9B39623A}"/>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9EFB559-4A92-8B5E-CC40-91DFB08C4250}"/>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D2BC21F-286F-A967-0FA0-9BF1FE16D6C7}"/>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E77F762-A6F5-B659-04AC-E604F34D6E6B}"/>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15" name="Rectangle 14">
              <a:extLst>
                <a:ext uri="{FF2B5EF4-FFF2-40B4-BE49-F238E27FC236}">
                  <a16:creationId xmlns:a16="http://schemas.microsoft.com/office/drawing/2014/main" id="{09B62EC4-B15D-44F2-5A34-51576170965B}"/>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   </a:t>
              </a:r>
              <a:endParaRPr lang="en-US" sz="6000" b="1" dirty="0"/>
            </a:p>
          </p:txBody>
        </p:sp>
      </p:grpSp>
      <p:sp>
        <p:nvSpPr>
          <p:cNvPr id="17" name="Flowchart: Alternate Process 16">
            <a:extLst>
              <a:ext uri="{FF2B5EF4-FFF2-40B4-BE49-F238E27FC236}">
                <a16:creationId xmlns:a16="http://schemas.microsoft.com/office/drawing/2014/main" id="{E3745E83-2DE8-4019-1649-7C33BD4D6EC0}"/>
              </a:ext>
            </a:extLst>
          </p:cNvPr>
          <p:cNvSpPr/>
          <p:nvPr/>
        </p:nvSpPr>
        <p:spPr>
          <a:xfrm>
            <a:off x="23725336" y="21900354"/>
            <a:ext cx="25665975" cy="858696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Testing of AVA’s recommendations against manual decisions</a:t>
            </a:r>
          </a:p>
        </p:txBody>
      </p:sp>
      <p:sp>
        <p:nvSpPr>
          <p:cNvPr id="3" name="TextBox 2">
            <a:extLst>
              <a:ext uri="{FF2B5EF4-FFF2-40B4-BE49-F238E27FC236}">
                <a16:creationId xmlns:a16="http://schemas.microsoft.com/office/drawing/2014/main" id="{588719DA-F5CD-C6BB-1DBB-597DA909257D}"/>
              </a:ext>
            </a:extLst>
          </p:cNvPr>
          <p:cNvSpPr txBox="1"/>
          <p:nvPr/>
        </p:nvSpPr>
        <p:spPr>
          <a:xfrm>
            <a:off x="1522781" y="11022765"/>
            <a:ext cx="20781817" cy="12865060"/>
          </a:xfrm>
          <a:prstGeom prst="rect">
            <a:avLst/>
          </a:prstGeom>
          <a:noFill/>
        </p:spPr>
        <p:txBody>
          <a:bodyPr wrap="square" rtlCol="0">
            <a:spAutoFit/>
          </a:bodyPr>
          <a:lstStyle/>
          <a:p>
            <a:r>
              <a:rPr lang="en-US" sz="16600" dirty="0"/>
              <a:t>Iterative process led to discovery that a larger training set of videos was needed.</a:t>
            </a:r>
          </a:p>
          <a:p>
            <a:r>
              <a:rPr lang="en-US" sz="16600" b="1" u="sng" dirty="0"/>
              <a:t>3000 instead of 1000</a:t>
            </a:r>
          </a:p>
        </p:txBody>
      </p:sp>
    </p:spTree>
    <p:extLst>
      <p:ext uri="{BB962C8B-B14F-4D97-AF65-F5344CB8AC3E}">
        <p14:creationId xmlns:p14="http://schemas.microsoft.com/office/powerpoint/2010/main" val="3228840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0">
            <a:extLst>
              <a:ext uri="{FF2B5EF4-FFF2-40B4-BE49-F238E27FC236}">
                <a16:creationId xmlns:a16="http://schemas.microsoft.com/office/drawing/2014/main" id="{7D1D5782-838B-40CB-B890-5512FC1BD1B1}"/>
              </a:ext>
            </a:extLst>
          </p:cNvPr>
          <p:cNvSpPr>
            <a:spLocks noChangeArrowheads="1"/>
          </p:cNvSpPr>
          <p:nvPr/>
        </p:nvSpPr>
        <p:spPr bwMode="auto">
          <a:xfrm>
            <a:off x="896938" y="1184171"/>
            <a:ext cx="49450625" cy="2723823"/>
          </a:xfrm>
          <a:prstGeom prst="rect">
            <a:avLst/>
          </a:prstGeom>
          <a:solidFill>
            <a:srgbClr val="1CADE4"/>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ctr">
            <a:spAutoFit/>
          </a:bodyPr>
          <a:lstStyle/>
          <a:p>
            <a:pPr algn="ctr">
              <a:lnSpc>
                <a:spcPct val="90000"/>
              </a:lnSpc>
              <a:defRPr/>
            </a:pPr>
            <a:r>
              <a:rPr lang="en-US" sz="19000" b="1" dirty="0">
                <a:solidFill>
                  <a:schemeClr val="bg1"/>
                </a:solidFill>
                <a:latin typeface="Avenir Heavy"/>
              </a:rPr>
              <a:t>What does it look like in practice?</a:t>
            </a:r>
            <a:endParaRPr lang="en-US" sz="19000" b="1" dirty="0">
              <a:ln>
                <a:solidFill>
                  <a:schemeClr val="bg1"/>
                </a:solidFill>
              </a:ln>
              <a:solidFill>
                <a:schemeClr val="bg1"/>
              </a:solidFill>
              <a:latin typeface="Avenir Heavy"/>
              <a:ea typeface="ＭＳ Ｐゴシック"/>
              <a:cs typeface="Avenir Heavy"/>
            </a:endParaRPr>
          </a:p>
        </p:txBody>
      </p:sp>
      <p:grpSp>
        <p:nvGrpSpPr>
          <p:cNvPr id="2" name="Group 1">
            <a:extLst>
              <a:ext uri="{FF2B5EF4-FFF2-40B4-BE49-F238E27FC236}">
                <a16:creationId xmlns:a16="http://schemas.microsoft.com/office/drawing/2014/main" id="{CC19F1A0-E169-56C2-B426-BE7CF256C815}"/>
              </a:ext>
            </a:extLst>
          </p:cNvPr>
          <p:cNvGrpSpPr/>
          <p:nvPr/>
        </p:nvGrpSpPr>
        <p:grpSpPr>
          <a:xfrm>
            <a:off x="2674455" y="9458642"/>
            <a:ext cx="9212743" cy="12401001"/>
            <a:chOff x="3641258" y="9012806"/>
            <a:chExt cx="9984607" cy="13439984"/>
          </a:xfrm>
          <a:solidFill>
            <a:srgbClr val="00B0F0"/>
          </a:solidFill>
        </p:grpSpPr>
        <p:sp>
          <p:nvSpPr>
            <p:cNvPr id="5" name="Freeform: Shape 4">
              <a:extLst>
                <a:ext uri="{FF2B5EF4-FFF2-40B4-BE49-F238E27FC236}">
                  <a16:creationId xmlns:a16="http://schemas.microsoft.com/office/drawing/2014/main" id="{284878FE-8E49-8DDA-DF6F-8C2A60094E93}"/>
                </a:ext>
              </a:extLst>
            </p:cNvPr>
            <p:cNvSpPr/>
            <p:nvPr/>
          </p:nvSpPr>
          <p:spPr>
            <a:xfrm>
              <a:off x="4950640" y="19964358"/>
              <a:ext cx="7630054" cy="2488432"/>
            </a:xfrm>
            <a:custGeom>
              <a:avLst/>
              <a:gdLst>
                <a:gd name="connsiteX0" fmla="*/ 6437858 w 7630054"/>
                <a:gd name="connsiteY0" fmla="*/ 0 h 2488432"/>
                <a:gd name="connsiteX1" fmla="*/ 1192196 w 7630054"/>
                <a:gd name="connsiteY1" fmla="*/ 0 h 2488432"/>
                <a:gd name="connsiteX2" fmla="*/ 0 w 7630054"/>
                <a:gd name="connsiteY2" fmla="*/ 1244216 h 2488432"/>
                <a:gd name="connsiteX3" fmla="*/ 1192196 w 7630054"/>
                <a:gd name="connsiteY3" fmla="*/ 2488432 h 2488432"/>
                <a:gd name="connsiteX4" fmla="*/ 6437858 w 7630054"/>
                <a:gd name="connsiteY4" fmla="*/ 2488432 h 2488432"/>
                <a:gd name="connsiteX5" fmla="*/ 7630054 w 7630054"/>
                <a:gd name="connsiteY5" fmla="*/ 1244216 h 2488432"/>
                <a:gd name="connsiteX6" fmla="*/ 6437858 w 7630054"/>
                <a:gd name="connsiteY6" fmla="*/ 0 h 2488432"/>
                <a:gd name="connsiteX7" fmla="*/ 1510115 w 7630054"/>
                <a:gd name="connsiteY7" fmla="*/ 1741903 h 2488432"/>
                <a:gd name="connsiteX8" fmla="*/ 1033237 w 7630054"/>
                <a:gd name="connsiteY8" fmla="*/ 1244216 h 2488432"/>
                <a:gd name="connsiteX9" fmla="*/ 1510115 w 7630054"/>
                <a:gd name="connsiteY9" fmla="*/ 746530 h 2488432"/>
                <a:gd name="connsiteX10" fmla="*/ 1986993 w 7630054"/>
                <a:gd name="connsiteY10" fmla="*/ 1244216 h 2488432"/>
                <a:gd name="connsiteX11" fmla="*/ 1510115 w 7630054"/>
                <a:gd name="connsiteY11" fmla="*/ 1741903 h 2488432"/>
                <a:gd name="connsiteX12" fmla="*/ 3815027 w 7630054"/>
                <a:gd name="connsiteY12" fmla="*/ 1741903 h 2488432"/>
                <a:gd name="connsiteX13" fmla="*/ 3338149 w 7630054"/>
                <a:gd name="connsiteY13" fmla="*/ 1244216 h 2488432"/>
                <a:gd name="connsiteX14" fmla="*/ 3815027 w 7630054"/>
                <a:gd name="connsiteY14" fmla="*/ 746530 h 2488432"/>
                <a:gd name="connsiteX15" fmla="*/ 4291906 w 7630054"/>
                <a:gd name="connsiteY15" fmla="*/ 1244216 h 2488432"/>
                <a:gd name="connsiteX16" fmla="*/ 3815027 w 7630054"/>
                <a:gd name="connsiteY16" fmla="*/ 1741903 h 2488432"/>
                <a:gd name="connsiteX17" fmla="*/ 6119939 w 7630054"/>
                <a:gd name="connsiteY17" fmla="*/ 1741903 h 2488432"/>
                <a:gd name="connsiteX18" fmla="*/ 5643061 w 7630054"/>
                <a:gd name="connsiteY18" fmla="*/ 1244216 h 2488432"/>
                <a:gd name="connsiteX19" fmla="*/ 6119939 w 7630054"/>
                <a:gd name="connsiteY19" fmla="*/ 746530 h 2488432"/>
                <a:gd name="connsiteX20" fmla="*/ 6596818 w 7630054"/>
                <a:gd name="connsiteY20" fmla="*/ 1244216 h 2488432"/>
                <a:gd name="connsiteX21" fmla="*/ 6119939 w 7630054"/>
                <a:gd name="connsiteY21" fmla="*/ 1741903 h 24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30054" h="2488432">
                  <a:moveTo>
                    <a:pt x="6437858" y="0"/>
                  </a:moveTo>
                  <a:lnTo>
                    <a:pt x="1192196" y="0"/>
                  </a:lnTo>
                  <a:cubicBezTo>
                    <a:pt x="533770" y="0"/>
                    <a:pt x="0" y="557061"/>
                    <a:pt x="0" y="1244216"/>
                  </a:cubicBezTo>
                  <a:cubicBezTo>
                    <a:pt x="0" y="1931372"/>
                    <a:pt x="533770" y="2488432"/>
                    <a:pt x="1192196" y="2488432"/>
                  </a:cubicBezTo>
                  <a:lnTo>
                    <a:pt x="6437858" y="2488432"/>
                  </a:lnTo>
                  <a:cubicBezTo>
                    <a:pt x="7096285" y="2488432"/>
                    <a:pt x="7630054" y="1931372"/>
                    <a:pt x="7630054" y="1244216"/>
                  </a:cubicBezTo>
                  <a:cubicBezTo>
                    <a:pt x="7630054" y="557061"/>
                    <a:pt x="7096285" y="0"/>
                    <a:pt x="6437858" y="0"/>
                  </a:cubicBezTo>
                  <a:close/>
                  <a:moveTo>
                    <a:pt x="1510115" y="1741903"/>
                  </a:moveTo>
                  <a:cubicBezTo>
                    <a:pt x="1246735" y="1741903"/>
                    <a:pt x="1033237" y="1519088"/>
                    <a:pt x="1033237" y="1244216"/>
                  </a:cubicBezTo>
                  <a:cubicBezTo>
                    <a:pt x="1033237" y="969344"/>
                    <a:pt x="1246735" y="746530"/>
                    <a:pt x="1510115" y="746530"/>
                  </a:cubicBezTo>
                  <a:cubicBezTo>
                    <a:pt x="1773495" y="746530"/>
                    <a:pt x="1986993" y="969344"/>
                    <a:pt x="1986993" y="1244216"/>
                  </a:cubicBezTo>
                  <a:cubicBezTo>
                    <a:pt x="1986993" y="1519088"/>
                    <a:pt x="1773495" y="1741903"/>
                    <a:pt x="1510115" y="1741903"/>
                  </a:cubicBezTo>
                  <a:close/>
                  <a:moveTo>
                    <a:pt x="3815027" y="1741903"/>
                  </a:moveTo>
                  <a:cubicBezTo>
                    <a:pt x="3551647" y="1741903"/>
                    <a:pt x="3338149" y="1519088"/>
                    <a:pt x="3338149" y="1244216"/>
                  </a:cubicBezTo>
                  <a:cubicBezTo>
                    <a:pt x="3338149" y="969344"/>
                    <a:pt x="3551647" y="746530"/>
                    <a:pt x="3815027" y="746530"/>
                  </a:cubicBezTo>
                  <a:cubicBezTo>
                    <a:pt x="4078407" y="746530"/>
                    <a:pt x="4291906" y="969344"/>
                    <a:pt x="4291906" y="1244216"/>
                  </a:cubicBezTo>
                  <a:cubicBezTo>
                    <a:pt x="4291906" y="1519088"/>
                    <a:pt x="4078407" y="1741903"/>
                    <a:pt x="3815027" y="1741903"/>
                  </a:cubicBezTo>
                  <a:close/>
                  <a:moveTo>
                    <a:pt x="6119939" y="1741903"/>
                  </a:moveTo>
                  <a:cubicBezTo>
                    <a:pt x="5856560" y="1741903"/>
                    <a:pt x="5643061" y="1519088"/>
                    <a:pt x="5643061" y="1244216"/>
                  </a:cubicBezTo>
                  <a:cubicBezTo>
                    <a:pt x="5643061" y="969344"/>
                    <a:pt x="5856560" y="746530"/>
                    <a:pt x="6119939" y="746530"/>
                  </a:cubicBezTo>
                  <a:cubicBezTo>
                    <a:pt x="6383319" y="746530"/>
                    <a:pt x="6596818" y="969344"/>
                    <a:pt x="6596818" y="1244216"/>
                  </a:cubicBezTo>
                  <a:cubicBezTo>
                    <a:pt x="6596818" y="1519088"/>
                    <a:pt x="6383319" y="1741903"/>
                    <a:pt x="6119939" y="1741903"/>
                  </a:cubicBezTo>
                  <a:close/>
                </a:path>
              </a:pathLst>
            </a:custGeom>
            <a:grpFill/>
            <a:ln w="15894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01557AC-3036-F6E3-A450-20224E49A067}"/>
                </a:ext>
              </a:extLst>
            </p:cNvPr>
            <p:cNvSpPr/>
            <p:nvPr/>
          </p:nvSpPr>
          <p:spPr>
            <a:xfrm>
              <a:off x="9387199"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F5CA572-9C80-22EB-7140-275D56F6A14A}"/>
                </a:ext>
              </a:extLst>
            </p:cNvPr>
            <p:cNvSpPr/>
            <p:nvPr/>
          </p:nvSpPr>
          <p:spPr>
            <a:xfrm>
              <a:off x="6711911" y="9012806"/>
              <a:ext cx="4132946" cy="5311105"/>
            </a:xfrm>
            <a:custGeom>
              <a:avLst/>
              <a:gdLst>
                <a:gd name="connsiteX0" fmla="*/ 3435114 w 4132946"/>
                <a:gd name="connsiteY0" fmla="*/ 1993196 h 5311105"/>
                <a:gd name="connsiteX1" fmla="*/ 2384392 w 4132946"/>
                <a:gd name="connsiteY1" fmla="*/ 1993196 h 5311105"/>
                <a:gd name="connsiteX2" fmla="*/ 2384392 w 4132946"/>
                <a:gd name="connsiteY2" fmla="*/ 1238371 h 5311105"/>
                <a:gd name="connsiteX3" fmla="*/ 2617125 w 4132946"/>
                <a:gd name="connsiteY3" fmla="*/ 331902 h 5311105"/>
                <a:gd name="connsiteX4" fmla="*/ 1748554 w 4132946"/>
                <a:gd name="connsiteY4" fmla="*/ 89014 h 5311105"/>
                <a:gd name="connsiteX5" fmla="*/ 1515822 w 4132946"/>
                <a:gd name="connsiteY5" fmla="*/ 995484 h 5311105"/>
                <a:gd name="connsiteX6" fmla="*/ 1748554 w 4132946"/>
                <a:gd name="connsiteY6" fmla="*/ 1238371 h 5311105"/>
                <a:gd name="connsiteX7" fmla="*/ 1748554 w 4132946"/>
                <a:gd name="connsiteY7" fmla="*/ 1993196 h 5311105"/>
                <a:gd name="connsiteX8" fmla="*/ 697832 w 4132946"/>
                <a:gd name="connsiteY8" fmla="*/ 1993196 h 5311105"/>
                <a:gd name="connsiteX9" fmla="*/ 0 w 4132946"/>
                <a:gd name="connsiteY9" fmla="*/ 2721477 h 5311105"/>
                <a:gd name="connsiteX10" fmla="*/ 0 w 4132946"/>
                <a:gd name="connsiteY10" fmla="*/ 4582825 h 5311105"/>
                <a:gd name="connsiteX11" fmla="*/ 697832 w 4132946"/>
                <a:gd name="connsiteY11" fmla="*/ 5311106 h 5311105"/>
                <a:gd name="connsiteX12" fmla="*/ 3435114 w 4132946"/>
                <a:gd name="connsiteY12" fmla="*/ 5311106 h 5311105"/>
                <a:gd name="connsiteX13" fmla="*/ 4132946 w 4132946"/>
                <a:gd name="connsiteY13" fmla="*/ 4582825 h 5311105"/>
                <a:gd name="connsiteX14" fmla="*/ 4132946 w 4132946"/>
                <a:gd name="connsiteY14" fmla="*/ 2721477 h 5311105"/>
                <a:gd name="connsiteX15" fmla="*/ 3435114 w 4132946"/>
                <a:gd name="connsiteY15" fmla="*/ 1993196 h 5311105"/>
                <a:gd name="connsiteX16" fmla="*/ 1271676 w 4132946"/>
                <a:gd name="connsiteY16" fmla="*/ 4149837 h 5311105"/>
                <a:gd name="connsiteX17" fmla="*/ 794797 w 4132946"/>
                <a:gd name="connsiteY17" fmla="*/ 3652151 h 5311105"/>
                <a:gd name="connsiteX18" fmla="*/ 1271676 w 4132946"/>
                <a:gd name="connsiteY18" fmla="*/ 3154464 h 5311105"/>
                <a:gd name="connsiteX19" fmla="*/ 1748554 w 4132946"/>
                <a:gd name="connsiteY19" fmla="*/ 3652151 h 5311105"/>
                <a:gd name="connsiteX20" fmla="*/ 1271676 w 4132946"/>
                <a:gd name="connsiteY20" fmla="*/ 4149837 h 5311105"/>
                <a:gd name="connsiteX21" fmla="*/ 2861271 w 4132946"/>
                <a:gd name="connsiteY21" fmla="*/ 4149837 h 5311105"/>
                <a:gd name="connsiteX22" fmla="*/ 2384392 w 4132946"/>
                <a:gd name="connsiteY22" fmla="*/ 3652151 h 5311105"/>
                <a:gd name="connsiteX23" fmla="*/ 2861271 w 4132946"/>
                <a:gd name="connsiteY23" fmla="*/ 3154464 h 5311105"/>
                <a:gd name="connsiteX24" fmla="*/ 3338149 w 4132946"/>
                <a:gd name="connsiteY24" fmla="*/ 3652151 h 5311105"/>
                <a:gd name="connsiteX25" fmla="*/ 2861271 w 4132946"/>
                <a:gd name="connsiteY25" fmla="*/ 4149837 h 53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32946" h="5311105">
                  <a:moveTo>
                    <a:pt x="3435114" y="1993196"/>
                  </a:moveTo>
                  <a:lnTo>
                    <a:pt x="2384392" y="1993196"/>
                  </a:lnTo>
                  <a:lnTo>
                    <a:pt x="2384392" y="1238371"/>
                  </a:lnTo>
                  <a:cubicBezTo>
                    <a:pt x="2688513" y="1055123"/>
                    <a:pt x="2792711" y="649288"/>
                    <a:pt x="2617125" y="331902"/>
                  </a:cubicBezTo>
                  <a:cubicBezTo>
                    <a:pt x="2441538" y="14515"/>
                    <a:pt x="2052676" y="-94229"/>
                    <a:pt x="1748554" y="89014"/>
                  </a:cubicBezTo>
                  <a:cubicBezTo>
                    <a:pt x="1444433" y="272257"/>
                    <a:pt x="1340235" y="678092"/>
                    <a:pt x="1515822" y="995484"/>
                  </a:cubicBezTo>
                  <a:cubicBezTo>
                    <a:pt x="1571632" y="1096365"/>
                    <a:pt x="1651891" y="1180125"/>
                    <a:pt x="1748554" y="1238371"/>
                  </a:cubicBezTo>
                  <a:lnTo>
                    <a:pt x="1748554" y="1993196"/>
                  </a:lnTo>
                  <a:lnTo>
                    <a:pt x="697832" y="1993196"/>
                  </a:lnTo>
                  <a:cubicBezTo>
                    <a:pt x="312800" y="1994108"/>
                    <a:pt x="874" y="2319645"/>
                    <a:pt x="0" y="2721477"/>
                  </a:cubicBezTo>
                  <a:lnTo>
                    <a:pt x="0" y="4582825"/>
                  </a:lnTo>
                  <a:cubicBezTo>
                    <a:pt x="874" y="4984656"/>
                    <a:pt x="312800" y="5310193"/>
                    <a:pt x="697832" y="5311106"/>
                  </a:cubicBezTo>
                  <a:lnTo>
                    <a:pt x="3435114" y="5311106"/>
                  </a:lnTo>
                  <a:cubicBezTo>
                    <a:pt x="3820146" y="5310193"/>
                    <a:pt x="4132072" y="4984656"/>
                    <a:pt x="4132946" y="4582825"/>
                  </a:cubicBezTo>
                  <a:lnTo>
                    <a:pt x="4132946" y="2721477"/>
                  </a:lnTo>
                  <a:cubicBezTo>
                    <a:pt x="4132072" y="2319645"/>
                    <a:pt x="3820146" y="1994108"/>
                    <a:pt x="3435114" y="1993196"/>
                  </a:cubicBezTo>
                  <a:close/>
                  <a:moveTo>
                    <a:pt x="1271676" y="4149837"/>
                  </a:moveTo>
                  <a:cubicBezTo>
                    <a:pt x="1008296" y="4149837"/>
                    <a:pt x="794797" y="3927023"/>
                    <a:pt x="794797" y="3652151"/>
                  </a:cubicBezTo>
                  <a:cubicBezTo>
                    <a:pt x="794797" y="3377278"/>
                    <a:pt x="1008296" y="3154464"/>
                    <a:pt x="1271676" y="3154464"/>
                  </a:cubicBezTo>
                  <a:cubicBezTo>
                    <a:pt x="1535056" y="3154464"/>
                    <a:pt x="1748554" y="3377278"/>
                    <a:pt x="1748554" y="3652151"/>
                  </a:cubicBezTo>
                  <a:cubicBezTo>
                    <a:pt x="1748554" y="3927023"/>
                    <a:pt x="1535056" y="4149837"/>
                    <a:pt x="1271676" y="4149837"/>
                  </a:cubicBezTo>
                  <a:close/>
                  <a:moveTo>
                    <a:pt x="2861271" y="4149837"/>
                  </a:moveTo>
                  <a:cubicBezTo>
                    <a:pt x="2597891" y="4149837"/>
                    <a:pt x="2384392" y="3927023"/>
                    <a:pt x="2384392" y="3652151"/>
                  </a:cubicBezTo>
                  <a:cubicBezTo>
                    <a:pt x="2384392" y="3377278"/>
                    <a:pt x="2597891" y="3154464"/>
                    <a:pt x="2861271" y="3154464"/>
                  </a:cubicBezTo>
                  <a:cubicBezTo>
                    <a:pt x="3124650" y="3154464"/>
                    <a:pt x="3338149" y="3377278"/>
                    <a:pt x="3338149" y="3652151"/>
                  </a:cubicBezTo>
                  <a:cubicBezTo>
                    <a:pt x="3338149" y="3927023"/>
                    <a:pt x="3124650" y="4149837"/>
                    <a:pt x="2861271" y="4149837"/>
                  </a:cubicBezTo>
                  <a:close/>
                </a:path>
              </a:pathLst>
            </a:custGeom>
            <a:grpFill/>
            <a:ln w="15894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6DF9D0-422A-5D8F-CCDD-18D6FCEA4EB8}"/>
                </a:ext>
              </a:extLst>
            </p:cNvPr>
            <p:cNvSpPr/>
            <p:nvPr/>
          </p:nvSpPr>
          <p:spPr>
            <a:xfrm>
              <a:off x="7797604" y="12416113"/>
              <a:ext cx="476878" cy="497686"/>
            </a:xfrm>
            <a:custGeom>
              <a:avLst/>
              <a:gdLst>
                <a:gd name="connsiteX0" fmla="*/ 476879 w 476878"/>
                <a:gd name="connsiteY0" fmla="*/ 248843 h 497686"/>
                <a:gd name="connsiteX1" fmla="*/ 238440 w 476878"/>
                <a:gd name="connsiteY1" fmla="*/ 497686 h 497686"/>
                <a:gd name="connsiteX2" fmla="*/ 0 w 476878"/>
                <a:gd name="connsiteY2" fmla="*/ 248843 h 497686"/>
                <a:gd name="connsiteX3" fmla="*/ 238440 w 476878"/>
                <a:gd name="connsiteY3" fmla="*/ 0 h 497686"/>
                <a:gd name="connsiteX4" fmla="*/ 476879 w 476878"/>
                <a:gd name="connsiteY4" fmla="*/ 248843 h 497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878" h="497686">
                  <a:moveTo>
                    <a:pt x="476879" y="248843"/>
                  </a:moveTo>
                  <a:cubicBezTo>
                    <a:pt x="476879" y="386275"/>
                    <a:pt x="370126" y="497686"/>
                    <a:pt x="238440" y="497686"/>
                  </a:cubicBezTo>
                  <a:cubicBezTo>
                    <a:pt x="106753" y="497686"/>
                    <a:pt x="0" y="386275"/>
                    <a:pt x="0" y="248843"/>
                  </a:cubicBezTo>
                  <a:cubicBezTo>
                    <a:pt x="0" y="111411"/>
                    <a:pt x="106753" y="0"/>
                    <a:pt x="238440" y="0"/>
                  </a:cubicBezTo>
                  <a:cubicBezTo>
                    <a:pt x="370126" y="0"/>
                    <a:pt x="476879" y="111411"/>
                    <a:pt x="476879" y="248843"/>
                  </a:cubicBezTo>
                  <a:close/>
                </a:path>
              </a:pathLst>
            </a:custGeom>
            <a:grpFill/>
            <a:ln w="15894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A802AB4-520D-969C-DD7E-9B1E10786267}"/>
                </a:ext>
              </a:extLst>
            </p:cNvPr>
            <p:cNvSpPr/>
            <p:nvPr/>
          </p:nvSpPr>
          <p:spPr>
            <a:xfrm>
              <a:off x="3641258" y="12610211"/>
              <a:ext cx="9984607" cy="6909547"/>
            </a:xfrm>
            <a:custGeom>
              <a:avLst/>
              <a:gdLst>
                <a:gd name="connsiteX0" fmla="*/ 9270072 w 9984607"/>
                <a:gd name="connsiteY0" fmla="*/ 5167645 h 6909547"/>
                <a:gd name="connsiteX1" fmla="*/ 9270072 w 9984607"/>
                <a:gd name="connsiteY1" fmla="*/ 3785735 h 6909547"/>
                <a:gd name="connsiteX2" fmla="*/ 8556344 w 9984607"/>
                <a:gd name="connsiteY2" fmla="*/ 3040864 h 6909547"/>
                <a:gd name="connsiteX3" fmla="*/ 7680478 w 9984607"/>
                <a:gd name="connsiteY3" fmla="*/ 3040864 h 6909547"/>
                <a:gd name="connsiteX4" fmla="*/ 7680478 w 9984607"/>
                <a:gd name="connsiteY4" fmla="*/ 2211387 h 6909547"/>
                <a:gd name="connsiteX5" fmla="*/ 2593775 w 9984607"/>
                <a:gd name="connsiteY5" fmla="*/ 2211387 h 6909547"/>
                <a:gd name="connsiteX6" fmla="*/ 2593775 w 9984607"/>
                <a:gd name="connsiteY6" fmla="*/ 3206760 h 6909547"/>
                <a:gd name="connsiteX7" fmla="*/ 1399989 w 9984607"/>
                <a:gd name="connsiteY7" fmla="*/ 3206760 h 6909547"/>
                <a:gd name="connsiteX8" fmla="*/ 1322099 w 9984607"/>
                <a:gd name="connsiteY8" fmla="*/ 3125471 h 6909547"/>
                <a:gd name="connsiteX9" fmla="*/ 1322099 w 9984607"/>
                <a:gd name="connsiteY9" fmla="*/ 1750198 h 6909547"/>
                <a:gd name="connsiteX10" fmla="*/ 2019311 w 9984607"/>
                <a:gd name="connsiteY10" fmla="*/ 412682 h 6909547"/>
                <a:gd name="connsiteX11" fmla="*/ 1798977 w 9984607"/>
                <a:gd name="connsiteY11" fmla="*/ 0 h 6909547"/>
                <a:gd name="connsiteX12" fmla="*/ 1322099 w 9984607"/>
                <a:gd name="connsiteY12" fmla="*/ 441282 h 6909547"/>
                <a:gd name="connsiteX13" fmla="*/ 1428602 w 9984607"/>
                <a:gd name="connsiteY13" fmla="*/ 718327 h 6909547"/>
                <a:gd name="connsiteX14" fmla="*/ 1029041 w 9984607"/>
                <a:gd name="connsiteY14" fmla="*/ 1130810 h 6909547"/>
                <a:gd name="connsiteX15" fmla="*/ 633820 w 9984607"/>
                <a:gd name="connsiteY15" fmla="*/ 713815 h 6909547"/>
                <a:gd name="connsiteX16" fmla="*/ 730770 w 9984607"/>
                <a:gd name="connsiteY16" fmla="*/ 444600 h 6909547"/>
                <a:gd name="connsiteX17" fmla="*/ 253891 w 9984607"/>
                <a:gd name="connsiteY17" fmla="*/ 8295 h 6909547"/>
                <a:gd name="connsiteX18" fmla="*/ 354894 w 9984607"/>
                <a:gd name="connsiteY18" fmla="*/ 1529623 h 6909547"/>
                <a:gd name="connsiteX19" fmla="*/ 686261 w 9984607"/>
                <a:gd name="connsiteY19" fmla="*/ 1731949 h 6909547"/>
                <a:gd name="connsiteX20" fmla="*/ 686261 w 9984607"/>
                <a:gd name="connsiteY20" fmla="*/ 3125471 h 6909547"/>
                <a:gd name="connsiteX21" fmla="*/ 1399989 w 9984607"/>
                <a:gd name="connsiteY21" fmla="*/ 3870342 h 6909547"/>
                <a:gd name="connsiteX22" fmla="*/ 2593775 w 9984607"/>
                <a:gd name="connsiteY22" fmla="*/ 3870342 h 6909547"/>
                <a:gd name="connsiteX23" fmla="*/ 2593775 w 9984607"/>
                <a:gd name="connsiteY23" fmla="*/ 6856461 h 6909547"/>
                <a:gd name="connsiteX24" fmla="*/ 7680478 w 9984607"/>
                <a:gd name="connsiteY24" fmla="*/ 6856461 h 6909547"/>
                <a:gd name="connsiteX25" fmla="*/ 7680478 w 9984607"/>
                <a:gd name="connsiteY25" fmla="*/ 3704446 h 6909547"/>
                <a:gd name="connsiteX26" fmla="*/ 8556344 w 9984607"/>
                <a:gd name="connsiteY26" fmla="*/ 3704446 h 6909547"/>
                <a:gd name="connsiteX27" fmla="*/ 8634234 w 9984607"/>
                <a:gd name="connsiteY27" fmla="*/ 3785735 h 6909547"/>
                <a:gd name="connsiteX28" fmla="*/ 8634234 w 9984607"/>
                <a:gd name="connsiteY28" fmla="*/ 5167645 h 6909547"/>
                <a:gd name="connsiteX29" fmla="*/ 7969180 w 9984607"/>
                <a:gd name="connsiteY29" fmla="*/ 6525515 h 6909547"/>
                <a:gd name="connsiteX30" fmla="*/ 8179610 w 9984607"/>
                <a:gd name="connsiteY30" fmla="*/ 6909547 h 6909547"/>
                <a:gd name="connsiteX31" fmla="*/ 8656488 w 9984607"/>
                <a:gd name="connsiteY31" fmla="*/ 6468266 h 6909547"/>
                <a:gd name="connsiteX32" fmla="*/ 8554754 w 9984607"/>
                <a:gd name="connsiteY32" fmla="*/ 6192879 h 6909547"/>
                <a:gd name="connsiteX33" fmla="*/ 8952487 w 9984607"/>
                <a:gd name="connsiteY33" fmla="*/ 5778489 h 6909547"/>
                <a:gd name="connsiteX34" fmla="*/ 9349552 w 9984607"/>
                <a:gd name="connsiteY34" fmla="*/ 6193576 h 6909547"/>
                <a:gd name="connsiteX35" fmla="*/ 9250996 w 9984607"/>
                <a:gd name="connsiteY35" fmla="*/ 6466607 h 6909547"/>
                <a:gd name="connsiteX36" fmla="*/ 9727875 w 9984607"/>
                <a:gd name="connsiteY36" fmla="*/ 6902911 h 6909547"/>
                <a:gd name="connsiteX37" fmla="*/ 9633962 w 9984607"/>
                <a:gd name="connsiteY37" fmla="*/ 5383442 h 6909547"/>
                <a:gd name="connsiteX38" fmla="*/ 9270072 w 9984607"/>
                <a:gd name="connsiteY38" fmla="*/ 5167645 h 6909547"/>
                <a:gd name="connsiteX39" fmla="*/ 7044640 w 9984607"/>
                <a:gd name="connsiteY39" fmla="*/ 4533924 h 6909547"/>
                <a:gd name="connsiteX40" fmla="*/ 6602733 w 9984607"/>
                <a:gd name="connsiteY40" fmla="*/ 4533924 h 6909547"/>
                <a:gd name="connsiteX41" fmla="*/ 6559813 w 9984607"/>
                <a:gd name="connsiteY41" fmla="*/ 4552173 h 6909547"/>
                <a:gd name="connsiteX42" fmla="*/ 6073397 w 9984607"/>
                <a:gd name="connsiteY42" fmla="*/ 5071426 h 6909547"/>
                <a:gd name="connsiteX43" fmla="*/ 5703022 w 9984607"/>
                <a:gd name="connsiteY43" fmla="*/ 4155682 h 6909547"/>
                <a:gd name="connsiteX44" fmla="*/ 5011548 w 9984607"/>
                <a:gd name="connsiteY44" fmla="*/ 5648742 h 6909547"/>
                <a:gd name="connsiteX45" fmla="*/ 4526722 w 9984607"/>
                <a:gd name="connsiteY45" fmla="*/ 3704446 h 6909547"/>
                <a:gd name="connsiteX46" fmla="*/ 4153167 w 9984607"/>
                <a:gd name="connsiteY46" fmla="*/ 4533924 h 6909547"/>
                <a:gd name="connsiteX47" fmla="*/ 3388572 w 9984607"/>
                <a:gd name="connsiteY47" fmla="*/ 4533924 h 6909547"/>
                <a:gd name="connsiteX48" fmla="*/ 3388572 w 9984607"/>
                <a:gd name="connsiteY48" fmla="*/ 4202133 h 6909547"/>
                <a:gd name="connsiteX49" fmla="*/ 3951289 w 9984607"/>
                <a:gd name="connsiteY49" fmla="*/ 4202133 h 6909547"/>
                <a:gd name="connsiteX50" fmla="*/ 4612560 w 9984607"/>
                <a:gd name="connsiteY50" fmla="*/ 2733958 h 6909547"/>
                <a:gd name="connsiteX51" fmla="*/ 5102155 w 9984607"/>
                <a:gd name="connsiteY51" fmla="*/ 4688207 h 6909547"/>
                <a:gd name="connsiteX52" fmla="*/ 5723686 w 9984607"/>
                <a:gd name="connsiteY52" fmla="*/ 3361043 h 6909547"/>
                <a:gd name="connsiteX53" fmla="*/ 6181490 w 9984607"/>
                <a:gd name="connsiteY53" fmla="*/ 4492450 h 6909547"/>
                <a:gd name="connsiteX54" fmla="*/ 6340449 w 9984607"/>
                <a:gd name="connsiteY54" fmla="*/ 4326555 h 6909547"/>
                <a:gd name="connsiteX55" fmla="*/ 6602733 w 9984607"/>
                <a:gd name="connsiteY55" fmla="*/ 4202133 h 6909547"/>
                <a:gd name="connsiteX56" fmla="*/ 7044640 w 9984607"/>
                <a:gd name="connsiteY56" fmla="*/ 4202133 h 690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984607" h="6909547">
                  <a:moveTo>
                    <a:pt x="9270072" y="5167645"/>
                  </a:moveTo>
                  <a:lnTo>
                    <a:pt x="9270072" y="3785735"/>
                  </a:lnTo>
                  <a:cubicBezTo>
                    <a:pt x="9270072" y="3374348"/>
                    <a:pt x="8950532" y="3040864"/>
                    <a:pt x="8556344" y="3040864"/>
                  </a:cubicBezTo>
                  <a:lnTo>
                    <a:pt x="7680478" y="3040864"/>
                  </a:lnTo>
                  <a:lnTo>
                    <a:pt x="7680478" y="2211387"/>
                  </a:lnTo>
                  <a:lnTo>
                    <a:pt x="2593775" y="2211387"/>
                  </a:lnTo>
                  <a:lnTo>
                    <a:pt x="2593775" y="3206760"/>
                  </a:lnTo>
                  <a:lnTo>
                    <a:pt x="1399989" y="3206760"/>
                  </a:lnTo>
                  <a:cubicBezTo>
                    <a:pt x="1356974" y="3206760"/>
                    <a:pt x="1322099" y="3170363"/>
                    <a:pt x="1322099" y="3125471"/>
                  </a:cubicBezTo>
                  <a:lnTo>
                    <a:pt x="1322099" y="1750198"/>
                  </a:lnTo>
                  <a:cubicBezTo>
                    <a:pt x="1868538" y="1581780"/>
                    <a:pt x="2180687" y="982947"/>
                    <a:pt x="2019311" y="412682"/>
                  </a:cubicBezTo>
                  <a:cubicBezTo>
                    <a:pt x="1976042" y="259792"/>
                    <a:pt x="1900790" y="118848"/>
                    <a:pt x="1798977" y="0"/>
                  </a:cubicBezTo>
                  <a:lnTo>
                    <a:pt x="1322099" y="441282"/>
                  </a:lnTo>
                  <a:cubicBezTo>
                    <a:pt x="1388798" y="516980"/>
                    <a:pt x="1426678" y="615505"/>
                    <a:pt x="1428602" y="718327"/>
                  </a:cubicBezTo>
                  <a:cubicBezTo>
                    <a:pt x="1427409" y="947379"/>
                    <a:pt x="1248516" y="1132054"/>
                    <a:pt x="1029041" y="1130810"/>
                  </a:cubicBezTo>
                  <a:cubicBezTo>
                    <a:pt x="809566" y="1129550"/>
                    <a:pt x="632628" y="942867"/>
                    <a:pt x="633820" y="713815"/>
                  </a:cubicBezTo>
                  <a:cubicBezTo>
                    <a:pt x="634329" y="614875"/>
                    <a:pt x="668712" y="519402"/>
                    <a:pt x="730770" y="444600"/>
                  </a:cubicBezTo>
                  <a:lnTo>
                    <a:pt x="253891" y="8295"/>
                  </a:lnTo>
                  <a:cubicBezTo>
                    <a:pt x="-120761" y="457506"/>
                    <a:pt x="-75537" y="1138624"/>
                    <a:pt x="354894" y="1529623"/>
                  </a:cubicBezTo>
                  <a:cubicBezTo>
                    <a:pt x="452272" y="1618078"/>
                    <a:pt x="564657" y="1686709"/>
                    <a:pt x="686261" y="1731949"/>
                  </a:cubicBezTo>
                  <a:lnTo>
                    <a:pt x="686261" y="3125471"/>
                  </a:lnTo>
                  <a:cubicBezTo>
                    <a:pt x="686261" y="3536859"/>
                    <a:pt x="1005801" y="3870342"/>
                    <a:pt x="1399989" y="3870342"/>
                  </a:cubicBezTo>
                  <a:lnTo>
                    <a:pt x="2593775" y="3870342"/>
                  </a:lnTo>
                  <a:lnTo>
                    <a:pt x="2593775" y="6856461"/>
                  </a:lnTo>
                  <a:lnTo>
                    <a:pt x="7680478" y="6856461"/>
                  </a:lnTo>
                  <a:lnTo>
                    <a:pt x="7680478" y="3704446"/>
                  </a:lnTo>
                  <a:lnTo>
                    <a:pt x="8556344" y="3704446"/>
                  </a:lnTo>
                  <a:cubicBezTo>
                    <a:pt x="8599359" y="3704446"/>
                    <a:pt x="8634234" y="3740844"/>
                    <a:pt x="8634234" y="3785735"/>
                  </a:cubicBezTo>
                  <a:lnTo>
                    <a:pt x="8634234" y="5167645"/>
                  </a:lnTo>
                  <a:cubicBezTo>
                    <a:pt x="8091292" y="5350943"/>
                    <a:pt x="7793546" y="5958883"/>
                    <a:pt x="7969180" y="6525515"/>
                  </a:cubicBezTo>
                  <a:cubicBezTo>
                    <a:pt x="8013147" y="6667324"/>
                    <a:pt x="8084791" y="6798082"/>
                    <a:pt x="8179610" y="6909547"/>
                  </a:cubicBezTo>
                  <a:lnTo>
                    <a:pt x="8656488" y="6468266"/>
                  </a:lnTo>
                  <a:cubicBezTo>
                    <a:pt x="8590710" y="6393015"/>
                    <a:pt x="8554405" y="6294738"/>
                    <a:pt x="8554754" y="6192879"/>
                  </a:cubicBezTo>
                  <a:cubicBezTo>
                    <a:pt x="8554945" y="5963827"/>
                    <a:pt x="8733011" y="5778289"/>
                    <a:pt x="8952487" y="5778489"/>
                  </a:cubicBezTo>
                  <a:cubicBezTo>
                    <a:pt x="9171962" y="5778688"/>
                    <a:pt x="9349742" y="5964524"/>
                    <a:pt x="9349552" y="6193576"/>
                  </a:cubicBezTo>
                  <a:cubicBezTo>
                    <a:pt x="9349472" y="6294042"/>
                    <a:pt x="9314453" y="6391058"/>
                    <a:pt x="9250996" y="6466607"/>
                  </a:cubicBezTo>
                  <a:lnTo>
                    <a:pt x="9727875" y="6902911"/>
                  </a:lnTo>
                  <a:cubicBezTo>
                    <a:pt x="10103990" y="6456255"/>
                    <a:pt x="10061944" y="5775967"/>
                    <a:pt x="9633962" y="5383442"/>
                  </a:cubicBezTo>
                  <a:cubicBezTo>
                    <a:pt x="9528079" y="5286310"/>
                    <a:pt x="9404218" y="5212868"/>
                    <a:pt x="9270072" y="5167645"/>
                  </a:cubicBezTo>
                  <a:close/>
                  <a:moveTo>
                    <a:pt x="7044640" y="4533924"/>
                  </a:moveTo>
                  <a:lnTo>
                    <a:pt x="6602733" y="4533924"/>
                  </a:lnTo>
                  <a:cubicBezTo>
                    <a:pt x="6587361" y="4536794"/>
                    <a:pt x="6572737" y="4543015"/>
                    <a:pt x="6559813" y="4552173"/>
                  </a:cubicBezTo>
                  <a:lnTo>
                    <a:pt x="6073397" y="5071426"/>
                  </a:lnTo>
                  <a:lnTo>
                    <a:pt x="5703022" y="4155682"/>
                  </a:lnTo>
                  <a:lnTo>
                    <a:pt x="5011548" y="5648742"/>
                  </a:lnTo>
                  <a:lnTo>
                    <a:pt x="4526722" y="3704446"/>
                  </a:lnTo>
                  <a:lnTo>
                    <a:pt x="4153167" y="4533924"/>
                  </a:lnTo>
                  <a:lnTo>
                    <a:pt x="3388572" y="4533924"/>
                  </a:lnTo>
                  <a:lnTo>
                    <a:pt x="3388572" y="4202133"/>
                  </a:lnTo>
                  <a:lnTo>
                    <a:pt x="3951289" y="4202133"/>
                  </a:lnTo>
                  <a:lnTo>
                    <a:pt x="4612560" y="2733958"/>
                  </a:lnTo>
                  <a:lnTo>
                    <a:pt x="5102155" y="4688207"/>
                  </a:lnTo>
                  <a:lnTo>
                    <a:pt x="5723686" y="3361043"/>
                  </a:lnTo>
                  <a:lnTo>
                    <a:pt x="6181490" y="4492450"/>
                  </a:lnTo>
                  <a:lnTo>
                    <a:pt x="6340449" y="4326555"/>
                  </a:lnTo>
                  <a:cubicBezTo>
                    <a:pt x="6410249" y="4252831"/>
                    <a:pt x="6503621" y="4208537"/>
                    <a:pt x="6602733" y="4202133"/>
                  </a:cubicBezTo>
                  <a:lnTo>
                    <a:pt x="7044640" y="4202133"/>
                  </a:lnTo>
                  <a:close/>
                </a:path>
              </a:pathLst>
            </a:custGeom>
            <a:grpFill/>
            <a:ln w="15894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EF61F22E-15A5-0D4B-9F08-1CF942B101E4}"/>
                </a:ext>
              </a:extLst>
            </p:cNvPr>
            <p:cNvSpPr/>
            <p:nvPr/>
          </p:nvSpPr>
          <p:spPr>
            <a:xfrm>
              <a:off x="6711911" y="15301379"/>
              <a:ext cx="4135355" cy="3240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AVA</a:t>
              </a:r>
              <a:endParaRPr lang="en-US" sz="6000" b="1" dirty="0"/>
            </a:p>
          </p:txBody>
        </p:sp>
      </p:grpSp>
      <p:grpSp>
        <p:nvGrpSpPr>
          <p:cNvPr id="18" name="Group 17">
            <a:extLst>
              <a:ext uri="{FF2B5EF4-FFF2-40B4-BE49-F238E27FC236}">
                <a16:creationId xmlns:a16="http://schemas.microsoft.com/office/drawing/2014/main" id="{7A22AF3F-BB6A-B884-4CB6-852EB0DC830A}"/>
              </a:ext>
            </a:extLst>
          </p:cNvPr>
          <p:cNvGrpSpPr/>
          <p:nvPr/>
        </p:nvGrpSpPr>
        <p:grpSpPr>
          <a:xfrm>
            <a:off x="39639323" y="10696913"/>
            <a:ext cx="12118694" cy="12118694"/>
            <a:chOff x="36662632" y="12444300"/>
            <a:chExt cx="12118694" cy="12118694"/>
          </a:xfrm>
          <a:solidFill>
            <a:srgbClr val="00B050"/>
          </a:solidFill>
        </p:grpSpPr>
        <p:pic>
          <p:nvPicPr>
            <p:cNvPr id="15" name="Graphic 14" descr="User with solid fill">
              <a:extLst>
                <a:ext uri="{FF2B5EF4-FFF2-40B4-BE49-F238E27FC236}">
                  <a16:creationId xmlns:a16="http://schemas.microsoft.com/office/drawing/2014/main" id="{2AE34AD5-D5A3-F59C-27B4-3F838E5598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662632" y="12444300"/>
              <a:ext cx="12118694" cy="12118694"/>
            </a:xfrm>
            <a:prstGeom prst="rect">
              <a:avLst/>
            </a:prstGeom>
          </p:spPr>
        </p:pic>
        <p:sp>
          <p:nvSpPr>
            <p:cNvPr id="17" name="TextBox 16">
              <a:extLst>
                <a:ext uri="{FF2B5EF4-FFF2-40B4-BE49-F238E27FC236}">
                  <a16:creationId xmlns:a16="http://schemas.microsoft.com/office/drawing/2014/main" id="{3A2EA5D1-B95A-9E2A-076A-BEBDEA73F233}"/>
                </a:ext>
              </a:extLst>
            </p:cNvPr>
            <p:cNvSpPr txBox="1"/>
            <p:nvPr/>
          </p:nvSpPr>
          <p:spPr>
            <a:xfrm>
              <a:off x="39274916" y="20287933"/>
              <a:ext cx="6894125" cy="1862048"/>
            </a:xfrm>
            <a:prstGeom prst="rect">
              <a:avLst/>
            </a:prstGeom>
            <a:grpFill/>
          </p:spPr>
          <p:txBody>
            <a:bodyPr wrap="square">
              <a:spAutoFit/>
            </a:bodyPr>
            <a:lstStyle/>
            <a:p>
              <a:pPr algn="ctr"/>
              <a:r>
                <a:rPr lang="en-US" sz="11500" b="1" dirty="0">
                  <a:solidFill>
                    <a:schemeClr val="bg1"/>
                  </a:solidFill>
                </a:rPr>
                <a:t>ARCHIVIST</a:t>
              </a:r>
              <a:endParaRPr lang="en-US" sz="2000" dirty="0">
                <a:solidFill>
                  <a:schemeClr val="bg1"/>
                </a:solidFill>
              </a:endParaRPr>
            </a:p>
          </p:txBody>
        </p:sp>
      </p:grpSp>
      <p:sp>
        <p:nvSpPr>
          <p:cNvPr id="19" name="Speech Bubble: Rectangle with Corners Rounded 18">
            <a:extLst>
              <a:ext uri="{FF2B5EF4-FFF2-40B4-BE49-F238E27FC236}">
                <a16:creationId xmlns:a16="http://schemas.microsoft.com/office/drawing/2014/main" id="{C46C4233-0908-55AF-642B-7DE626C7F0C7}"/>
              </a:ext>
            </a:extLst>
          </p:cNvPr>
          <p:cNvSpPr/>
          <p:nvPr/>
        </p:nvSpPr>
        <p:spPr>
          <a:xfrm>
            <a:off x="15794182" y="6270941"/>
            <a:ext cx="20864945" cy="6375402"/>
          </a:xfrm>
          <a:prstGeom prst="wedgeRoundRectCallout">
            <a:avLst>
              <a:gd name="adj1" fmla="val -77008"/>
              <a:gd name="adj2" fmla="val 559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Generates preliminary appraisal decisions.</a:t>
            </a:r>
          </a:p>
        </p:txBody>
      </p:sp>
      <p:sp>
        <p:nvSpPr>
          <p:cNvPr id="20" name="Speech Bubble: Rectangle with Corners Rounded 19">
            <a:extLst>
              <a:ext uri="{FF2B5EF4-FFF2-40B4-BE49-F238E27FC236}">
                <a16:creationId xmlns:a16="http://schemas.microsoft.com/office/drawing/2014/main" id="{9C4A4AFB-0CA3-3794-E60D-9CCA2C984207}"/>
              </a:ext>
            </a:extLst>
          </p:cNvPr>
          <p:cNvSpPr/>
          <p:nvPr/>
        </p:nvSpPr>
        <p:spPr>
          <a:xfrm>
            <a:off x="15794182" y="13929801"/>
            <a:ext cx="20864945" cy="4936179"/>
          </a:xfrm>
          <a:prstGeom prst="wedgeRoundRectCallout">
            <a:avLst>
              <a:gd name="adj1" fmla="val 82225"/>
              <a:gd name="adj2" fmla="val -4437"/>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Accepts or rejects recommendations.</a:t>
            </a:r>
          </a:p>
        </p:txBody>
      </p:sp>
      <p:sp>
        <p:nvSpPr>
          <p:cNvPr id="21" name="Speech Bubble: Rectangle with Corners Rounded 20">
            <a:extLst>
              <a:ext uri="{FF2B5EF4-FFF2-40B4-BE49-F238E27FC236}">
                <a16:creationId xmlns:a16="http://schemas.microsoft.com/office/drawing/2014/main" id="{A35D6486-F2D0-4AB3-11DD-14253BDB736B}"/>
              </a:ext>
            </a:extLst>
          </p:cNvPr>
          <p:cNvSpPr/>
          <p:nvPr/>
        </p:nvSpPr>
        <p:spPr>
          <a:xfrm>
            <a:off x="15794182" y="20402594"/>
            <a:ext cx="20864945" cy="8442570"/>
          </a:xfrm>
          <a:prstGeom prst="wedgeRoundRectCallout">
            <a:avLst>
              <a:gd name="adj1" fmla="val -72626"/>
              <a:gd name="adj2" fmla="val -422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t>Moves videos into either </a:t>
            </a:r>
            <a:r>
              <a:rPr lang="en-US" sz="16600" b="1" u="sng" dirty="0"/>
              <a:t>preservation</a:t>
            </a:r>
            <a:r>
              <a:rPr lang="en-US" sz="16600" dirty="0"/>
              <a:t> or </a:t>
            </a:r>
            <a:r>
              <a:rPr lang="en-US" sz="16600" b="1" u="sng" dirty="0"/>
              <a:t>deletion</a:t>
            </a:r>
            <a:r>
              <a:rPr lang="en-US" sz="16600" dirty="0"/>
              <a:t> staging areas.</a:t>
            </a:r>
          </a:p>
        </p:txBody>
      </p:sp>
    </p:spTree>
    <p:extLst>
      <p:ext uri="{BB962C8B-B14F-4D97-AF65-F5344CB8AC3E}">
        <p14:creationId xmlns:p14="http://schemas.microsoft.com/office/powerpoint/2010/main" val="2243275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10;&#10;Description automatically generated">
            <a:extLst>
              <a:ext uri="{FF2B5EF4-FFF2-40B4-BE49-F238E27FC236}">
                <a16:creationId xmlns:a16="http://schemas.microsoft.com/office/drawing/2014/main" id="{C8801153-D866-90F7-6AB6-4B33375E05CE}"/>
              </a:ext>
            </a:extLst>
          </p:cNvPr>
          <p:cNvPicPr>
            <a:picLocks noChangeAspect="1"/>
          </p:cNvPicPr>
          <p:nvPr/>
        </p:nvPicPr>
        <p:blipFill>
          <a:blip r:embed="rId3"/>
          <a:stretch>
            <a:fillRect/>
          </a:stretch>
        </p:blipFill>
        <p:spPr>
          <a:xfrm>
            <a:off x="66596" y="2328624"/>
            <a:ext cx="51073208" cy="26025952"/>
          </a:xfrm>
          <a:prstGeom prst="rect">
            <a:avLst/>
          </a:prstGeom>
        </p:spPr>
      </p:pic>
    </p:spTree>
    <p:extLst>
      <p:ext uri="{BB962C8B-B14F-4D97-AF65-F5344CB8AC3E}">
        <p14:creationId xmlns:p14="http://schemas.microsoft.com/office/powerpoint/2010/main" val="3502666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10;&#10;Description automatically generated">
            <a:extLst>
              <a:ext uri="{FF2B5EF4-FFF2-40B4-BE49-F238E27FC236}">
                <a16:creationId xmlns:a16="http://schemas.microsoft.com/office/drawing/2014/main" id="{C8801153-D866-90F7-6AB6-4B33375E05CE}"/>
              </a:ext>
            </a:extLst>
          </p:cNvPr>
          <p:cNvPicPr>
            <a:picLocks noChangeAspect="1"/>
          </p:cNvPicPr>
          <p:nvPr/>
        </p:nvPicPr>
        <p:blipFill>
          <a:blip r:embed="rId3"/>
          <a:stretch>
            <a:fillRect/>
          </a:stretch>
        </p:blipFill>
        <p:spPr>
          <a:xfrm>
            <a:off x="66596" y="2328624"/>
            <a:ext cx="51073208" cy="26025952"/>
          </a:xfrm>
          <a:prstGeom prst="rect">
            <a:avLst/>
          </a:prstGeom>
        </p:spPr>
      </p:pic>
      <mc:AlternateContent xmlns:mc="http://schemas.openxmlformats.org/markup-compatibility/2006">
        <mc:Choice xmlns:p14="http://schemas.microsoft.com/office/powerpoint/2010/main" Requires="p14">
          <p:contentPart p14:bwMode="auto" r:id="rId4">
            <p14:nvContentPartPr>
              <p14:cNvPr id="17" name="Ink 16">
                <a:extLst>
                  <a:ext uri="{FF2B5EF4-FFF2-40B4-BE49-F238E27FC236}">
                    <a16:creationId xmlns:a16="http://schemas.microsoft.com/office/drawing/2014/main" id="{A5362FD0-618A-C1FF-4AC4-C800B8796C87}"/>
                  </a:ext>
                </a:extLst>
              </p14:cNvPr>
              <p14:cNvContentPartPr/>
              <p14:nvPr/>
            </p14:nvContentPartPr>
            <p14:xfrm>
              <a:off x="27888080" y="15338680"/>
              <a:ext cx="7341120" cy="205920"/>
            </p14:xfrm>
          </p:contentPart>
        </mc:Choice>
        <mc:Fallback>
          <p:pic>
            <p:nvPicPr>
              <p:cNvPr id="17" name="Ink 16">
                <a:extLst>
                  <a:ext uri="{FF2B5EF4-FFF2-40B4-BE49-F238E27FC236}">
                    <a16:creationId xmlns:a16="http://schemas.microsoft.com/office/drawing/2014/main" id="{A5362FD0-618A-C1FF-4AC4-C800B8796C87}"/>
                  </a:ext>
                </a:extLst>
              </p:cNvPr>
              <p:cNvPicPr/>
              <p:nvPr/>
            </p:nvPicPr>
            <p:blipFill>
              <a:blip r:embed="rId5"/>
              <a:stretch>
                <a:fillRect/>
              </a:stretch>
            </p:blipFill>
            <p:spPr>
              <a:xfrm>
                <a:off x="27825080" y="15275680"/>
                <a:ext cx="7466760" cy="3315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8" name="Ink 17">
                <a:extLst>
                  <a:ext uri="{FF2B5EF4-FFF2-40B4-BE49-F238E27FC236}">
                    <a16:creationId xmlns:a16="http://schemas.microsoft.com/office/drawing/2014/main" id="{D314D68E-3ECF-BDAE-2344-659D85D090DA}"/>
                  </a:ext>
                </a:extLst>
              </p14:cNvPr>
              <p14:cNvContentPartPr/>
              <p14:nvPr/>
            </p14:nvContentPartPr>
            <p14:xfrm>
              <a:off x="28041800" y="23413480"/>
              <a:ext cx="7119720" cy="158400"/>
            </p14:xfrm>
          </p:contentPart>
        </mc:Choice>
        <mc:Fallback>
          <p:pic>
            <p:nvPicPr>
              <p:cNvPr id="18" name="Ink 17">
                <a:extLst>
                  <a:ext uri="{FF2B5EF4-FFF2-40B4-BE49-F238E27FC236}">
                    <a16:creationId xmlns:a16="http://schemas.microsoft.com/office/drawing/2014/main" id="{D314D68E-3ECF-BDAE-2344-659D85D090DA}"/>
                  </a:ext>
                </a:extLst>
              </p:cNvPr>
              <p:cNvPicPr/>
              <p:nvPr/>
            </p:nvPicPr>
            <p:blipFill>
              <a:blip r:embed="rId7"/>
              <a:stretch>
                <a:fillRect/>
              </a:stretch>
            </p:blipFill>
            <p:spPr>
              <a:xfrm>
                <a:off x="27978800" y="23350840"/>
                <a:ext cx="7245360" cy="28404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19" name="Ink 18">
                <a:extLst>
                  <a:ext uri="{FF2B5EF4-FFF2-40B4-BE49-F238E27FC236}">
                    <a16:creationId xmlns:a16="http://schemas.microsoft.com/office/drawing/2014/main" id="{304A2160-6746-EFF7-F3A6-E7B546D21332}"/>
                  </a:ext>
                </a:extLst>
              </p14:cNvPr>
              <p14:cNvContentPartPr/>
              <p14:nvPr/>
            </p14:nvContentPartPr>
            <p14:xfrm>
              <a:off x="18287960" y="23169400"/>
              <a:ext cx="3450240" cy="249120"/>
            </p14:xfrm>
          </p:contentPart>
        </mc:Choice>
        <mc:Fallback>
          <p:pic>
            <p:nvPicPr>
              <p:cNvPr id="19" name="Ink 18">
                <a:extLst>
                  <a:ext uri="{FF2B5EF4-FFF2-40B4-BE49-F238E27FC236}">
                    <a16:creationId xmlns:a16="http://schemas.microsoft.com/office/drawing/2014/main" id="{304A2160-6746-EFF7-F3A6-E7B546D21332}"/>
                  </a:ext>
                </a:extLst>
              </p:cNvPr>
              <p:cNvPicPr/>
              <p:nvPr/>
            </p:nvPicPr>
            <p:blipFill>
              <a:blip r:embed="rId9"/>
              <a:stretch>
                <a:fillRect/>
              </a:stretch>
            </p:blipFill>
            <p:spPr>
              <a:xfrm>
                <a:off x="18225320" y="23106400"/>
                <a:ext cx="3575880" cy="37476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21" name="Ink 20">
                <a:extLst>
                  <a:ext uri="{FF2B5EF4-FFF2-40B4-BE49-F238E27FC236}">
                    <a16:creationId xmlns:a16="http://schemas.microsoft.com/office/drawing/2014/main" id="{D8783041-F136-44EE-4671-F7CF3A6381CC}"/>
                  </a:ext>
                </a:extLst>
              </p14:cNvPr>
              <p14:cNvContentPartPr/>
              <p14:nvPr/>
            </p14:nvContentPartPr>
            <p14:xfrm>
              <a:off x="18338000" y="15392320"/>
              <a:ext cx="2992320" cy="101520"/>
            </p14:xfrm>
          </p:contentPart>
        </mc:Choice>
        <mc:Fallback>
          <p:pic>
            <p:nvPicPr>
              <p:cNvPr id="21" name="Ink 20">
                <a:extLst>
                  <a:ext uri="{FF2B5EF4-FFF2-40B4-BE49-F238E27FC236}">
                    <a16:creationId xmlns:a16="http://schemas.microsoft.com/office/drawing/2014/main" id="{D8783041-F136-44EE-4671-F7CF3A6381CC}"/>
                  </a:ext>
                </a:extLst>
              </p:cNvPr>
              <p:cNvPicPr/>
              <p:nvPr/>
            </p:nvPicPr>
            <p:blipFill>
              <a:blip r:embed="rId11"/>
              <a:stretch>
                <a:fillRect/>
              </a:stretch>
            </p:blipFill>
            <p:spPr>
              <a:xfrm>
                <a:off x="18275000" y="15329680"/>
                <a:ext cx="3117960" cy="227160"/>
              </a:xfrm>
              <a:prstGeom prst="rect">
                <a:avLst/>
              </a:prstGeom>
            </p:spPr>
          </p:pic>
        </mc:Fallback>
      </mc:AlternateContent>
    </p:spTree>
    <p:extLst>
      <p:ext uri="{BB962C8B-B14F-4D97-AF65-F5344CB8AC3E}">
        <p14:creationId xmlns:p14="http://schemas.microsoft.com/office/powerpoint/2010/main" val="2376818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2026</TotalTime>
  <Words>864</Words>
  <Application>Microsoft Office PowerPoint</Application>
  <PresentationFormat>Custom</PresentationFormat>
  <Paragraphs>73</Paragraphs>
  <Slides>12</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Andes</vt:lpstr>
      <vt:lpstr>Arial</vt:lpstr>
      <vt:lpstr>Avenir Heavy</vt:lpstr>
      <vt:lpstr>Calibri</vt:lpstr>
      <vt:lpstr>Tw Cen MT</vt:lpstr>
      <vt:lpstr>Tw Cen MT Condensed</vt:lpstr>
      <vt:lpstr>Wingdings 3</vt:lpstr>
      <vt:lpstr>Integral</vt:lpstr>
      <vt:lpstr>Appraising Video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Q&amp;A</vt:lpstr>
    </vt:vector>
  </TitlesOfParts>
  <Manager/>
  <Company/>
  <LinksUpToDate>false</LinksUpToDate>
  <SharedDoc>false</SharedDoc>
  <HyperlinkBase>https://colinpurrington.com/tips/poster-design</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Horizontal conference poster template</dc:title>
  <dc:subject>conference poster</dc:subject>
  <dc:creator>Colin Purrington</dc:creator>
  <cp:keywords>poster, conference, session, meeting, symposium, research, presentation</cp:keywords>
  <dc:description>Copyright Colin Purrington 2019</dc:description>
  <cp:lastModifiedBy>Jeanne Kramer-Smyth</cp:lastModifiedBy>
  <cp:revision>3</cp:revision>
  <cp:lastPrinted>2022-07-18T17:39:16Z</cp:lastPrinted>
  <dcterms:created xsi:type="dcterms:W3CDTF">2012-06-12T14:08:55Z</dcterms:created>
  <dcterms:modified xsi:type="dcterms:W3CDTF">2023-03-14T19:31:23Z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