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7.xml" ContentType="application/vnd.openxmlformats-officedocument.presentationml.notesSlide+xml"/>
  <Override PartName="/ppt/ink/ink5.xml" ContentType="application/inkml+xml"/>
  <Override PartName="/ppt/notesSlides/notesSlide8.xml" ContentType="application/vnd.openxmlformats-officedocument.presentationml.notesSlide+xml"/>
  <Override PartName="/ppt/notesSlides/notesSlide9.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14"/>
  </p:notesMasterIdLst>
  <p:sldIdLst>
    <p:sldId id="429" r:id="rId2"/>
    <p:sldId id="431" r:id="rId3"/>
    <p:sldId id="424" r:id="rId4"/>
    <p:sldId id="433" r:id="rId5"/>
    <p:sldId id="438" r:id="rId6"/>
    <p:sldId id="439" r:id="rId7"/>
    <p:sldId id="425" r:id="rId8"/>
    <p:sldId id="441" r:id="rId9"/>
    <p:sldId id="442" r:id="rId10"/>
    <p:sldId id="436" r:id="rId11"/>
    <p:sldId id="437" r:id="rId12"/>
    <p:sldId id="440" r:id="rId13"/>
  </p:sldIdLst>
  <p:sldSz cx="51206400" cy="32004000"/>
  <p:notesSz cx="7315200" cy="96012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97">
          <p15:clr>
            <a:srgbClr val="A4A3A4"/>
          </p15:clr>
        </p15:guide>
        <p15:guide id="2" orient="horz" pos="19087">
          <p15:clr>
            <a:srgbClr val="A4A3A4"/>
          </p15:clr>
        </p15:guide>
        <p15:guide id="3" orient="horz" pos="3625">
          <p15:clr>
            <a:srgbClr val="A4A3A4"/>
          </p15:clr>
        </p15:guide>
        <p15:guide id="4" orient="horz" pos="2070">
          <p15:clr>
            <a:srgbClr val="A4A3A4"/>
          </p15:clr>
        </p15:guide>
        <p15:guide id="5" pos="7439">
          <p15:clr>
            <a:srgbClr val="A4A3A4"/>
          </p15:clr>
        </p15:guide>
        <p15:guide id="6" pos="8412">
          <p15:clr>
            <a:srgbClr val="A4A3A4"/>
          </p15:clr>
        </p15:guide>
        <p15:guide id="7" pos="15311">
          <p15:clr>
            <a:srgbClr val="A4A3A4"/>
          </p15:clr>
        </p15:guide>
        <p15:guide id="8" pos="24535">
          <p15:clr>
            <a:srgbClr val="A4A3A4"/>
          </p15:clr>
        </p15:guide>
        <p15:guide id="9" pos="1150">
          <p15:clr>
            <a:srgbClr val="A4A3A4"/>
          </p15:clr>
        </p15:guide>
        <p15:guide id="10" pos="16330">
          <p15:clr>
            <a:srgbClr val="A4A3A4"/>
          </p15:clr>
        </p15:guide>
        <p15:guide id="11" pos="23563">
          <p15:clr>
            <a:srgbClr val="A4A3A4"/>
          </p15:clr>
        </p15:guide>
        <p15:guide id="12" pos="3087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F0"/>
    <a:srgbClr val="1CADE4"/>
    <a:srgbClr val="FF6FCF"/>
    <a:srgbClr val="006666"/>
    <a:srgbClr val="0000FF"/>
    <a:srgbClr val="FFFF66"/>
    <a:srgbClr val="191919"/>
    <a:srgbClr val="FFFFE1"/>
    <a:srgbClr val="FFF3F3"/>
    <a:srgbClr val="80004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E903D82-149D-4FF0-979E-1543ACA85C86}" v="467" dt="2023-03-14T19:28:58.91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924" autoAdjust="0"/>
  </p:normalViewPr>
  <p:slideViewPr>
    <p:cSldViewPr snapToGrid="0">
      <p:cViewPr>
        <p:scale>
          <a:sx n="15" d="100"/>
          <a:sy n="15" d="100"/>
        </p:scale>
        <p:origin x="1596" y="246"/>
      </p:cViewPr>
      <p:guideLst>
        <p:guide orient="horz" pos="697"/>
        <p:guide orient="horz" pos="19087"/>
        <p:guide orient="horz" pos="3625"/>
        <p:guide orient="horz" pos="2070"/>
        <p:guide pos="7439"/>
        <p:guide pos="8412"/>
        <p:guide pos="15311"/>
        <p:guide pos="24535"/>
        <p:guide pos="1150"/>
        <p:guide pos="16330"/>
        <p:guide pos="23563"/>
        <p:guide pos="30871"/>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7:41:36.387"/>
    </inkml:context>
    <inkml:brush xml:id="br0">
      <inkml:brushProperty name="width" value="0.35" units="cm"/>
      <inkml:brushProperty name="height" value="0.35" units="cm"/>
      <inkml:brushProperty name="color" value="#004F8B"/>
    </inkml:brush>
  </inkml:definitions>
  <inkml:trace contextRef="#ctx0" brushRef="#br0">0 571 24575,'2793'0'0,"-1210"-55"0,-1261 37 0,872-60 0,-1063 67 0,1436-101 0,-665 40 0,183-8 0,381 81 0,-582 3 0,2298-4 0,-3045-7 0,-1-6 0,155-35 0,122-14 0,650 42 0,-729 24 0,2230-2 0,-2522-3-273,0 2 0,-1 3 0,1 1 0,45 11 0,4 16-6553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7:41:39.467"/>
    </inkml:context>
    <inkml:brush xml:id="br0">
      <inkml:brushProperty name="width" value="0.35" units="cm"/>
      <inkml:brushProperty name="height" value="0.35" units="cm"/>
      <inkml:brushProperty name="color" value="#004F8B"/>
    </inkml:brush>
  </inkml:definitions>
  <inkml:trace contextRef="#ctx0" brushRef="#br0">0 440 24575,'10034'0'0,"-9810"-6"0,290-45 0,-120 3 0,426 3 0,965 47 0,-567 2 0,-538-4 0,-586-3 0,128-20 0,89-34 0,-285 52 0,262-59 0,226-38 0,145 61 0,6 45 0,-311 2 0,560-3-1365,-854-3-5461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7:41:48.440"/>
    </inkml:context>
    <inkml:brush xml:id="br0">
      <inkml:brushProperty name="width" value="0.35" units="cm"/>
      <inkml:brushProperty name="height" value="0.35" units="cm"/>
      <inkml:brushProperty name="color" value="#E71224"/>
    </inkml:brush>
  </inkml:definitions>
  <inkml:trace contextRef="#ctx0" brushRef="#br0">1 691 24575,'3445'0'0,"-2234"-62"0,-9-103 0,-856 99 0,66-10 0,0 5 0,75-11 0,9 36 0,194 43 0,-658 4 0,77-6 0,0-4 0,185-40 0,-211 33 0,53-8-1365,-17 6-5461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7:42:08.790"/>
    </inkml:context>
    <inkml:brush xml:id="br0">
      <inkml:brushProperty name="width" value="0.35" units="cm"/>
      <inkml:brushProperty name="height" value="0.35" units="cm"/>
      <inkml:brushProperty name="color" value="#E71224"/>
    </inkml:brush>
  </inkml:definitions>
  <inkml:trace contextRef="#ctx0" brushRef="#br0">0 1 24575,'4369'0'0,"-4235"2"0,-1 7 0,175 34 0,-101-7 0,1-9 0,234 0 0,457-30 0,-253 0 0,-537 9 42,0 5 1,180 42-1,48 7-1534,-215-48-5334</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3-03-14T19:16:32.962"/>
    </inkml:context>
    <inkml:brush xml:id="br0">
      <inkml:brushProperty name="width" value="0.35" units="cm"/>
      <inkml:brushProperty name="height" value="0.35" units="cm"/>
      <inkml:brushProperty name="color" value="#E71224"/>
    </inkml:brush>
  </inkml:definitions>
  <inkml:trace contextRef="#ctx0" brushRef="#br0">1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5F6F36C-790C-4D81-9899-69BF66749088}"/>
              </a:ext>
            </a:extLst>
          </p:cNvPr>
          <p:cNvSpPr>
            <a:spLocks noGrp="1"/>
          </p:cNvSpPr>
          <p:nvPr>
            <p:ph type="hdr" sz="quarter"/>
          </p:nvPr>
        </p:nvSpPr>
        <p:spPr>
          <a:xfrm>
            <a:off x="0" y="0"/>
            <a:ext cx="3170061" cy="480120"/>
          </a:xfrm>
          <a:prstGeom prst="rect">
            <a:avLst/>
          </a:prstGeom>
        </p:spPr>
        <p:txBody>
          <a:bodyPr vert="horz" wrap="square" lIns="18379" tIns="9190" rIns="18379" bIns="9190" numCol="1" anchor="t" anchorCtr="0" compatLnSpc="1">
            <a:prstTxWarp prst="textNoShape">
              <a:avLst/>
            </a:prstTxWarp>
          </a:bodyPr>
          <a:lstStyle>
            <a:lvl1pPr>
              <a:defRPr sz="200">
                <a:latin typeface="Calibri"/>
                <a:ea typeface="ＭＳ Ｐゴシック" charset="0"/>
                <a:cs typeface="ＭＳ Ｐゴシック" charset="0"/>
              </a:defRPr>
            </a:lvl1pPr>
          </a:lstStyle>
          <a:p>
            <a:pPr>
              <a:defRPr/>
            </a:pPr>
            <a:endParaRPr lang="en-US"/>
          </a:p>
        </p:txBody>
      </p:sp>
      <p:sp>
        <p:nvSpPr>
          <p:cNvPr id="3" name="Date Placeholder 2">
            <a:extLst>
              <a:ext uri="{FF2B5EF4-FFF2-40B4-BE49-F238E27FC236}">
                <a16:creationId xmlns:a16="http://schemas.microsoft.com/office/drawing/2014/main" id="{B5261BB6-15D6-4E29-83EB-52B5772EF99D}"/>
              </a:ext>
            </a:extLst>
          </p:cNvPr>
          <p:cNvSpPr>
            <a:spLocks noGrp="1"/>
          </p:cNvSpPr>
          <p:nvPr>
            <p:ph type="dt" idx="1"/>
          </p:nvPr>
        </p:nvSpPr>
        <p:spPr>
          <a:xfrm>
            <a:off x="4143728" y="0"/>
            <a:ext cx="3169708" cy="480120"/>
          </a:xfrm>
          <a:prstGeom prst="rect">
            <a:avLst/>
          </a:prstGeom>
        </p:spPr>
        <p:txBody>
          <a:bodyPr vert="horz" wrap="square" lIns="18379" tIns="9190" rIns="18379" bIns="9190" numCol="1" anchor="t" anchorCtr="0" compatLnSpc="1">
            <a:prstTxWarp prst="textNoShape">
              <a:avLst/>
            </a:prstTxWarp>
          </a:bodyPr>
          <a:lstStyle>
            <a:lvl1pPr algn="r">
              <a:defRPr sz="200">
                <a:latin typeface="Calibri" panose="020F0502020204030204" pitchFamily="34" charset="0"/>
              </a:defRPr>
            </a:lvl1pPr>
          </a:lstStyle>
          <a:p>
            <a:fld id="{3811F890-D815-44EF-AF4B-4211712F9FB8}" type="datetime1">
              <a:rPr lang="en-US" altLang="en-US"/>
              <a:pPr/>
              <a:t>3/13/2023</a:t>
            </a:fld>
            <a:endParaRPr lang="en-US" altLang="en-US"/>
          </a:p>
        </p:txBody>
      </p:sp>
      <p:sp>
        <p:nvSpPr>
          <p:cNvPr id="4" name="Slide Image Placeholder 3">
            <a:extLst>
              <a:ext uri="{FF2B5EF4-FFF2-40B4-BE49-F238E27FC236}">
                <a16:creationId xmlns:a16="http://schemas.microsoft.com/office/drawing/2014/main" id="{11AD40F9-6E70-43D7-9193-1487B0D41CE8}"/>
              </a:ext>
            </a:extLst>
          </p:cNvPr>
          <p:cNvSpPr>
            <a:spLocks noGrp="1" noRot="1" noChangeAspect="1"/>
          </p:cNvSpPr>
          <p:nvPr>
            <p:ph type="sldImg" idx="2"/>
          </p:nvPr>
        </p:nvSpPr>
        <p:spPr>
          <a:xfrm>
            <a:off x="777875" y="720725"/>
            <a:ext cx="5759450" cy="3600450"/>
          </a:xfrm>
          <a:prstGeom prst="rect">
            <a:avLst/>
          </a:prstGeom>
          <a:noFill/>
          <a:ln w="12700">
            <a:solidFill>
              <a:prstClr val="black"/>
            </a:solidFill>
          </a:ln>
        </p:spPr>
        <p:txBody>
          <a:bodyPr vert="horz" wrap="square" lIns="18379" tIns="9190" rIns="18379" bIns="9190" numCol="1" anchor="ctr" anchorCtr="0" compatLnSpc="1">
            <a:prstTxWarp prst="textNoShape">
              <a:avLst/>
            </a:prstTxWarp>
          </a:bodyPr>
          <a:lstStyle/>
          <a:p>
            <a:pPr lvl="0"/>
            <a:endParaRPr lang="en-US" noProof="0"/>
          </a:p>
        </p:txBody>
      </p:sp>
      <p:sp>
        <p:nvSpPr>
          <p:cNvPr id="5" name="Notes Placeholder 4">
            <a:extLst>
              <a:ext uri="{FF2B5EF4-FFF2-40B4-BE49-F238E27FC236}">
                <a16:creationId xmlns:a16="http://schemas.microsoft.com/office/drawing/2014/main" id="{985FC40B-1CCB-48E1-842C-C447F135C7D8}"/>
              </a:ext>
            </a:extLst>
          </p:cNvPr>
          <p:cNvSpPr>
            <a:spLocks noGrp="1"/>
          </p:cNvSpPr>
          <p:nvPr>
            <p:ph type="body" sz="quarter" idx="3"/>
          </p:nvPr>
        </p:nvSpPr>
        <p:spPr>
          <a:xfrm>
            <a:off x="731661" y="4560689"/>
            <a:ext cx="5851878" cy="4320481"/>
          </a:xfrm>
          <a:prstGeom prst="rect">
            <a:avLst/>
          </a:prstGeom>
        </p:spPr>
        <p:txBody>
          <a:bodyPr vert="horz" wrap="square" lIns="18379" tIns="9190" rIns="18379" bIns="9190" numCol="1" anchor="t" anchorCtr="0" compatLnSpc="1">
            <a:prstTxWarp prst="textNoShape">
              <a:avLst/>
            </a:prstTxWarp>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29361638-965A-4B03-BEA8-588AD4C7789A}"/>
              </a:ext>
            </a:extLst>
          </p:cNvPr>
          <p:cNvSpPr>
            <a:spLocks noGrp="1"/>
          </p:cNvSpPr>
          <p:nvPr>
            <p:ph type="ftr" sz="quarter" idx="4"/>
          </p:nvPr>
        </p:nvSpPr>
        <p:spPr>
          <a:xfrm>
            <a:off x="0" y="9119592"/>
            <a:ext cx="3170061" cy="479822"/>
          </a:xfrm>
          <a:prstGeom prst="rect">
            <a:avLst/>
          </a:prstGeom>
        </p:spPr>
        <p:txBody>
          <a:bodyPr vert="horz" wrap="square" lIns="18379" tIns="9190" rIns="18379" bIns="9190" numCol="1" anchor="b" anchorCtr="0" compatLnSpc="1">
            <a:prstTxWarp prst="textNoShape">
              <a:avLst/>
            </a:prstTxWarp>
          </a:bodyPr>
          <a:lstStyle>
            <a:lvl1pPr>
              <a:defRPr sz="200">
                <a:latin typeface="Calibri"/>
                <a:ea typeface="ＭＳ Ｐゴシック" charset="0"/>
                <a:cs typeface="ＭＳ Ｐゴシック" charset="0"/>
              </a:defRPr>
            </a:lvl1pPr>
          </a:lstStyle>
          <a:p>
            <a:pPr>
              <a:defRPr/>
            </a:pPr>
            <a:endParaRPr lang="en-US"/>
          </a:p>
        </p:txBody>
      </p:sp>
      <p:sp>
        <p:nvSpPr>
          <p:cNvPr id="7" name="Slide Number Placeholder 6">
            <a:extLst>
              <a:ext uri="{FF2B5EF4-FFF2-40B4-BE49-F238E27FC236}">
                <a16:creationId xmlns:a16="http://schemas.microsoft.com/office/drawing/2014/main" id="{A76B9870-4D02-4CD0-8DC9-F2D29C9BE6E5}"/>
              </a:ext>
            </a:extLst>
          </p:cNvPr>
          <p:cNvSpPr>
            <a:spLocks noGrp="1"/>
          </p:cNvSpPr>
          <p:nvPr>
            <p:ph type="sldNum" sz="quarter" idx="5"/>
          </p:nvPr>
        </p:nvSpPr>
        <p:spPr>
          <a:xfrm>
            <a:off x="4143728" y="9119592"/>
            <a:ext cx="3169708" cy="479822"/>
          </a:xfrm>
          <a:prstGeom prst="rect">
            <a:avLst/>
          </a:prstGeom>
        </p:spPr>
        <p:txBody>
          <a:bodyPr vert="horz" wrap="square" lIns="18379" tIns="9190" rIns="18379" bIns="9190" numCol="1" anchor="b" anchorCtr="0" compatLnSpc="1">
            <a:prstTxWarp prst="textNoShape">
              <a:avLst/>
            </a:prstTxWarp>
          </a:bodyPr>
          <a:lstStyle>
            <a:lvl1pPr algn="r">
              <a:defRPr sz="200">
                <a:latin typeface="Calibri" panose="020F0502020204030204" pitchFamily="34" charset="0"/>
              </a:defRPr>
            </a:lvl1pPr>
          </a:lstStyle>
          <a:p>
            <a:fld id="{5119A8E7-52A8-4792-8BAF-F2D014415AE9}" type="slidenum">
              <a:rPr lang="en-US" altLang="en-US"/>
              <a:pPr/>
              <a:t>‹#›</a:t>
            </a:fld>
            <a:endParaRPr lang="en-US" altLang="en-US"/>
          </a:p>
        </p:txBody>
      </p:sp>
    </p:spTree>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pitchFamily="-111" charset="-128"/>
      </a:defRPr>
    </a:lvl1pPr>
    <a:lvl2pPr marL="4572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2pPr>
    <a:lvl3pPr marL="9144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3pPr>
    <a:lvl4pPr marL="13716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4pPr>
    <a:lvl5pPr marL="1828800" algn="l" defTabSz="457200" rtl="0" eaLnBrk="0" fontAlgn="base" hangingPunct="0">
      <a:spcBef>
        <a:spcPct val="30000"/>
      </a:spcBef>
      <a:spcAft>
        <a:spcPct val="0"/>
      </a:spcAft>
      <a:defRPr sz="1200" kern="1200">
        <a:solidFill>
          <a:schemeClr val="tx1"/>
        </a:solidFill>
        <a:latin typeface="+mn-lt"/>
        <a:ea typeface="MS PGothic" panose="020B0600070205080204" pitchFamily="34" charset="-128"/>
        <a:cs typeface="ＭＳ Ｐゴシック"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19A8E7-52A8-4792-8BAF-F2D014415AE9}" type="slidenum">
              <a:rPr lang="en-US" altLang="en-US" smtClean="0"/>
              <a:pPr/>
              <a:t>4</a:t>
            </a:fld>
            <a:endParaRPr lang="en-US" altLang="en-US"/>
          </a:p>
        </p:txBody>
      </p:sp>
    </p:spTree>
    <p:extLst>
      <p:ext uri="{BB962C8B-B14F-4D97-AF65-F5344CB8AC3E}">
        <p14:creationId xmlns:p14="http://schemas.microsoft.com/office/powerpoint/2010/main" val="26111687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07000"/>
              </a:lnSpc>
              <a:spcBef>
                <a:spcPts val="0"/>
              </a:spcBef>
              <a:spcAft>
                <a:spcPts val="800"/>
              </a:spcAft>
            </a:pPr>
            <a:r>
              <a:rPr lang="en-US" sz="9600" dirty="0">
                <a:effectLst/>
                <a:ea typeface="Times New Roman" panose="02020603050405020304" pitchFamily="18" charset="0"/>
              </a:rPr>
              <a:t>Creating AVA required an </a:t>
            </a:r>
            <a:r>
              <a:rPr lang="en-US" sz="9600" b="1" dirty="0">
                <a:effectLst/>
                <a:ea typeface="Times New Roman" panose="02020603050405020304" pitchFamily="18" charset="0"/>
              </a:rPr>
              <a:t>extensive collaboration</a:t>
            </a:r>
            <a:r>
              <a:rPr lang="en-US" sz="9600" dirty="0">
                <a:effectLst/>
                <a:ea typeface="Times New Roman" panose="02020603050405020304" pitchFamily="18" charset="0"/>
              </a:rPr>
              <a:t> between the WBG </a:t>
            </a:r>
            <a:r>
              <a:rPr lang="en-US" sz="9600" b="1" dirty="0">
                <a:effectLst/>
                <a:ea typeface="Times New Roman" panose="02020603050405020304" pitchFamily="18" charset="0"/>
              </a:rPr>
              <a:t>archivists</a:t>
            </a:r>
            <a:r>
              <a:rPr lang="en-US" sz="9600" dirty="0">
                <a:effectLst/>
                <a:ea typeface="Times New Roman" panose="02020603050405020304" pitchFamily="18" charset="0"/>
              </a:rPr>
              <a:t> and the </a:t>
            </a:r>
            <a:r>
              <a:rPr lang="en-US" sz="9600" b="1" dirty="0">
                <a:effectLst/>
                <a:ea typeface="Times New Roman" panose="02020603050405020304" pitchFamily="18" charset="0"/>
              </a:rPr>
              <a:t>IT staff </a:t>
            </a:r>
            <a:r>
              <a:rPr lang="en-US" sz="9600" dirty="0">
                <a:effectLst/>
                <a:ea typeface="Times New Roman" panose="02020603050405020304" pitchFamily="18" charset="0"/>
              </a:rPr>
              <a:t>assigned to the project. Initially, extensive </a:t>
            </a:r>
            <a:r>
              <a:rPr lang="en-US" sz="9600" b="1" dirty="0">
                <a:effectLst/>
                <a:ea typeface="Times New Roman" panose="02020603050405020304" pitchFamily="18" charset="0"/>
              </a:rPr>
              <a:t>knowledge exchange</a:t>
            </a:r>
            <a:r>
              <a:rPr lang="en-US" sz="9600" dirty="0">
                <a:effectLst/>
                <a:ea typeface="Times New Roman" panose="02020603050405020304" pitchFamily="18" charset="0"/>
              </a:rPr>
              <a:t> was needed as the archivists learned about ways to use machine learning and the IT team learned about how the appraisal and selection process for born-digital moving images was being performed manually. </a:t>
            </a:r>
          </a:p>
          <a:p>
            <a:pPr marL="0" marR="0">
              <a:lnSpc>
                <a:spcPct val="107000"/>
              </a:lnSpc>
              <a:spcBef>
                <a:spcPts val="0"/>
              </a:spcBef>
              <a:spcAft>
                <a:spcPts val="800"/>
              </a:spcAft>
            </a:pPr>
            <a:endParaRPr lang="en-US" sz="9600" dirty="0">
              <a:ea typeface="Times New Roman" panose="02020603050405020304" pitchFamily="18" charset="0"/>
            </a:endParaRPr>
          </a:p>
          <a:p>
            <a:pPr marL="0" marR="0">
              <a:lnSpc>
                <a:spcPct val="107000"/>
              </a:lnSpc>
              <a:spcBef>
                <a:spcPts val="0"/>
              </a:spcBef>
              <a:spcAft>
                <a:spcPts val="800"/>
              </a:spcAft>
            </a:pPr>
            <a:r>
              <a:rPr lang="en-US" sz="9600" dirty="0">
                <a:effectLst/>
                <a:ea typeface="Times New Roman" panose="02020603050405020304" pitchFamily="18" charset="0"/>
              </a:rPr>
              <a:t>The actual </a:t>
            </a:r>
            <a:r>
              <a:rPr lang="en-US" sz="9600" b="1" dirty="0">
                <a:effectLst/>
                <a:ea typeface="Times New Roman" panose="02020603050405020304" pitchFamily="18" charset="0"/>
              </a:rPr>
              <a:t>implementation</a:t>
            </a:r>
            <a:r>
              <a:rPr lang="en-US" sz="9600" dirty="0">
                <a:effectLst/>
                <a:ea typeface="Times New Roman" panose="02020603050405020304" pitchFamily="18" charset="0"/>
              </a:rPr>
              <a:t> was an </a:t>
            </a:r>
            <a:r>
              <a:rPr lang="en-US" sz="9600" b="1" dirty="0">
                <a:effectLst/>
                <a:ea typeface="Times New Roman" panose="02020603050405020304" pitchFamily="18" charset="0"/>
              </a:rPr>
              <a:t>iterative process </a:t>
            </a:r>
            <a:r>
              <a:rPr lang="en-US" sz="9600" dirty="0">
                <a:effectLst/>
                <a:ea typeface="Times New Roman" panose="02020603050405020304" pitchFamily="18" charset="0"/>
              </a:rPr>
              <a:t>involving training on an initial set of 1000 pre-appraised video conference recordings and subsequent testing of results against manual decisions. It was during these efforts that we discovered that we needed more sample videos that had already been through the manual appraisal and selection process, forcing us to increase the training set to 3000 videos.</a:t>
            </a:r>
            <a:endParaRPr lang="en-US" sz="26700"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119A8E7-52A8-4792-8BAF-F2D014415AE9}" type="slidenum">
              <a:rPr lang="en-US" altLang="en-US" smtClean="0"/>
              <a:pPr/>
              <a:t>5</a:t>
            </a:fld>
            <a:endParaRPr lang="en-US" altLang="en-US"/>
          </a:p>
        </p:txBody>
      </p:sp>
    </p:spTree>
    <p:extLst>
      <p:ext uri="{BB962C8B-B14F-4D97-AF65-F5344CB8AC3E}">
        <p14:creationId xmlns:p14="http://schemas.microsoft.com/office/powerpoint/2010/main" val="4259187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a:lnSpc>
                <a:spcPct val="107000"/>
              </a:lnSpc>
              <a:spcBef>
                <a:spcPts val="0"/>
              </a:spcBef>
              <a:spcAft>
                <a:spcPts val="800"/>
              </a:spcAft>
            </a:pPr>
            <a:r>
              <a:rPr lang="en-US" sz="9600" dirty="0">
                <a:effectLst/>
                <a:ea typeface="Times New Roman" panose="02020603050405020304" pitchFamily="18" charset="0"/>
              </a:rPr>
              <a:t>Creating AVA required an </a:t>
            </a:r>
            <a:r>
              <a:rPr lang="en-US" sz="9600" b="1" dirty="0">
                <a:effectLst/>
                <a:ea typeface="Times New Roman" panose="02020603050405020304" pitchFamily="18" charset="0"/>
              </a:rPr>
              <a:t>extensive collaboration</a:t>
            </a:r>
            <a:r>
              <a:rPr lang="en-US" sz="9600" dirty="0">
                <a:effectLst/>
                <a:ea typeface="Times New Roman" panose="02020603050405020304" pitchFamily="18" charset="0"/>
              </a:rPr>
              <a:t> between the WBG </a:t>
            </a:r>
            <a:r>
              <a:rPr lang="en-US" sz="9600" b="1" dirty="0">
                <a:effectLst/>
                <a:ea typeface="Times New Roman" panose="02020603050405020304" pitchFamily="18" charset="0"/>
              </a:rPr>
              <a:t>archivists</a:t>
            </a:r>
            <a:r>
              <a:rPr lang="en-US" sz="9600" dirty="0">
                <a:effectLst/>
                <a:ea typeface="Times New Roman" panose="02020603050405020304" pitchFamily="18" charset="0"/>
              </a:rPr>
              <a:t> and the </a:t>
            </a:r>
            <a:r>
              <a:rPr lang="en-US" sz="9600" b="1" dirty="0">
                <a:effectLst/>
                <a:ea typeface="Times New Roman" panose="02020603050405020304" pitchFamily="18" charset="0"/>
              </a:rPr>
              <a:t>IT staff </a:t>
            </a:r>
            <a:r>
              <a:rPr lang="en-US" sz="9600" dirty="0">
                <a:effectLst/>
                <a:ea typeface="Times New Roman" panose="02020603050405020304" pitchFamily="18" charset="0"/>
              </a:rPr>
              <a:t>assigned to the project. Initially, extensive </a:t>
            </a:r>
            <a:r>
              <a:rPr lang="en-US" sz="9600" b="1" dirty="0">
                <a:effectLst/>
                <a:ea typeface="Times New Roman" panose="02020603050405020304" pitchFamily="18" charset="0"/>
              </a:rPr>
              <a:t>knowledge exchange</a:t>
            </a:r>
            <a:r>
              <a:rPr lang="en-US" sz="9600" dirty="0">
                <a:effectLst/>
                <a:ea typeface="Times New Roman" panose="02020603050405020304" pitchFamily="18" charset="0"/>
              </a:rPr>
              <a:t> was needed as the archivists learned about ways to use machine learning and the IT team learned about how the appraisal and selection process for born-digital moving images was being performed manually. </a:t>
            </a:r>
          </a:p>
          <a:p>
            <a:pPr marL="0" marR="0">
              <a:lnSpc>
                <a:spcPct val="107000"/>
              </a:lnSpc>
              <a:spcBef>
                <a:spcPts val="0"/>
              </a:spcBef>
              <a:spcAft>
                <a:spcPts val="800"/>
              </a:spcAft>
            </a:pPr>
            <a:endParaRPr lang="en-US" sz="9600" dirty="0">
              <a:ea typeface="Times New Roman" panose="02020603050405020304" pitchFamily="18" charset="0"/>
            </a:endParaRPr>
          </a:p>
          <a:p>
            <a:pPr marL="0" marR="0">
              <a:lnSpc>
                <a:spcPct val="107000"/>
              </a:lnSpc>
              <a:spcBef>
                <a:spcPts val="0"/>
              </a:spcBef>
              <a:spcAft>
                <a:spcPts val="800"/>
              </a:spcAft>
            </a:pPr>
            <a:r>
              <a:rPr lang="en-US" sz="9600" dirty="0">
                <a:effectLst/>
                <a:ea typeface="Times New Roman" panose="02020603050405020304" pitchFamily="18" charset="0"/>
              </a:rPr>
              <a:t>The actual </a:t>
            </a:r>
            <a:r>
              <a:rPr lang="en-US" sz="9600" b="1" dirty="0">
                <a:effectLst/>
                <a:ea typeface="Times New Roman" panose="02020603050405020304" pitchFamily="18" charset="0"/>
              </a:rPr>
              <a:t>implementation</a:t>
            </a:r>
            <a:r>
              <a:rPr lang="en-US" sz="9600" dirty="0">
                <a:effectLst/>
                <a:ea typeface="Times New Roman" panose="02020603050405020304" pitchFamily="18" charset="0"/>
              </a:rPr>
              <a:t> was an </a:t>
            </a:r>
            <a:r>
              <a:rPr lang="en-US" sz="9600" b="1" dirty="0">
                <a:effectLst/>
                <a:ea typeface="Times New Roman" panose="02020603050405020304" pitchFamily="18" charset="0"/>
              </a:rPr>
              <a:t>iterative process </a:t>
            </a:r>
            <a:r>
              <a:rPr lang="en-US" sz="9600" dirty="0">
                <a:effectLst/>
                <a:ea typeface="Times New Roman" panose="02020603050405020304" pitchFamily="18" charset="0"/>
              </a:rPr>
              <a:t>involving training on an initial set of 1000 pre-appraised video conference recordings and subsequent testing of results against manual decisions. It was during these efforts that we discovered that we needed more sample videos that had already been through the manual appraisal and selection process, forcing us to increase the training set to 3000 videos.</a:t>
            </a:r>
            <a:endParaRPr lang="en-US" sz="26700"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119A8E7-52A8-4792-8BAF-F2D014415AE9}" type="slidenum">
              <a:rPr lang="en-US" altLang="en-US" smtClean="0"/>
              <a:pPr/>
              <a:t>6</a:t>
            </a:fld>
            <a:endParaRPr lang="en-US" altLang="en-US"/>
          </a:p>
        </p:txBody>
      </p:sp>
    </p:spTree>
    <p:extLst>
      <p:ext uri="{BB962C8B-B14F-4D97-AF65-F5344CB8AC3E}">
        <p14:creationId xmlns:p14="http://schemas.microsoft.com/office/powerpoint/2010/main" val="22947564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0" marR="0" indent="0">
              <a:lnSpc>
                <a:spcPct val="107000"/>
              </a:lnSpc>
              <a:spcBef>
                <a:spcPts val="0"/>
              </a:spcBef>
              <a:spcAft>
                <a:spcPts val="1200"/>
              </a:spcAft>
              <a:buFont typeface="Arial" panose="020B0604020202020204" pitchFamily="34" charset="0"/>
              <a:buNone/>
            </a:pPr>
            <a:r>
              <a:rPr lang="en-US" sz="9600" dirty="0">
                <a:solidFill>
                  <a:srgbClr val="000000"/>
                </a:solidFill>
                <a:effectLst/>
                <a:ea typeface="Times New Roman" panose="02020603050405020304" pitchFamily="18" charset="0"/>
                <a:cs typeface="Calibri" panose="020F0502020204030204" pitchFamily="34" charset="0"/>
              </a:rPr>
              <a:t>AVA performs a series of preconfigured actions based on Machine Learning to generate a </a:t>
            </a:r>
            <a:r>
              <a:rPr lang="en-US" sz="9600" b="1" dirty="0">
                <a:solidFill>
                  <a:srgbClr val="000000"/>
                </a:solidFill>
                <a:effectLst/>
                <a:ea typeface="Times New Roman" panose="02020603050405020304" pitchFamily="18" charset="0"/>
                <a:cs typeface="Calibri" panose="020F0502020204030204" pitchFamily="34" charset="0"/>
              </a:rPr>
              <a:t>preliminary appraisal recommendation </a:t>
            </a:r>
            <a:r>
              <a:rPr lang="en-US" sz="9600" dirty="0">
                <a:solidFill>
                  <a:srgbClr val="000000"/>
                </a:solidFill>
                <a:effectLst/>
                <a:ea typeface="Times New Roman" panose="02020603050405020304" pitchFamily="18" charset="0"/>
                <a:cs typeface="Calibri" panose="020F0502020204030204" pitchFamily="34" charset="0"/>
              </a:rPr>
              <a:t>for each video. These </a:t>
            </a:r>
            <a:r>
              <a:rPr lang="en-US" sz="9600" b="1" dirty="0">
                <a:solidFill>
                  <a:srgbClr val="000000"/>
                </a:solidFill>
                <a:effectLst/>
                <a:ea typeface="Times New Roman" panose="02020603050405020304" pitchFamily="18" charset="0"/>
                <a:cs typeface="Calibri" panose="020F0502020204030204" pitchFamily="34" charset="0"/>
              </a:rPr>
              <a:t>recommendations</a:t>
            </a:r>
            <a:r>
              <a:rPr lang="en-US" sz="9600" dirty="0">
                <a:solidFill>
                  <a:srgbClr val="000000"/>
                </a:solidFill>
                <a:effectLst/>
                <a:ea typeface="Times New Roman" panose="02020603050405020304" pitchFamily="18" charset="0"/>
                <a:cs typeface="Calibri" panose="020F0502020204030204" pitchFamily="34" charset="0"/>
              </a:rPr>
              <a:t> are then </a:t>
            </a:r>
            <a:r>
              <a:rPr lang="en-US" sz="9600" b="1" dirty="0">
                <a:solidFill>
                  <a:srgbClr val="000000"/>
                </a:solidFill>
                <a:effectLst/>
                <a:ea typeface="Times New Roman" panose="02020603050405020304" pitchFamily="18" charset="0"/>
                <a:cs typeface="Calibri" panose="020F0502020204030204" pitchFamily="34" charset="0"/>
              </a:rPr>
              <a:t>validated by an archivist</a:t>
            </a:r>
            <a:r>
              <a:rPr lang="en-US" sz="9600" dirty="0">
                <a:solidFill>
                  <a:srgbClr val="000000"/>
                </a:solidFill>
                <a:ea typeface="Times New Roman" panose="02020603050405020304" pitchFamily="18" charset="0"/>
                <a:cs typeface="Calibri" panose="020F0502020204030204" pitchFamily="34" charset="0"/>
              </a:rPr>
              <a:t> before AVA moves videos either into a preservation staging area or a</a:t>
            </a:r>
            <a:r>
              <a:rPr lang="en-US" sz="9600" dirty="0">
                <a:solidFill>
                  <a:srgbClr val="000000"/>
                </a:solidFill>
                <a:effectLst/>
                <a:ea typeface="Times New Roman" panose="02020603050405020304" pitchFamily="18" charset="0"/>
                <a:cs typeface="Calibri" panose="020F0502020204030204" pitchFamily="34" charset="0"/>
              </a:rPr>
              <a:t> designated deletion staging area.</a:t>
            </a:r>
          </a:p>
          <a:p>
            <a:endParaRPr lang="en-US" dirty="0"/>
          </a:p>
        </p:txBody>
      </p:sp>
      <p:sp>
        <p:nvSpPr>
          <p:cNvPr id="4" name="Slide Number Placeholder 3"/>
          <p:cNvSpPr>
            <a:spLocks noGrp="1"/>
          </p:cNvSpPr>
          <p:nvPr>
            <p:ph type="sldNum" sz="quarter" idx="5"/>
          </p:nvPr>
        </p:nvSpPr>
        <p:spPr/>
        <p:txBody>
          <a:bodyPr/>
          <a:lstStyle/>
          <a:p>
            <a:fld id="{5119A8E7-52A8-4792-8BAF-F2D014415AE9}" type="slidenum">
              <a:rPr lang="en-US" altLang="en-US" smtClean="0"/>
              <a:pPr/>
              <a:t>7</a:t>
            </a:fld>
            <a:endParaRPr lang="en-US" altLang="en-US"/>
          </a:p>
        </p:txBody>
      </p:sp>
    </p:spTree>
    <p:extLst>
      <p:ext uri="{BB962C8B-B14F-4D97-AF65-F5344CB8AC3E}">
        <p14:creationId xmlns:p14="http://schemas.microsoft.com/office/powerpoint/2010/main" val="1407398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19A8E7-52A8-4792-8BAF-F2D014415AE9}" type="slidenum">
              <a:rPr lang="en-US" altLang="en-US" smtClean="0"/>
              <a:pPr/>
              <a:t>8</a:t>
            </a:fld>
            <a:endParaRPr lang="en-US" altLang="en-US"/>
          </a:p>
        </p:txBody>
      </p:sp>
    </p:spTree>
    <p:extLst>
      <p:ext uri="{BB962C8B-B14F-4D97-AF65-F5344CB8AC3E}">
        <p14:creationId xmlns:p14="http://schemas.microsoft.com/office/powerpoint/2010/main" val="2274088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19A8E7-52A8-4792-8BAF-F2D014415AE9}" type="slidenum">
              <a:rPr lang="en-US" altLang="en-US" smtClean="0"/>
              <a:pPr/>
              <a:t>9</a:t>
            </a:fld>
            <a:endParaRPr lang="en-US" altLang="en-US"/>
          </a:p>
        </p:txBody>
      </p:sp>
    </p:spTree>
    <p:extLst>
      <p:ext uri="{BB962C8B-B14F-4D97-AF65-F5344CB8AC3E}">
        <p14:creationId xmlns:p14="http://schemas.microsoft.com/office/powerpoint/2010/main" val="407252020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1143000" marR="0" indent="-1143000">
              <a:lnSpc>
                <a:spcPct val="107000"/>
              </a:lnSpc>
              <a:spcBef>
                <a:spcPts val="0"/>
              </a:spcBef>
              <a:spcAft>
                <a:spcPts val="1200"/>
              </a:spcAft>
              <a:buFont typeface="Arial" panose="020B0604020202020204" pitchFamily="34" charset="0"/>
              <a:buChar char="•"/>
            </a:pPr>
            <a:r>
              <a:rPr lang="en-US" sz="9600" dirty="0">
                <a:solidFill>
                  <a:srgbClr val="000000"/>
                </a:solidFill>
                <a:effectLst/>
                <a:ea typeface="Times New Roman" panose="02020603050405020304" pitchFamily="18" charset="0"/>
                <a:cs typeface="Calibri" panose="020F0502020204030204" pitchFamily="34" charset="0"/>
              </a:rPr>
              <a:t>AVA’s makes recommendations with ~85% accuracy. </a:t>
            </a:r>
          </a:p>
          <a:p>
            <a:pPr marL="1143000" marR="0" indent="-1143000">
              <a:lnSpc>
                <a:spcPct val="107000"/>
              </a:lnSpc>
              <a:spcBef>
                <a:spcPts val="0"/>
              </a:spcBef>
              <a:spcAft>
                <a:spcPts val="1200"/>
              </a:spcAft>
              <a:buFont typeface="Arial" panose="020B0604020202020204" pitchFamily="34" charset="0"/>
              <a:buChar char="•"/>
            </a:pPr>
            <a:r>
              <a:rPr lang="en-US" sz="9600" dirty="0">
                <a:solidFill>
                  <a:srgbClr val="000000"/>
                </a:solidFill>
                <a:effectLst/>
                <a:ea typeface="Times New Roman" panose="02020603050405020304" pitchFamily="18" charset="0"/>
                <a:cs typeface="Calibri" panose="020F0502020204030204" pitchFamily="34" charset="0"/>
              </a:rPr>
              <a:t>AVA detects empty and soundless videos. </a:t>
            </a:r>
          </a:p>
          <a:p>
            <a:pPr marL="1143000" marR="0" indent="-1143000">
              <a:lnSpc>
                <a:spcPct val="107000"/>
              </a:lnSpc>
              <a:spcBef>
                <a:spcPts val="0"/>
              </a:spcBef>
              <a:spcAft>
                <a:spcPts val="1200"/>
              </a:spcAft>
              <a:buFont typeface="Arial" panose="020B0604020202020204" pitchFamily="34" charset="0"/>
              <a:buChar char="•"/>
            </a:pPr>
            <a:r>
              <a:rPr lang="en-US" sz="9600" dirty="0">
                <a:solidFill>
                  <a:srgbClr val="000000"/>
                </a:solidFill>
                <a:ea typeface="Times New Roman" panose="02020603050405020304" pitchFamily="18" charset="0"/>
                <a:cs typeface="Calibri" panose="020F0502020204030204" pitchFamily="34" charset="0"/>
              </a:rPr>
              <a:t>AVA t</a:t>
            </a:r>
            <a:r>
              <a:rPr lang="en-US" sz="9600" dirty="0">
                <a:solidFill>
                  <a:srgbClr val="000000"/>
                </a:solidFill>
                <a:effectLst/>
                <a:ea typeface="Times New Roman" panose="02020603050405020304" pitchFamily="18" charset="0"/>
                <a:cs typeface="Calibri" panose="020F0502020204030204" pitchFamily="34" charset="0"/>
              </a:rPr>
              <a:t>akes10 minutes to generate recommendations for 200 videos. Archivists need </a:t>
            </a:r>
            <a:r>
              <a:rPr lang="en-US" sz="9600" dirty="0">
                <a:solidFill>
                  <a:srgbClr val="000000"/>
                </a:solidFill>
                <a:ea typeface="Times New Roman" panose="02020603050405020304" pitchFamily="18" charset="0"/>
                <a:cs typeface="Calibri" panose="020F0502020204030204" pitchFamily="34" charset="0"/>
              </a:rPr>
              <a:t>only </a:t>
            </a:r>
            <a:r>
              <a:rPr lang="en-US" sz="9600" dirty="0">
                <a:solidFill>
                  <a:srgbClr val="000000"/>
                </a:solidFill>
                <a:effectLst/>
                <a:ea typeface="Times New Roman" panose="02020603050405020304" pitchFamily="18" charset="0"/>
                <a:cs typeface="Calibri" panose="020F0502020204030204" pitchFamily="34" charset="0"/>
              </a:rPr>
              <a:t>about 30 minutes to verify and take any required corrective actions.</a:t>
            </a:r>
            <a:endParaRPr lang="en-US" sz="9600" dirty="0">
              <a:effectLst/>
              <a:ea typeface="Calibri" panose="020F0502020204030204" pitchFamily="34" charset="0"/>
              <a:cs typeface="Times New Roman" panose="02020603050405020304" pitchFamily="18" charset="0"/>
            </a:endParaRPr>
          </a:p>
          <a:p>
            <a:pPr marL="1143000" marR="0" indent="-1143000">
              <a:lnSpc>
                <a:spcPct val="107000"/>
              </a:lnSpc>
              <a:spcBef>
                <a:spcPts val="0"/>
              </a:spcBef>
              <a:spcAft>
                <a:spcPts val="1200"/>
              </a:spcAft>
              <a:buFont typeface="Arial" panose="020B0604020202020204" pitchFamily="34" charset="0"/>
              <a:buChar char="•"/>
            </a:pPr>
            <a:r>
              <a:rPr lang="en-US" sz="9600" dirty="0">
                <a:solidFill>
                  <a:srgbClr val="000000"/>
                </a:solidFill>
                <a:effectLst/>
                <a:ea typeface="Times New Roman" panose="02020603050405020304" pitchFamily="18" charset="0"/>
                <a:cs typeface="Calibri" panose="020F0502020204030204" pitchFamily="34" charset="0"/>
              </a:rPr>
              <a:t>Using AVA has resulted in 1.5-person day savings per month, a reduction of manual errors, and an increase in appraisal decision accuracy!</a:t>
            </a:r>
            <a:endParaRPr lang="en-US" sz="9600" dirty="0">
              <a:effectLst/>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119A8E7-52A8-4792-8BAF-F2D014415AE9}" type="slidenum">
              <a:rPr lang="en-US" altLang="en-US" smtClean="0"/>
              <a:pPr/>
              <a:t>10</a:t>
            </a:fld>
            <a:endParaRPr lang="en-US" altLang="en-US"/>
          </a:p>
        </p:txBody>
      </p:sp>
    </p:spTree>
    <p:extLst>
      <p:ext uri="{BB962C8B-B14F-4D97-AF65-F5344CB8AC3E}">
        <p14:creationId xmlns:p14="http://schemas.microsoft.com/office/powerpoint/2010/main" val="3628203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25000" lnSpcReduction="20000"/>
          </a:bodyPr>
          <a:lstStyle/>
          <a:p>
            <a:pPr marL="1143000" marR="0" indent="-1143000">
              <a:lnSpc>
                <a:spcPct val="107000"/>
              </a:lnSpc>
              <a:spcBef>
                <a:spcPts val="0"/>
              </a:spcBef>
              <a:spcAft>
                <a:spcPts val="1200"/>
              </a:spcAft>
              <a:buFont typeface="Arial" panose="020B0604020202020204" pitchFamily="34" charset="0"/>
              <a:buChar char="•"/>
            </a:pPr>
            <a:r>
              <a:rPr lang="en-US" sz="9600" dirty="0">
                <a:solidFill>
                  <a:srgbClr val="000000"/>
                </a:solidFill>
                <a:effectLst/>
                <a:ea typeface="Times New Roman" panose="02020603050405020304" pitchFamily="18" charset="0"/>
                <a:cs typeface="Times New Roman" panose="02020603050405020304" pitchFamily="18" charset="0"/>
              </a:rPr>
              <a:t>AVA is </a:t>
            </a:r>
            <a:r>
              <a:rPr lang="en-US" sz="9600" b="1" dirty="0">
                <a:solidFill>
                  <a:srgbClr val="000000"/>
                </a:solidFill>
                <a:effectLst/>
                <a:ea typeface="Times New Roman" panose="02020603050405020304" pitchFamily="18" charset="0"/>
                <a:cs typeface="Times New Roman" panose="02020603050405020304" pitchFamily="18" charset="0"/>
              </a:rPr>
              <a:t>effective and saves time</a:t>
            </a:r>
            <a:r>
              <a:rPr lang="en-US" sz="9600" dirty="0">
                <a:solidFill>
                  <a:srgbClr val="000000"/>
                </a:solidFill>
                <a:effectLst/>
                <a:ea typeface="Times New Roman" panose="02020603050405020304" pitchFamily="18" charset="0"/>
                <a:cs typeface="Times New Roman" panose="02020603050405020304" pitchFamily="18" charset="0"/>
              </a:rPr>
              <a:t>!</a:t>
            </a:r>
          </a:p>
          <a:p>
            <a:pPr marL="1143000" marR="0" indent="-1143000">
              <a:lnSpc>
                <a:spcPct val="107000"/>
              </a:lnSpc>
              <a:spcBef>
                <a:spcPts val="0"/>
              </a:spcBef>
              <a:spcAft>
                <a:spcPts val="1200"/>
              </a:spcAft>
              <a:buFont typeface="Arial" panose="020B0604020202020204" pitchFamily="34" charset="0"/>
              <a:buChar char="•"/>
            </a:pPr>
            <a:r>
              <a:rPr lang="en-US" sz="9600" dirty="0">
                <a:solidFill>
                  <a:srgbClr val="000000"/>
                </a:solidFill>
                <a:effectLst/>
                <a:ea typeface="Times New Roman" panose="02020603050405020304" pitchFamily="18" charset="0"/>
                <a:cs typeface="Times New Roman" panose="02020603050405020304" pitchFamily="18" charset="0"/>
              </a:rPr>
              <a:t>Identifying a representative set of training data required a </a:t>
            </a:r>
            <a:r>
              <a:rPr lang="en-US" sz="9600" b="1" dirty="0">
                <a:solidFill>
                  <a:srgbClr val="000000"/>
                </a:solidFill>
                <a:effectLst/>
                <a:ea typeface="Times New Roman" panose="02020603050405020304" pitchFamily="18" charset="0"/>
                <a:cs typeface="Times New Roman" panose="02020603050405020304" pitchFamily="18" charset="0"/>
              </a:rPr>
              <a:t>high initial time investment</a:t>
            </a:r>
            <a:r>
              <a:rPr lang="en-US" sz="9600" dirty="0">
                <a:solidFill>
                  <a:srgbClr val="000000"/>
                </a:solidFill>
                <a:effectLst/>
                <a:ea typeface="Times New Roman" panose="02020603050405020304" pitchFamily="18" charset="0"/>
                <a:cs typeface="Times New Roman" panose="02020603050405020304" pitchFamily="18" charset="0"/>
              </a:rPr>
              <a:t> for the archivists. </a:t>
            </a:r>
          </a:p>
          <a:p>
            <a:pPr marL="1143000" marR="0" indent="-1143000">
              <a:lnSpc>
                <a:spcPct val="107000"/>
              </a:lnSpc>
              <a:spcBef>
                <a:spcPts val="0"/>
              </a:spcBef>
              <a:spcAft>
                <a:spcPts val="1200"/>
              </a:spcAft>
              <a:buFont typeface="Arial" panose="020B0604020202020204" pitchFamily="34" charset="0"/>
              <a:buChar char="•"/>
            </a:pPr>
            <a:r>
              <a:rPr lang="en-US" sz="9600" b="1" dirty="0">
                <a:solidFill>
                  <a:srgbClr val="000000"/>
                </a:solidFill>
                <a:ea typeface="Calibri" panose="020F0502020204030204" pitchFamily="34" charset="0"/>
                <a:cs typeface="Times New Roman" panose="02020603050405020304" pitchFamily="18" charset="0"/>
              </a:rPr>
              <a:t>Ongoing</a:t>
            </a:r>
            <a:r>
              <a:rPr lang="en-US" sz="9600" dirty="0">
                <a:solidFill>
                  <a:srgbClr val="000000"/>
                </a:solidFill>
                <a:ea typeface="Calibri" panose="020F0502020204030204" pitchFamily="34" charset="0"/>
                <a:cs typeface="Times New Roman" panose="02020603050405020304" pitchFamily="18" charset="0"/>
              </a:rPr>
              <a:t>, human-driven, iterative training is required to increase accuracy.</a:t>
            </a:r>
          </a:p>
          <a:p>
            <a:pPr marL="1143000" marR="0" indent="-1143000">
              <a:lnSpc>
                <a:spcPct val="107000"/>
              </a:lnSpc>
              <a:spcBef>
                <a:spcPts val="0"/>
              </a:spcBef>
              <a:spcAft>
                <a:spcPts val="1200"/>
              </a:spcAft>
              <a:buFont typeface="Arial" panose="020B0604020202020204" pitchFamily="34" charset="0"/>
              <a:buChar char="•"/>
            </a:pPr>
            <a:r>
              <a:rPr lang="en-US" sz="9600" dirty="0">
                <a:solidFill>
                  <a:srgbClr val="000000"/>
                </a:solidFill>
                <a:ea typeface="Calibri" panose="020F0502020204030204" pitchFamily="34" charset="0"/>
                <a:cs typeface="Times New Roman" panose="02020603050405020304" pitchFamily="18" charset="0"/>
              </a:rPr>
              <a:t>This use case required evaluation of straightforward criteria. Scaling AVA to tackle larger collections of mixed formats with more complex selection criteria will likely present greater challenges. </a:t>
            </a:r>
          </a:p>
          <a:p>
            <a:pPr marL="1143000" marR="0" indent="-1143000">
              <a:lnSpc>
                <a:spcPct val="107000"/>
              </a:lnSpc>
              <a:spcBef>
                <a:spcPts val="0"/>
              </a:spcBef>
              <a:spcAft>
                <a:spcPts val="1200"/>
              </a:spcAft>
              <a:buFont typeface="Arial" panose="020B0604020202020204" pitchFamily="34" charset="0"/>
              <a:buChar char="•"/>
            </a:pPr>
            <a:r>
              <a:rPr lang="en-US" sz="9600" dirty="0">
                <a:solidFill>
                  <a:srgbClr val="000000"/>
                </a:solidFill>
                <a:ea typeface="Calibri" panose="020F0502020204030204" pitchFamily="34" charset="0"/>
                <a:cs typeface="Times New Roman" panose="02020603050405020304" pitchFamily="18" charset="0"/>
              </a:rPr>
              <a:t>We must remain vigilant to reduce bias included in our training data.</a:t>
            </a:r>
          </a:p>
          <a:p>
            <a:endParaRPr lang="en-US" dirty="0"/>
          </a:p>
        </p:txBody>
      </p:sp>
      <p:sp>
        <p:nvSpPr>
          <p:cNvPr id="4" name="Slide Number Placeholder 3"/>
          <p:cNvSpPr>
            <a:spLocks noGrp="1"/>
          </p:cNvSpPr>
          <p:nvPr>
            <p:ph type="sldNum" sz="quarter" idx="5"/>
          </p:nvPr>
        </p:nvSpPr>
        <p:spPr/>
        <p:txBody>
          <a:bodyPr/>
          <a:lstStyle/>
          <a:p>
            <a:fld id="{5119A8E7-52A8-4792-8BAF-F2D014415AE9}" type="slidenum">
              <a:rPr lang="en-US" altLang="en-US" smtClean="0"/>
              <a:pPr/>
              <a:t>11</a:t>
            </a:fld>
            <a:endParaRPr lang="en-US" altLang="en-US"/>
          </a:p>
        </p:txBody>
      </p:sp>
    </p:spTree>
    <p:extLst>
      <p:ext uri="{BB962C8B-B14F-4D97-AF65-F5344CB8AC3E}">
        <p14:creationId xmlns:p14="http://schemas.microsoft.com/office/powerpoint/2010/main" val="3452453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19A8E7-52A8-4792-8BAF-F2D014415AE9}" type="slidenum">
              <a:rPr lang="en-US" altLang="en-US" smtClean="0"/>
              <a:pPr/>
              <a:t>12</a:t>
            </a:fld>
            <a:endParaRPr lang="en-US" altLang="en-US"/>
          </a:p>
        </p:txBody>
      </p:sp>
    </p:spTree>
    <p:extLst>
      <p:ext uri="{BB962C8B-B14F-4D97-AF65-F5344CB8AC3E}">
        <p14:creationId xmlns:p14="http://schemas.microsoft.com/office/powerpoint/2010/main" val="664891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2"/>
            <a:ext cx="51206400" cy="21336005"/>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4" y="2"/>
            <a:ext cx="51206400" cy="21336005"/>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920240" y="23147306"/>
            <a:ext cx="32644080" cy="6827520"/>
          </a:xfrm>
        </p:spPr>
        <p:txBody>
          <a:bodyPr anchor="ctr">
            <a:normAutofit/>
          </a:bodyPr>
          <a:lstStyle>
            <a:lvl1pPr algn="r">
              <a:defRPr sz="21000" spc="840" baseline="0"/>
            </a:lvl1pPr>
          </a:lstStyle>
          <a:p>
            <a:r>
              <a:rPr lang="en-US"/>
              <a:t>Click to edit Master title style</a:t>
            </a:r>
          </a:p>
        </p:txBody>
      </p:sp>
      <p:sp>
        <p:nvSpPr>
          <p:cNvPr id="3" name="Subtitle 2"/>
          <p:cNvSpPr>
            <a:spLocks noGrp="1"/>
          </p:cNvSpPr>
          <p:nvPr>
            <p:ph type="subTitle" idx="1"/>
          </p:nvPr>
        </p:nvSpPr>
        <p:spPr>
          <a:xfrm>
            <a:off x="36164520" y="23147306"/>
            <a:ext cx="13441680" cy="6827520"/>
          </a:xfrm>
        </p:spPr>
        <p:txBody>
          <a:bodyPr lIns="91440" rIns="91440" anchor="ctr">
            <a:normAutofit/>
          </a:bodyPr>
          <a:lstStyle>
            <a:lvl1pPr marL="0" indent="0" algn="l">
              <a:lnSpc>
                <a:spcPct val="100000"/>
              </a:lnSpc>
              <a:spcBef>
                <a:spcPts val="0"/>
              </a:spcBef>
              <a:buNone/>
              <a:defRPr sz="7560">
                <a:solidFill>
                  <a:schemeClr val="tx1">
                    <a:lumMod val="95000"/>
                    <a:lumOff val="5000"/>
                  </a:schemeClr>
                </a:solidFill>
              </a:defRPr>
            </a:lvl1pPr>
            <a:lvl2pPr marL="1920240" indent="0" algn="ctr">
              <a:buNone/>
              <a:defRPr sz="7560"/>
            </a:lvl2pPr>
            <a:lvl3pPr marL="3840480" indent="0" algn="ctr">
              <a:buNone/>
              <a:defRPr sz="7560"/>
            </a:lvl3pPr>
            <a:lvl4pPr marL="5760720" indent="0" algn="ctr">
              <a:buNone/>
              <a:defRPr sz="7560"/>
            </a:lvl4pPr>
            <a:lvl5pPr marL="7680960" indent="0" algn="ctr">
              <a:buNone/>
              <a:defRPr sz="7560"/>
            </a:lvl5pPr>
            <a:lvl6pPr marL="9601200" indent="0" algn="ctr">
              <a:buNone/>
              <a:defRPr sz="7560"/>
            </a:lvl6pPr>
            <a:lvl7pPr marL="11521440" indent="0" algn="ctr">
              <a:buNone/>
              <a:defRPr sz="7560"/>
            </a:lvl7pPr>
            <a:lvl8pPr marL="13441680" indent="0" algn="ctr">
              <a:buNone/>
              <a:defRPr sz="7560"/>
            </a:lvl8pPr>
            <a:lvl9pPr marL="15361920" indent="0" algn="ctr">
              <a:buNone/>
              <a:defRPr sz="7560"/>
            </a:lvl9pPr>
          </a:lstStyle>
          <a:p>
            <a:r>
              <a:rPr lang="en-US"/>
              <a:t>Click to edit Master subtitle style</a:t>
            </a:r>
          </a:p>
        </p:txBody>
      </p:sp>
      <p:sp>
        <p:nvSpPr>
          <p:cNvPr id="4" name="Date Placeholder 3"/>
          <p:cNvSpPr>
            <a:spLocks noGrp="1"/>
          </p:cNvSpPr>
          <p:nvPr>
            <p:ph type="dt" sz="half" idx="10"/>
          </p:nvPr>
        </p:nvSpPr>
        <p:spPr/>
        <p:txBody>
          <a:bodyPr/>
          <a:lstStyle>
            <a:lvl1pPr algn="l">
              <a:defRPr/>
            </a:lvl1p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9A0A9370-FBC6-4D94-86B4-7698258F5502}" type="slidenum">
              <a:rPr lang="en-US" altLang="en-US" smtClean="0"/>
              <a:pPr/>
              <a:t>‹#›</a:t>
            </a:fld>
            <a:endParaRPr lang="en-US" altLang="en-US"/>
          </a:p>
        </p:txBody>
      </p:sp>
      <p:cxnSp>
        <p:nvCxnSpPr>
          <p:cNvPr id="8" name="Straight Connector 7"/>
          <p:cNvCxnSpPr/>
          <p:nvPr/>
        </p:nvCxnSpPr>
        <p:spPr>
          <a:xfrm flipV="1">
            <a:off x="35224741" y="24565828"/>
            <a:ext cx="0" cy="42672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073666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F2E181FB-557A-4DF5-9F56-0194012406E3}" type="slidenum">
              <a:rPr lang="en-US" altLang="en-US" smtClean="0"/>
              <a:pPr/>
              <a:t>‹#›</a:t>
            </a:fld>
            <a:endParaRPr lang="en-US" altLang="en-US"/>
          </a:p>
        </p:txBody>
      </p:sp>
    </p:spTree>
    <p:extLst>
      <p:ext uri="{BB962C8B-B14F-4D97-AF65-F5344CB8AC3E}">
        <p14:creationId xmlns:p14="http://schemas.microsoft.com/office/powerpoint/2010/main" val="2154972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6644584" y="3556000"/>
            <a:ext cx="11041380" cy="25247600"/>
          </a:xfrm>
        </p:spPr>
        <p:txBody>
          <a:bodyPr vert="eaVert" lIns="45720" tIns="91440" rIns="45720" bIns="91440"/>
          <a:lstStyle/>
          <a:p>
            <a:r>
              <a:rPr lang="en-US"/>
              <a:t>Click to edit Master title style</a:t>
            </a:r>
          </a:p>
        </p:txBody>
      </p:sp>
      <p:sp>
        <p:nvSpPr>
          <p:cNvPr id="3" name="Vertical Text Placeholder 2"/>
          <p:cNvSpPr>
            <a:spLocks noGrp="1"/>
          </p:cNvSpPr>
          <p:nvPr>
            <p:ph type="body" orient="vert" idx="1"/>
          </p:nvPr>
        </p:nvSpPr>
        <p:spPr>
          <a:xfrm>
            <a:off x="4160524" y="3556000"/>
            <a:ext cx="31843980" cy="25247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8D177B67-486E-4BBF-BFA9-BA60686F81D6}" type="slidenum">
              <a:rPr lang="en-US" altLang="en-US" smtClean="0"/>
              <a:pPr/>
              <a:t>‹#›</a:t>
            </a:fld>
            <a:endParaRPr lang="en-US" altLang="en-US"/>
          </a:p>
        </p:txBody>
      </p:sp>
      <p:cxnSp>
        <p:nvCxnSpPr>
          <p:cNvPr id="7" name="Straight Connector 6"/>
          <p:cNvCxnSpPr/>
          <p:nvPr/>
        </p:nvCxnSpPr>
        <p:spPr>
          <a:xfrm rot="5400000" flipV="1">
            <a:off x="42245280" y="489921"/>
            <a:ext cx="0" cy="384048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60614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9A3BCFB2-CEE9-49DC-85AF-7E29269F347A}" type="slidenum">
              <a:rPr lang="en-US" altLang="en-US" smtClean="0"/>
              <a:pPr/>
              <a:t>‹#›</a:t>
            </a:fld>
            <a:endParaRPr lang="en-US" altLang="en-US"/>
          </a:p>
        </p:txBody>
      </p:sp>
    </p:spTree>
    <p:extLst>
      <p:ext uri="{BB962C8B-B14F-4D97-AF65-F5344CB8AC3E}">
        <p14:creationId xmlns:p14="http://schemas.microsoft.com/office/powerpoint/2010/main" val="7183822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2"/>
            <a:ext cx="51206400" cy="2133600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4" y="2"/>
            <a:ext cx="51206400" cy="21336005"/>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920240" y="23147306"/>
            <a:ext cx="32644080" cy="6827520"/>
          </a:xfrm>
        </p:spPr>
        <p:txBody>
          <a:bodyPr anchor="ctr">
            <a:normAutofit/>
          </a:bodyPr>
          <a:lstStyle>
            <a:lvl1pPr algn="r">
              <a:defRPr sz="21000" b="0" spc="840" baseline="0"/>
            </a:lvl1pPr>
          </a:lstStyle>
          <a:p>
            <a:r>
              <a:rPr lang="en-US"/>
              <a:t>Click to edit Master title style</a:t>
            </a:r>
          </a:p>
        </p:txBody>
      </p:sp>
      <p:sp>
        <p:nvSpPr>
          <p:cNvPr id="3" name="Text Placeholder 2"/>
          <p:cNvSpPr>
            <a:spLocks noGrp="1"/>
          </p:cNvSpPr>
          <p:nvPr>
            <p:ph type="body" idx="1"/>
          </p:nvPr>
        </p:nvSpPr>
        <p:spPr>
          <a:xfrm>
            <a:off x="36164520" y="23147306"/>
            <a:ext cx="13441680" cy="6827520"/>
          </a:xfrm>
        </p:spPr>
        <p:txBody>
          <a:bodyPr lIns="91440" rIns="91440" anchor="ctr">
            <a:normAutofit/>
          </a:bodyPr>
          <a:lstStyle>
            <a:lvl1pPr marL="0" indent="0">
              <a:lnSpc>
                <a:spcPct val="100000"/>
              </a:lnSpc>
              <a:spcBef>
                <a:spcPts val="0"/>
              </a:spcBef>
              <a:buNone/>
              <a:defRPr sz="7560">
                <a:solidFill>
                  <a:schemeClr val="tx1">
                    <a:lumMod val="95000"/>
                    <a:lumOff val="5000"/>
                  </a:schemeClr>
                </a:solidFill>
              </a:defRPr>
            </a:lvl1pPr>
            <a:lvl2pPr marL="1920240" indent="0">
              <a:buNone/>
              <a:defRPr sz="7560">
                <a:solidFill>
                  <a:schemeClr val="tx1">
                    <a:tint val="75000"/>
                  </a:schemeClr>
                </a:solidFill>
              </a:defRPr>
            </a:lvl2pPr>
            <a:lvl3pPr marL="3840480" indent="0">
              <a:buNone/>
              <a:defRPr sz="6720">
                <a:solidFill>
                  <a:schemeClr val="tx1">
                    <a:tint val="75000"/>
                  </a:schemeClr>
                </a:solidFill>
              </a:defRPr>
            </a:lvl3pPr>
            <a:lvl4pPr marL="5760720" indent="0">
              <a:buNone/>
              <a:defRPr sz="5880">
                <a:solidFill>
                  <a:schemeClr val="tx1">
                    <a:tint val="75000"/>
                  </a:schemeClr>
                </a:solidFill>
              </a:defRPr>
            </a:lvl4pPr>
            <a:lvl5pPr marL="7680960" indent="0">
              <a:buNone/>
              <a:defRPr sz="5880">
                <a:solidFill>
                  <a:schemeClr val="tx1">
                    <a:tint val="75000"/>
                  </a:schemeClr>
                </a:solidFill>
              </a:defRPr>
            </a:lvl5pPr>
            <a:lvl6pPr marL="9601200" indent="0">
              <a:buNone/>
              <a:defRPr sz="5880">
                <a:solidFill>
                  <a:schemeClr val="tx1">
                    <a:tint val="75000"/>
                  </a:schemeClr>
                </a:solidFill>
              </a:defRPr>
            </a:lvl6pPr>
            <a:lvl7pPr marL="11521440" indent="0">
              <a:buNone/>
              <a:defRPr sz="5880">
                <a:solidFill>
                  <a:schemeClr val="tx1">
                    <a:tint val="75000"/>
                  </a:schemeClr>
                </a:solidFill>
              </a:defRPr>
            </a:lvl7pPr>
            <a:lvl8pPr marL="13441680" indent="0">
              <a:buNone/>
              <a:defRPr sz="5880">
                <a:solidFill>
                  <a:schemeClr val="tx1">
                    <a:tint val="75000"/>
                  </a:schemeClr>
                </a:solidFill>
              </a:defRPr>
            </a:lvl8pPr>
            <a:lvl9pPr marL="15361920" indent="0">
              <a:buNone/>
              <a:defRPr sz="588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fld id="{60364984-F647-46B2-8952-A6744123A8A4}" type="slidenum">
              <a:rPr lang="en-US" altLang="en-US" smtClean="0"/>
              <a:pPr/>
              <a:t>‹#›</a:t>
            </a:fld>
            <a:endParaRPr lang="en-US" altLang="en-US"/>
          </a:p>
        </p:txBody>
      </p:sp>
      <p:cxnSp>
        <p:nvCxnSpPr>
          <p:cNvPr id="8" name="Straight Connector 7"/>
          <p:cNvCxnSpPr/>
          <p:nvPr/>
        </p:nvCxnSpPr>
        <p:spPr>
          <a:xfrm flipV="1">
            <a:off x="35224741" y="24565828"/>
            <a:ext cx="0" cy="42672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26887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301338" y="2731008"/>
            <a:ext cx="40824302" cy="6998208"/>
          </a:xfrm>
        </p:spPr>
        <p:txBody>
          <a:bodyPr/>
          <a:lstStyle/>
          <a:p>
            <a:r>
              <a:rPr lang="en-US"/>
              <a:t>Click to edit Master title style</a:t>
            </a:r>
          </a:p>
        </p:txBody>
      </p:sp>
      <p:sp>
        <p:nvSpPr>
          <p:cNvPr id="3" name="Content Placeholder 2"/>
          <p:cNvSpPr>
            <a:spLocks noGrp="1"/>
          </p:cNvSpPr>
          <p:nvPr>
            <p:ph sz="half" idx="1"/>
          </p:nvPr>
        </p:nvSpPr>
        <p:spPr>
          <a:xfrm>
            <a:off x="4301333" y="10668000"/>
            <a:ext cx="19970496" cy="187756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5155144" y="10668000"/>
            <a:ext cx="19970496" cy="187756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3E44B541-8056-40F2-9BE1-8782DE8DAD1D}" type="slidenum">
              <a:rPr lang="en-US" altLang="en-US" smtClean="0"/>
              <a:pPr/>
              <a:t>‹#›</a:t>
            </a:fld>
            <a:endParaRPr lang="en-US" altLang="en-US"/>
          </a:p>
        </p:txBody>
      </p:sp>
    </p:spTree>
    <p:extLst>
      <p:ext uri="{BB962C8B-B14F-4D97-AF65-F5344CB8AC3E}">
        <p14:creationId xmlns:p14="http://schemas.microsoft.com/office/powerpoint/2010/main" val="3282079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p>
        </p:txBody>
      </p:sp>
      <p:sp>
        <p:nvSpPr>
          <p:cNvPr id="3" name="Text Placeholder 2"/>
          <p:cNvSpPr>
            <a:spLocks noGrp="1"/>
          </p:cNvSpPr>
          <p:nvPr>
            <p:ph type="body" idx="1"/>
          </p:nvPr>
        </p:nvSpPr>
        <p:spPr>
          <a:xfrm>
            <a:off x="4301338" y="10171635"/>
            <a:ext cx="19970496" cy="3840480"/>
          </a:xfrm>
        </p:spPr>
        <p:txBody>
          <a:bodyPr lIns="137160" rIns="137160" anchor="ctr">
            <a:normAutofit/>
          </a:bodyPr>
          <a:lstStyle>
            <a:lvl1pPr marL="0" indent="0">
              <a:spcBef>
                <a:spcPts val="0"/>
              </a:spcBef>
              <a:spcAft>
                <a:spcPts val="0"/>
              </a:spcAft>
              <a:buNone/>
              <a:defRPr sz="9660" b="0" cap="none" baseline="0">
                <a:solidFill>
                  <a:schemeClr val="accent1"/>
                </a:solidFill>
                <a:latin typeface="+mn-lt"/>
              </a:defRPr>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lvl="0"/>
            <a:r>
              <a:rPr lang="en-US"/>
              <a:t>Click to edit Master text styles</a:t>
            </a:r>
          </a:p>
        </p:txBody>
      </p:sp>
      <p:sp>
        <p:nvSpPr>
          <p:cNvPr id="4" name="Content Placeholder 3"/>
          <p:cNvSpPr>
            <a:spLocks noGrp="1"/>
          </p:cNvSpPr>
          <p:nvPr>
            <p:ph sz="half" idx="2"/>
          </p:nvPr>
        </p:nvSpPr>
        <p:spPr>
          <a:xfrm>
            <a:off x="4301338" y="13849677"/>
            <a:ext cx="19970496" cy="155940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5161730" y="10171635"/>
            <a:ext cx="19970496" cy="3840480"/>
          </a:xfrm>
        </p:spPr>
        <p:txBody>
          <a:bodyPr lIns="137160" rIns="137160" anchor="ctr">
            <a:normAutofit/>
          </a:bodyPr>
          <a:lstStyle>
            <a:lvl1pPr marL="0" indent="0">
              <a:spcBef>
                <a:spcPts val="0"/>
              </a:spcBef>
              <a:spcAft>
                <a:spcPts val="0"/>
              </a:spcAft>
              <a:buNone/>
              <a:defRPr lang="en-US" sz="9660" b="0" kern="1200" cap="none" baseline="0" dirty="0">
                <a:solidFill>
                  <a:schemeClr val="accent1"/>
                </a:solidFill>
                <a:latin typeface="+mn-lt"/>
                <a:ea typeface="+mn-ea"/>
                <a:cs typeface="+mn-cs"/>
              </a:defRPr>
            </a:lvl1pPr>
            <a:lvl2pPr marL="1920240" indent="0">
              <a:buNone/>
              <a:defRPr sz="8400" b="1"/>
            </a:lvl2pPr>
            <a:lvl3pPr marL="3840480" indent="0">
              <a:buNone/>
              <a:defRPr sz="7560" b="1"/>
            </a:lvl3pPr>
            <a:lvl4pPr marL="5760720" indent="0">
              <a:buNone/>
              <a:defRPr sz="6720" b="1"/>
            </a:lvl4pPr>
            <a:lvl5pPr marL="7680960" indent="0">
              <a:buNone/>
              <a:defRPr sz="6720" b="1"/>
            </a:lvl5pPr>
            <a:lvl6pPr marL="9601200" indent="0">
              <a:buNone/>
              <a:defRPr sz="6720" b="1"/>
            </a:lvl6pPr>
            <a:lvl7pPr marL="11521440" indent="0">
              <a:buNone/>
              <a:defRPr sz="6720" b="1"/>
            </a:lvl7pPr>
            <a:lvl8pPr marL="13441680" indent="0">
              <a:buNone/>
              <a:defRPr sz="6720" b="1"/>
            </a:lvl8pPr>
            <a:lvl9pPr marL="15361920" indent="0">
              <a:buNone/>
              <a:defRPr sz="6720" b="1"/>
            </a:lvl9pPr>
          </a:lstStyle>
          <a:p>
            <a:pPr marL="0" lvl="0" indent="0" algn="l" defTabSz="3840480" rtl="0" eaLnBrk="1" latinLnBrk="0" hangingPunct="1">
              <a:lnSpc>
                <a:spcPct val="90000"/>
              </a:lnSpc>
              <a:spcBef>
                <a:spcPts val="7560"/>
              </a:spcBef>
              <a:buNone/>
            </a:pPr>
            <a:r>
              <a:rPr lang="en-US"/>
              <a:t>Click to edit Master text styles</a:t>
            </a:r>
          </a:p>
        </p:txBody>
      </p:sp>
      <p:sp>
        <p:nvSpPr>
          <p:cNvPr id="6" name="Content Placeholder 5"/>
          <p:cNvSpPr>
            <a:spLocks noGrp="1"/>
          </p:cNvSpPr>
          <p:nvPr>
            <p:ph sz="quarter" idx="4"/>
          </p:nvPr>
        </p:nvSpPr>
        <p:spPr>
          <a:xfrm>
            <a:off x="25161730" y="13849677"/>
            <a:ext cx="19970496" cy="155940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fld id="{2144E65F-6E1D-4866-B8CC-609F93BAA981}" type="slidenum">
              <a:rPr lang="en-US" altLang="en-US" smtClean="0"/>
              <a:pPr/>
              <a:t>‹#›</a:t>
            </a:fld>
            <a:endParaRPr lang="en-US" altLang="en-US"/>
          </a:p>
        </p:txBody>
      </p:sp>
    </p:spTree>
    <p:extLst>
      <p:ext uri="{BB962C8B-B14F-4D97-AF65-F5344CB8AC3E}">
        <p14:creationId xmlns:p14="http://schemas.microsoft.com/office/powerpoint/2010/main" val="13874163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fld id="{949A9194-5CC9-48E6-8C1E-0AD0B2D5FB5B}" type="slidenum">
              <a:rPr lang="en-US" altLang="en-US" smtClean="0"/>
              <a:pPr/>
              <a:t>‹#›</a:t>
            </a:fld>
            <a:endParaRPr lang="en-US" altLang="en-US"/>
          </a:p>
        </p:txBody>
      </p:sp>
    </p:spTree>
    <p:extLst>
      <p:ext uri="{BB962C8B-B14F-4D97-AF65-F5344CB8AC3E}">
        <p14:creationId xmlns:p14="http://schemas.microsoft.com/office/powerpoint/2010/main" val="28916696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fld id="{FC4024C6-D61C-4662-8E60-652F279FE580}" type="slidenum">
              <a:rPr lang="en-US" altLang="en-US" smtClean="0"/>
              <a:pPr/>
              <a:t>‹#›</a:t>
            </a:fld>
            <a:endParaRPr lang="en-US" altLang="en-US"/>
          </a:p>
        </p:txBody>
      </p:sp>
    </p:spTree>
    <p:extLst>
      <p:ext uri="{BB962C8B-B14F-4D97-AF65-F5344CB8AC3E}">
        <p14:creationId xmlns:p14="http://schemas.microsoft.com/office/powerpoint/2010/main" val="2442054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4301338" y="2200375"/>
            <a:ext cx="18434304" cy="8107680"/>
          </a:xfrm>
        </p:spPr>
        <p:txBody>
          <a:bodyPr>
            <a:noAutofit/>
          </a:bodyPr>
          <a:lstStyle>
            <a:lvl1pPr>
              <a:lnSpc>
                <a:spcPct val="80000"/>
              </a:lnSpc>
              <a:defRPr sz="16800"/>
            </a:lvl1pPr>
          </a:lstStyle>
          <a:p>
            <a:r>
              <a:rPr lang="en-US"/>
              <a:t>Click to edit Master title style</a:t>
            </a:r>
          </a:p>
        </p:txBody>
      </p:sp>
      <p:sp>
        <p:nvSpPr>
          <p:cNvPr id="3" name="Content Placeholder 2"/>
          <p:cNvSpPr>
            <a:spLocks noGrp="1"/>
          </p:cNvSpPr>
          <p:nvPr>
            <p:ph idx="1"/>
          </p:nvPr>
        </p:nvSpPr>
        <p:spPr>
          <a:xfrm>
            <a:off x="24003000" y="3840480"/>
            <a:ext cx="23849381" cy="24195024"/>
          </a:xfrm>
        </p:spPr>
        <p:txBody>
          <a:bodyPr/>
          <a:lstStyle>
            <a:lvl1pPr>
              <a:defRPr sz="10080"/>
            </a:lvl1pPr>
            <a:lvl2pPr>
              <a:defRPr sz="8400"/>
            </a:lvl2pPr>
            <a:lvl3pPr>
              <a:defRPr sz="6720"/>
            </a:lvl3pPr>
            <a:lvl4pPr>
              <a:defRPr sz="6720"/>
            </a:lvl4pPr>
            <a:lvl5pPr>
              <a:defRPr sz="6720"/>
            </a:lvl5pPr>
            <a:lvl6pPr>
              <a:defRPr sz="6720"/>
            </a:lvl6pPr>
            <a:lvl7pPr>
              <a:defRPr sz="6720"/>
            </a:lvl7pPr>
            <a:lvl8pPr>
              <a:defRPr sz="6720"/>
            </a:lvl8pPr>
            <a:lvl9pPr>
              <a:defRPr sz="67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301338" y="10535028"/>
            <a:ext cx="18434304" cy="17557372"/>
          </a:xfrm>
        </p:spPr>
        <p:txBody>
          <a:bodyPr lIns="91440" rIns="91440">
            <a:normAutofit/>
          </a:bodyPr>
          <a:lstStyle>
            <a:lvl1pPr marL="0" indent="0">
              <a:lnSpc>
                <a:spcPct val="108000"/>
              </a:lnSpc>
              <a:spcBef>
                <a:spcPts val="2520"/>
              </a:spcBef>
              <a:buNone/>
              <a:defRPr sz="6720"/>
            </a:lvl1pPr>
            <a:lvl2pPr marL="1920240" indent="0">
              <a:buNone/>
              <a:defRPr sz="5040"/>
            </a:lvl2pPr>
            <a:lvl3pPr marL="3840480" indent="0">
              <a:buNone/>
              <a:defRPr sz="4200"/>
            </a:lvl3pPr>
            <a:lvl4pPr marL="5760720" indent="0">
              <a:buNone/>
              <a:defRPr sz="3780"/>
            </a:lvl4pPr>
            <a:lvl5pPr marL="7680960" indent="0">
              <a:buNone/>
              <a:defRPr sz="3780"/>
            </a:lvl5pPr>
            <a:lvl6pPr marL="9601200" indent="0">
              <a:buNone/>
              <a:defRPr sz="3780"/>
            </a:lvl6pPr>
            <a:lvl7pPr marL="11521440" indent="0">
              <a:buNone/>
              <a:defRPr sz="3780"/>
            </a:lvl7pPr>
            <a:lvl8pPr marL="13441680" indent="0">
              <a:buNone/>
              <a:defRPr sz="3780"/>
            </a:lvl8pPr>
            <a:lvl9pPr marL="15361920" indent="0">
              <a:buNone/>
              <a:defRPr sz="378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AA13B074-A534-4696-AA2B-201069D51930}" type="slidenum">
              <a:rPr lang="en-US" altLang="en-US" smtClean="0"/>
              <a:pPr/>
              <a:t>‹#›</a:t>
            </a:fld>
            <a:endParaRPr lang="en-US" altLang="en-US"/>
          </a:p>
        </p:txBody>
      </p:sp>
    </p:spTree>
    <p:extLst>
      <p:ext uri="{BB962C8B-B14F-4D97-AF65-F5344CB8AC3E}">
        <p14:creationId xmlns:p14="http://schemas.microsoft.com/office/powerpoint/2010/main" val="32134590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20240" y="23147311"/>
            <a:ext cx="32644080" cy="6827520"/>
          </a:xfrm>
        </p:spPr>
        <p:txBody>
          <a:bodyPr anchor="ctr">
            <a:normAutofit/>
          </a:bodyPr>
          <a:lstStyle>
            <a:lvl1pPr algn="r">
              <a:defRPr sz="21000" spc="840" baseline="0"/>
            </a:lvl1pPr>
          </a:lstStyle>
          <a:p>
            <a:r>
              <a:rPr lang="en-US"/>
              <a:t>Click to edit Master title style</a:t>
            </a:r>
          </a:p>
        </p:txBody>
      </p:sp>
      <p:sp>
        <p:nvSpPr>
          <p:cNvPr id="3" name="Picture Placeholder 2"/>
          <p:cNvSpPr>
            <a:spLocks noGrp="1" noChangeAspect="1"/>
          </p:cNvSpPr>
          <p:nvPr>
            <p:ph type="pic" idx="1"/>
          </p:nvPr>
        </p:nvSpPr>
        <p:spPr>
          <a:xfrm>
            <a:off x="0" y="-5"/>
            <a:ext cx="51193598" cy="21336000"/>
          </a:xfrm>
          <a:solidFill>
            <a:schemeClr val="accent1">
              <a:lumMod val="60000"/>
              <a:lumOff val="40000"/>
            </a:schemeClr>
          </a:solidFill>
        </p:spPr>
        <p:txBody>
          <a:bodyPr lIns="457200" tIns="365760" rIns="45720" bIns="45720" anchor="t"/>
          <a:lstStyle>
            <a:lvl1pPr marL="0" indent="0">
              <a:buNone/>
              <a:defRPr sz="13440"/>
            </a:lvl1pPr>
            <a:lvl2pPr marL="1920240" indent="0">
              <a:buNone/>
              <a:defRPr sz="11760"/>
            </a:lvl2pPr>
            <a:lvl3pPr marL="3840480" indent="0">
              <a:buNone/>
              <a:defRPr sz="10080"/>
            </a:lvl3pPr>
            <a:lvl4pPr marL="5760720" indent="0">
              <a:buNone/>
              <a:defRPr sz="8400"/>
            </a:lvl4pPr>
            <a:lvl5pPr marL="7680960" indent="0">
              <a:buNone/>
              <a:defRPr sz="8400"/>
            </a:lvl5pPr>
            <a:lvl6pPr marL="9601200" indent="0">
              <a:buNone/>
              <a:defRPr sz="8400"/>
            </a:lvl6pPr>
            <a:lvl7pPr marL="11521440" indent="0">
              <a:buNone/>
              <a:defRPr sz="8400"/>
            </a:lvl7pPr>
            <a:lvl8pPr marL="13441680" indent="0">
              <a:buNone/>
              <a:defRPr sz="8400"/>
            </a:lvl8pPr>
            <a:lvl9pPr marL="15361920" indent="0">
              <a:buNone/>
              <a:defRPr sz="8400"/>
            </a:lvl9pPr>
          </a:lstStyle>
          <a:p>
            <a:r>
              <a:rPr lang="en-US"/>
              <a:t>Click icon to add picture</a:t>
            </a:r>
          </a:p>
        </p:txBody>
      </p:sp>
      <p:sp>
        <p:nvSpPr>
          <p:cNvPr id="4" name="Text Placeholder 3"/>
          <p:cNvSpPr>
            <a:spLocks noGrp="1"/>
          </p:cNvSpPr>
          <p:nvPr>
            <p:ph type="body" sz="half" idx="2"/>
          </p:nvPr>
        </p:nvSpPr>
        <p:spPr>
          <a:xfrm>
            <a:off x="36164520" y="23147311"/>
            <a:ext cx="13441680" cy="6827520"/>
          </a:xfrm>
        </p:spPr>
        <p:txBody>
          <a:bodyPr lIns="91440" rIns="91440" anchor="ctr">
            <a:normAutofit/>
          </a:bodyPr>
          <a:lstStyle>
            <a:lvl1pPr marL="0" indent="0">
              <a:lnSpc>
                <a:spcPct val="100000"/>
              </a:lnSpc>
              <a:spcBef>
                <a:spcPts val="0"/>
              </a:spcBef>
              <a:buNone/>
              <a:defRPr sz="7560">
                <a:solidFill>
                  <a:schemeClr val="tx1">
                    <a:lumMod val="95000"/>
                    <a:lumOff val="5000"/>
                  </a:schemeClr>
                </a:solidFill>
              </a:defRPr>
            </a:lvl1pPr>
            <a:lvl2pPr marL="1920240" indent="0">
              <a:buNone/>
              <a:defRPr sz="5880"/>
            </a:lvl2pPr>
            <a:lvl3pPr marL="3840480" indent="0">
              <a:buNone/>
              <a:defRPr sz="5040"/>
            </a:lvl3pPr>
            <a:lvl4pPr marL="5760720" indent="0">
              <a:buNone/>
              <a:defRPr sz="4200"/>
            </a:lvl4pPr>
            <a:lvl5pPr marL="7680960" indent="0">
              <a:buNone/>
              <a:defRPr sz="4200"/>
            </a:lvl5pPr>
            <a:lvl6pPr marL="9601200" indent="0">
              <a:buNone/>
              <a:defRPr sz="4200"/>
            </a:lvl6pPr>
            <a:lvl7pPr marL="11521440" indent="0">
              <a:buNone/>
              <a:defRPr sz="4200"/>
            </a:lvl7pPr>
            <a:lvl8pPr marL="13441680" indent="0">
              <a:buNone/>
              <a:defRPr sz="4200"/>
            </a:lvl8pPr>
            <a:lvl9pPr marL="15361920" indent="0">
              <a:buNone/>
              <a:defRPr sz="42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fld id="{2E3D028C-9E7F-436D-BFD6-904BCA0271B8}" type="slidenum">
              <a:rPr lang="en-US" altLang="en-US" smtClean="0"/>
              <a:pPr/>
              <a:t>‹#›</a:t>
            </a:fld>
            <a:endParaRPr lang="en-US" altLang="en-US"/>
          </a:p>
        </p:txBody>
      </p:sp>
      <p:cxnSp>
        <p:nvCxnSpPr>
          <p:cNvPr id="8" name="Straight Connector 7"/>
          <p:cNvCxnSpPr/>
          <p:nvPr/>
        </p:nvCxnSpPr>
        <p:spPr>
          <a:xfrm flipV="1">
            <a:off x="35224741" y="24565828"/>
            <a:ext cx="0" cy="42672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24165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301338" y="2731008"/>
            <a:ext cx="40824302" cy="6998208"/>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301340" y="10668000"/>
            <a:ext cx="40824307" cy="1877568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301344" y="30196619"/>
            <a:ext cx="9047401" cy="1280160"/>
          </a:xfrm>
          <a:prstGeom prst="rect">
            <a:avLst/>
          </a:prstGeom>
        </p:spPr>
        <p:txBody>
          <a:bodyPr vert="horz" lIns="91440" tIns="45720" rIns="91440" bIns="45720" rtlCol="0" anchor="ctr"/>
          <a:lstStyle>
            <a:lvl1pPr algn="l">
              <a:defRPr sz="4200">
                <a:solidFill>
                  <a:schemeClr val="tx1">
                    <a:lumMod val="95000"/>
                    <a:lumOff val="5000"/>
                  </a:schemeClr>
                </a:solidFill>
                <a:latin typeface="+mj-lt"/>
              </a:defRPr>
            </a:lvl1pPr>
          </a:lstStyle>
          <a:p>
            <a:pPr>
              <a:defRPr/>
            </a:pPr>
            <a:endParaRPr lang="en-US"/>
          </a:p>
        </p:txBody>
      </p:sp>
      <p:sp>
        <p:nvSpPr>
          <p:cNvPr id="5" name="Footer Placeholder 4"/>
          <p:cNvSpPr>
            <a:spLocks noGrp="1"/>
          </p:cNvSpPr>
          <p:nvPr>
            <p:ph type="ftr" sz="quarter" idx="3"/>
          </p:nvPr>
        </p:nvSpPr>
        <p:spPr>
          <a:xfrm>
            <a:off x="20340316" y="30196619"/>
            <a:ext cx="24786128" cy="1280160"/>
          </a:xfrm>
          <a:prstGeom prst="rect">
            <a:avLst/>
          </a:prstGeom>
        </p:spPr>
        <p:txBody>
          <a:bodyPr vert="horz" lIns="91440" tIns="45720" rIns="91440" bIns="45720" rtlCol="0" anchor="ctr"/>
          <a:lstStyle>
            <a:lvl1pPr algn="r">
              <a:defRPr sz="4200" cap="all" baseline="0">
                <a:solidFill>
                  <a:schemeClr val="tx1">
                    <a:lumMod val="95000"/>
                    <a:lumOff val="5000"/>
                  </a:schemeClr>
                </a:solidFill>
                <a:latin typeface="+mj-lt"/>
              </a:defRPr>
            </a:lvl1pPr>
          </a:lstStyle>
          <a:p>
            <a:pPr>
              <a:defRPr/>
            </a:pPr>
            <a:endParaRPr lang="en-US"/>
          </a:p>
        </p:txBody>
      </p:sp>
      <p:sp>
        <p:nvSpPr>
          <p:cNvPr id="6" name="Slide Number Placeholder 5"/>
          <p:cNvSpPr>
            <a:spLocks noGrp="1"/>
          </p:cNvSpPr>
          <p:nvPr>
            <p:ph type="sldNum" sz="quarter" idx="4"/>
          </p:nvPr>
        </p:nvSpPr>
        <p:spPr>
          <a:xfrm>
            <a:off x="45516801" y="30196619"/>
            <a:ext cx="4089401" cy="1280160"/>
          </a:xfrm>
          <a:prstGeom prst="rect">
            <a:avLst/>
          </a:prstGeom>
        </p:spPr>
        <p:txBody>
          <a:bodyPr vert="horz" lIns="91440" tIns="45720" rIns="91440" bIns="45720" rtlCol="0" anchor="ctr"/>
          <a:lstStyle>
            <a:lvl1pPr algn="l">
              <a:defRPr sz="4200">
                <a:solidFill>
                  <a:schemeClr val="tx1">
                    <a:lumMod val="95000"/>
                    <a:lumOff val="5000"/>
                  </a:schemeClr>
                </a:solidFill>
                <a:latin typeface="+mj-lt"/>
              </a:defRPr>
            </a:lvl1pPr>
          </a:lstStyle>
          <a:p>
            <a:fld id="{B2ED3304-EC9C-4F3E-A4C8-27D873D5D793}" type="slidenum">
              <a:rPr lang="en-US" altLang="en-US" smtClean="0"/>
              <a:pPr/>
              <a:t>‹#›</a:t>
            </a:fld>
            <a:endParaRPr lang="en-US" altLang="en-US"/>
          </a:p>
        </p:txBody>
      </p:sp>
      <p:cxnSp>
        <p:nvCxnSpPr>
          <p:cNvPr id="7" name="Straight Connector 6"/>
          <p:cNvCxnSpPr/>
          <p:nvPr/>
        </p:nvCxnSpPr>
        <p:spPr>
          <a:xfrm flipV="1">
            <a:off x="3200400" y="3856179"/>
            <a:ext cx="0" cy="42672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46382209"/>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3840480" rtl="0" eaLnBrk="1" latinLnBrk="0" hangingPunct="1">
        <a:lnSpc>
          <a:spcPct val="80000"/>
        </a:lnSpc>
        <a:spcBef>
          <a:spcPct val="0"/>
        </a:spcBef>
        <a:buNone/>
        <a:defRPr sz="21000" kern="1200" cap="all" spc="420" baseline="0">
          <a:solidFill>
            <a:schemeClr val="tx1">
              <a:lumMod val="95000"/>
              <a:lumOff val="5000"/>
            </a:schemeClr>
          </a:solidFill>
          <a:latin typeface="+mj-lt"/>
          <a:ea typeface="+mj-ea"/>
          <a:cs typeface="+mj-cs"/>
        </a:defRPr>
      </a:lvl1pPr>
    </p:titleStyle>
    <p:bodyStyle>
      <a:lvl1pPr marL="384048" indent="-384048" algn="l" defTabSz="3840480" rtl="0" eaLnBrk="1" latinLnBrk="0" hangingPunct="1">
        <a:lnSpc>
          <a:spcPct val="90000"/>
        </a:lnSpc>
        <a:spcBef>
          <a:spcPts val="5040"/>
        </a:spcBef>
        <a:spcAft>
          <a:spcPts val="840"/>
        </a:spcAft>
        <a:buClr>
          <a:schemeClr val="accent1"/>
        </a:buClr>
        <a:buSzPct val="100000"/>
        <a:buFont typeface="Tw Cen MT" panose="020B0602020104020603" pitchFamily="34" charset="0"/>
        <a:buChar char=" "/>
        <a:defRPr sz="9240" kern="1200">
          <a:solidFill>
            <a:schemeClr val="tx1"/>
          </a:solidFill>
          <a:latin typeface="+mn-lt"/>
          <a:ea typeface="+mn-ea"/>
          <a:cs typeface="+mn-cs"/>
        </a:defRPr>
      </a:lvl1pPr>
      <a:lvl2pPr marL="1113739"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7560" kern="1200">
          <a:solidFill>
            <a:schemeClr val="tx1"/>
          </a:solidFill>
          <a:latin typeface="+mn-lt"/>
          <a:ea typeface="+mn-ea"/>
          <a:cs typeface="+mn-cs"/>
        </a:defRPr>
      </a:lvl2pPr>
      <a:lvl3pPr marL="1881835"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3pPr>
      <a:lvl4pPr marL="2496312"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4pPr>
      <a:lvl5pPr marL="3264408"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5pPr>
      <a:lvl6pPr marL="3840480"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6pPr>
      <a:lvl7pPr marL="4454957"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7pPr>
      <a:lvl8pPr marL="5107838"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8pPr>
      <a:lvl9pPr marL="5722315"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9pPr>
    </p:bodyStyle>
    <p:otherStyle>
      <a:defPPr>
        <a:defRPr lang="en-US"/>
      </a:defPPr>
      <a:lvl1pPr marL="0" algn="l" defTabSz="3840480" rtl="0" eaLnBrk="1" latinLnBrk="0" hangingPunct="1">
        <a:defRPr sz="7560" kern="1200">
          <a:solidFill>
            <a:schemeClr val="tx1"/>
          </a:solidFill>
          <a:latin typeface="+mn-lt"/>
          <a:ea typeface="+mn-ea"/>
          <a:cs typeface="+mn-cs"/>
        </a:defRPr>
      </a:lvl1pPr>
      <a:lvl2pPr marL="1920240" algn="l" defTabSz="3840480" rtl="0" eaLnBrk="1" latinLnBrk="0" hangingPunct="1">
        <a:defRPr sz="7560" kern="1200">
          <a:solidFill>
            <a:schemeClr val="tx1"/>
          </a:solidFill>
          <a:latin typeface="+mn-lt"/>
          <a:ea typeface="+mn-ea"/>
          <a:cs typeface="+mn-cs"/>
        </a:defRPr>
      </a:lvl2pPr>
      <a:lvl3pPr marL="3840480" algn="l" defTabSz="3840480" rtl="0" eaLnBrk="1" latinLnBrk="0" hangingPunct="1">
        <a:defRPr sz="7560" kern="1200">
          <a:solidFill>
            <a:schemeClr val="tx1"/>
          </a:solidFill>
          <a:latin typeface="+mn-lt"/>
          <a:ea typeface="+mn-ea"/>
          <a:cs typeface="+mn-cs"/>
        </a:defRPr>
      </a:lvl3pPr>
      <a:lvl4pPr marL="5760720" algn="l" defTabSz="3840480" rtl="0" eaLnBrk="1" latinLnBrk="0" hangingPunct="1">
        <a:defRPr sz="7560" kern="1200">
          <a:solidFill>
            <a:schemeClr val="tx1"/>
          </a:solidFill>
          <a:latin typeface="+mn-lt"/>
          <a:ea typeface="+mn-ea"/>
          <a:cs typeface="+mn-cs"/>
        </a:defRPr>
      </a:lvl4pPr>
      <a:lvl5pPr marL="7680960" algn="l" defTabSz="3840480" rtl="0" eaLnBrk="1" latinLnBrk="0" hangingPunct="1">
        <a:defRPr sz="7560" kern="1200">
          <a:solidFill>
            <a:schemeClr val="tx1"/>
          </a:solidFill>
          <a:latin typeface="+mn-lt"/>
          <a:ea typeface="+mn-ea"/>
          <a:cs typeface="+mn-cs"/>
        </a:defRPr>
      </a:lvl5pPr>
      <a:lvl6pPr marL="9601200" algn="l" defTabSz="3840480" rtl="0" eaLnBrk="1" latinLnBrk="0" hangingPunct="1">
        <a:defRPr sz="7560" kern="1200">
          <a:solidFill>
            <a:schemeClr val="tx1"/>
          </a:solidFill>
          <a:latin typeface="+mn-lt"/>
          <a:ea typeface="+mn-ea"/>
          <a:cs typeface="+mn-cs"/>
        </a:defRPr>
      </a:lvl6pPr>
      <a:lvl7pPr marL="11521440" algn="l" defTabSz="3840480" rtl="0" eaLnBrk="1" latinLnBrk="0" hangingPunct="1">
        <a:defRPr sz="7560" kern="1200">
          <a:solidFill>
            <a:schemeClr val="tx1"/>
          </a:solidFill>
          <a:latin typeface="+mn-lt"/>
          <a:ea typeface="+mn-ea"/>
          <a:cs typeface="+mn-cs"/>
        </a:defRPr>
      </a:lvl7pPr>
      <a:lvl8pPr marL="13441680" algn="l" defTabSz="3840480" rtl="0" eaLnBrk="1" latinLnBrk="0" hangingPunct="1">
        <a:defRPr sz="7560" kern="1200">
          <a:solidFill>
            <a:schemeClr val="tx1"/>
          </a:solidFill>
          <a:latin typeface="+mn-lt"/>
          <a:ea typeface="+mn-ea"/>
          <a:cs typeface="+mn-cs"/>
        </a:defRPr>
      </a:lvl8pPr>
      <a:lvl9pPr marL="15361920" algn="l" defTabSz="3840480" rtl="0" eaLnBrk="1" latinLnBrk="0" hangingPunct="1">
        <a:defRPr sz="7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ustomXml" Target="../ink/ink5.xml"/><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1.svg"/><Relationship Id="rId13" Type="http://schemas.openxmlformats.org/officeDocument/2006/relationships/image" Target="../media/image16.png"/><Relationship Id="rId18" Type="http://schemas.openxmlformats.org/officeDocument/2006/relationships/image" Target="../media/image21.png"/><Relationship Id="rId3" Type="http://schemas.openxmlformats.org/officeDocument/2006/relationships/image" Target="../media/image6.png"/><Relationship Id="rId21" Type="http://schemas.openxmlformats.org/officeDocument/2006/relationships/image" Target="../media/image24.svg"/><Relationship Id="rId7" Type="http://schemas.openxmlformats.org/officeDocument/2006/relationships/image" Target="../media/image10.png"/><Relationship Id="rId12" Type="http://schemas.openxmlformats.org/officeDocument/2006/relationships/image" Target="../media/image15.svg"/><Relationship Id="rId17" Type="http://schemas.openxmlformats.org/officeDocument/2006/relationships/image" Target="../media/image20.svg"/><Relationship Id="rId2" Type="http://schemas.openxmlformats.org/officeDocument/2006/relationships/notesSlide" Target="../notesSlides/notesSlide1.xml"/><Relationship Id="rId16" Type="http://schemas.openxmlformats.org/officeDocument/2006/relationships/image" Target="../media/image19.png"/><Relationship Id="rId20"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5" Type="http://schemas.openxmlformats.org/officeDocument/2006/relationships/image" Target="../media/image18.png"/><Relationship Id="rId10" Type="http://schemas.openxmlformats.org/officeDocument/2006/relationships/image" Target="../media/image13.svg"/><Relationship Id="rId19" Type="http://schemas.openxmlformats.org/officeDocument/2006/relationships/image" Target="../media/image22.svg"/><Relationship Id="rId4" Type="http://schemas.openxmlformats.org/officeDocument/2006/relationships/image" Target="../media/image7.svg"/><Relationship Id="rId9" Type="http://schemas.openxmlformats.org/officeDocument/2006/relationships/image" Target="../media/image12.png"/><Relationship Id="rId14" Type="http://schemas.openxmlformats.org/officeDocument/2006/relationships/image" Target="../media/image17.svg"/></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30.sv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customXml" Target="../ink/ink3.xml"/><Relationship Id="rId3" Type="http://schemas.openxmlformats.org/officeDocument/2006/relationships/image" Target="../media/image31.PNG"/><Relationship Id="rId7" Type="http://schemas.openxmlformats.org/officeDocument/2006/relationships/image" Target="../media/image3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customXml" Target="../ink/ink2.xml"/><Relationship Id="rId11" Type="http://schemas.openxmlformats.org/officeDocument/2006/relationships/image" Target="../media/image35.png"/><Relationship Id="rId5" Type="http://schemas.openxmlformats.org/officeDocument/2006/relationships/image" Target="../media/image32.png"/><Relationship Id="rId10" Type="http://schemas.openxmlformats.org/officeDocument/2006/relationships/customXml" Target="../ink/ink4.xml"/><Relationship Id="rId4" Type="http://schemas.openxmlformats.org/officeDocument/2006/relationships/customXml" Target="../ink/ink1.xml"/><Relationship Id="rId9" Type="http://schemas.openxmlformats.org/officeDocument/2006/relationships/image" Target="../media/image3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9">
            <a:extLst>
              <a:ext uri="{FF2B5EF4-FFF2-40B4-BE49-F238E27FC236}">
                <a16:creationId xmlns:a16="http://schemas.microsoft.com/office/drawing/2014/main" id="{070784CE-9DD4-4C2D-88B9-D219730A4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3750" y="0"/>
            <a:ext cx="51192650" cy="32008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6E6444-4CFE-368B-EC69-1AA3A4F1DDEB}"/>
              </a:ext>
            </a:extLst>
          </p:cNvPr>
          <p:cNvSpPr>
            <a:spLocks noGrp="1"/>
          </p:cNvSpPr>
          <p:nvPr>
            <p:ph type="ctrTitle"/>
          </p:nvPr>
        </p:nvSpPr>
        <p:spPr>
          <a:xfrm>
            <a:off x="22084162" y="2987040"/>
            <a:ext cx="26433494" cy="17044556"/>
          </a:xfrm>
        </p:spPr>
        <p:txBody>
          <a:bodyPr anchor="b">
            <a:normAutofit/>
          </a:bodyPr>
          <a:lstStyle/>
          <a:p>
            <a:pPr algn="l"/>
            <a:r>
              <a:rPr lang="en-US" sz="33700" b="1" dirty="0">
                <a:ln>
                  <a:solidFill>
                    <a:schemeClr val="bg1"/>
                  </a:solidFill>
                </a:ln>
                <a:solidFill>
                  <a:schemeClr val="tx1">
                    <a:lumMod val="85000"/>
                    <a:lumOff val="15000"/>
                  </a:schemeClr>
                </a:solidFill>
                <a:latin typeface="Avenir Heavy"/>
                <a:ea typeface="ＭＳ Ｐゴシック"/>
                <a:cs typeface="Avenir Heavy"/>
              </a:rPr>
              <a:t>Appraising Video</a:t>
            </a:r>
            <a:br>
              <a:rPr lang="en-US" sz="33700" b="1" dirty="0">
                <a:ln>
                  <a:solidFill>
                    <a:schemeClr val="bg1"/>
                  </a:solidFill>
                </a:ln>
                <a:solidFill>
                  <a:schemeClr val="tx1">
                    <a:lumMod val="85000"/>
                    <a:lumOff val="15000"/>
                  </a:schemeClr>
                </a:solidFill>
                <a:latin typeface="Avenir Heavy"/>
                <a:ea typeface="ＭＳ Ｐゴシック"/>
                <a:cs typeface="Avenir Heavy"/>
              </a:rPr>
            </a:br>
            <a:endParaRPr lang="en-US" sz="33700" dirty="0">
              <a:solidFill>
                <a:schemeClr val="tx1">
                  <a:lumMod val="85000"/>
                  <a:lumOff val="15000"/>
                </a:schemeClr>
              </a:solidFill>
            </a:endParaRPr>
          </a:p>
        </p:txBody>
      </p:sp>
      <p:sp>
        <p:nvSpPr>
          <p:cNvPr id="3" name="Subtitle 2">
            <a:extLst>
              <a:ext uri="{FF2B5EF4-FFF2-40B4-BE49-F238E27FC236}">
                <a16:creationId xmlns:a16="http://schemas.microsoft.com/office/drawing/2014/main" id="{92002690-CDBB-C24A-E8FA-5A88C0D95AB7}"/>
              </a:ext>
            </a:extLst>
          </p:cNvPr>
          <p:cNvSpPr>
            <a:spLocks noGrp="1"/>
          </p:cNvSpPr>
          <p:nvPr>
            <p:ph type="subTitle" idx="1"/>
          </p:nvPr>
        </p:nvSpPr>
        <p:spPr>
          <a:xfrm>
            <a:off x="22140400" y="20816637"/>
            <a:ext cx="26377256" cy="8181483"/>
          </a:xfrm>
        </p:spPr>
        <p:txBody>
          <a:bodyPr anchor="t">
            <a:normAutofit/>
          </a:bodyPr>
          <a:lstStyle/>
          <a:p>
            <a:r>
              <a:rPr lang="en-US" sz="16600" b="1" dirty="0">
                <a:ln>
                  <a:solidFill>
                    <a:schemeClr val="bg1"/>
                  </a:solidFill>
                </a:ln>
                <a:solidFill>
                  <a:schemeClr val="tx1">
                    <a:lumMod val="85000"/>
                    <a:lumOff val="15000"/>
                  </a:schemeClr>
                </a:solidFill>
                <a:latin typeface="Avenir Heavy"/>
                <a:ea typeface="ＭＳ Ｐゴシック"/>
                <a:cs typeface="Avenir Heavy"/>
              </a:rPr>
              <a:t>A Machine Learning (ML) Success Story</a:t>
            </a:r>
            <a:endParaRPr lang="en-US" sz="16600" dirty="0">
              <a:solidFill>
                <a:schemeClr val="tx1">
                  <a:lumMod val="85000"/>
                  <a:lumOff val="15000"/>
                </a:schemeClr>
              </a:solidFill>
            </a:endParaRPr>
          </a:p>
        </p:txBody>
      </p:sp>
      <p:pic>
        <p:nvPicPr>
          <p:cNvPr id="7" name="Graphic 6" descr="Video camera">
            <a:extLst>
              <a:ext uri="{FF2B5EF4-FFF2-40B4-BE49-F238E27FC236}">
                <a16:creationId xmlns:a16="http://schemas.microsoft.com/office/drawing/2014/main" id="{6EFB5107-C236-28ED-E0AD-3A897DF6EE9E}"/>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662795" y="7570791"/>
            <a:ext cx="16774557" cy="16774557"/>
          </a:xfrm>
          <a:prstGeom prst="rect">
            <a:avLst/>
          </a:prstGeom>
        </p:spPr>
      </p:pic>
      <p:cxnSp>
        <p:nvCxnSpPr>
          <p:cNvPr id="6" name="Straight Connector 11">
            <a:extLst>
              <a:ext uri="{FF2B5EF4-FFF2-40B4-BE49-F238E27FC236}">
                <a16:creationId xmlns:a16="http://schemas.microsoft.com/office/drawing/2014/main" id="{640A410A-1838-4131-95A6-2BE4F8D412F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488" y="20477991"/>
            <a:ext cx="2457907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58239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80">
            <a:extLst>
              <a:ext uri="{FF2B5EF4-FFF2-40B4-BE49-F238E27FC236}">
                <a16:creationId xmlns:a16="http://schemas.microsoft.com/office/drawing/2014/main" id="{7D1D5782-838B-40CB-B890-5512FC1BD1B1}"/>
              </a:ext>
            </a:extLst>
          </p:cNvPr>
          <p:cNvSpPr>
            <a:spLocks noChangeArrowheads="1"/>
          </p:cNvSpPr>
          <p:nvPr/>
        </p:nvSpPr>
        <p:spPr bwMode="auto">
          <a:xfrm>
            <a:off x="896938" y="1184171"/>
            <a:ext cx="49450625" cy="2723823"/>
          </a:xfrm>
          <a:prstGeom prst="rect">
            <a:avLst/>
          </a:prstGeom>
          <a:solidFill>
            <a:srgbClr val="1CADE4"/>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40" tIns="45720" rIns="91440" bIns="45720" anchor="ctr">
            <a:spAutoFit/>
          </a:bodyPr>
          <a:lstStyle/>
          <a:p>
            <a:pPr algn="ctr">
              <a:lnSpc>
                <a:spcPct val="90000"/>
              </a:lnSpc>
              <a:defRPr/>
            </a:pPr>
            <a:r>
              <a:rPr lang="en-US" sz="19000" b="1" dirty="0">
                <a:ln>
                  <a:solidFill>
                    <a:schemeClr val="bg1"/>
                  </a:solidFill>
                </a:ln>
                <a:solidFill>
                  <a:schemeClr val="bg1"/>
                </a:solidFill>
                <a:latin typeface="Avenir Heavy"/>
                <a:ea typeface="ＭＳ Ｐゴシック"/>
                <a:cs typeface="Avenir Heavy"/>
              </a:rPr>
              <a:t>Ways AVA Saves Archivists’ Time</a:t>
            </a:r>
          </a:p>
        </p:txBody>
      </p:sp>
      <p:grpSp>
        <p:nvGrpSpPr>
          <p:cNvPr id="2" name="Group 1">
            <a:extLst>
              <a:ext uri="{FF2B5EF4-FFF2-40B4-BE49-F238E27FC236}">
                <a16:creationId xmlns:a16="http://schemas.microsoft.com/office/drawing/2014/main" id="{CC19F1A0-E169-56C2-B426-BE7CF256C815}"/>
              </a:ext>
            </a:extLst>
          </p:cNvPr>
          <p:cNvGrpSpPr/>
          <p:nvPr/>
        </p:nvGrpSpPr>
        <p:grpSpPr>
          <a:xfrm>
            <a:off x="2674455" y="9458642"/>
            <a:ext cx="9212743" cy="12401001"/>
            <a:chOff x="3641258" y="9012806"/>
            <a:chExt cx="9984607" cy="13439984"/>
          </a:xfrm>
          <a:solidFill>
            <a:srgbClr val="00B0F0"/>
          </a:solidFill>
        </p:grpSpPr>
        <p:sp>
          <p:nvSpPr>
            <p:cNvPr id="5" name="Freeform: Shape 4">
              <a:extLst>
                <a:ext uri="{FF2B5EF4-FFF2-40B4-BE49-F238E27FC236}">
                  <a16:creationId xmlns:a16="http://schemas.microsoft.com/office/drawing/2014/main" id="{284878FE-8E49-8DDA-DF6F-8C2A60094E93}"/>
                </a:ext>
              </a:extLst>
            </p:cNvPr>
            <p:cNvSpPr/>
            <p:nvPr/>
          </p:nvSpPr>
          <p:spPr>
            <a:xfrm>
              <a:off x="4950640" y="19964358"/>
              <a:ext cx="7630054" cy="2488432"/>
            </a:xfrm>
            <a:custGeom>
              <a:avLst/>
              <a:gdLst>
                <a:gd name="connsiteX0" fmla="*/ 6437858 w 7630054"/>
                <a:gd name="connsiteY0" fmla="*/ 0 h 2488432"/>
                <a:gd name="connsiteX1" fmla="*/ 1192196 w 7630054"/>
                <a:gd name="connsiteY1" fmla="*/ 0 h 2488432"/>
                <a:gd name="connsiteX2" fmla="*/ 0 w 7630054"/>
                <a:gd name="connsiteY2" fmla="*/ 1244216 h 2488432"/>
                <a:gd name="connsiteX3" fmla="*/ 1192196 w 7630054"/>
                <a:gd name="connsiteY3" fmla="*/ 2488432 h 2488432"/>
                <a:gd name="connsiteX4" fmla="*/ 6437858 w 7630054"/>
                <a:gd name="connsiteY4" fmla="*/ 2488432 h 2488432"/>
                <a:gd name="connsiteX5" fmla="*/ 7630054 w 7630054"/>
                <a:gd name="connsiteY5" fmla="*/ 1244216 h 2488432"/>
                <a:gd name="connsiteX6" fmla="*/ 6437858 w 7630054"/>
                <a:gd name="connsiteY6" fmla="*/ 0 h 2488432"/>
                <a:gd name="connsiteX7" fmla="*/ 1510115 w 7630054"/>
                <a:gd name="connsiteY7" fmla="*/ 1741903 h 2488432"/>
                <a:gd name="connsiteX8" fmla="*/ 1033237 w 7630054"/>
                <a:gd name="connsiteY8" fmla="*/ 1244216 h 2488432"/>
                <a:gd name="connsiteX9" fmla="*/ 1510115 w 7630054"/>
                <a:gd name="connsiteY9" fmla="*/ 746530 h 2488432"/>
                <a:gd name="connsiteX10" fmla="*/ 1986993 w 7630054"/>
                <a:gd name="connsiteY10" fmla="*/ 1244216 h 2488432"/>
                <a:gd name="connsiteX11" fmla="*/ 1510115 w 7630054"/>
                <a:gd name="connsiteY11" fmla="*/ 1741903 h 2488432"/>
                <a:gd name="connsiteX12" fmla="*/ 3815027 w 7630054"/>
                <a:gd name="connsiteY12" fmla="*/ 1741903 h 2488432"/>
                <a:gd name="connsiteX13" fmla="*/ 3338149 w 7630054"/>
                <a:gd name="connsiteY13" fmla="*/ 1244216 h 2488432"/>
                <a:gd name="connsiteX14" fmla="*/ 3815027 w 7630054"/>
                <a:gd name="connsiteY14" fmla="*/ 746530 h 2488432"/>
                <a:gd name="connsiteX15" fmla="*/ 4291906 w 7630054"/>
                <a:gd name="connsiteY15" fmla="*/ 1244216 h 2488432"/>
                <a:gd name="connsiteX16" fmla="*/ 3815027 w 7630054"/>
                <a:gd name="connsiteY16" fmla="*/ 1741903 h 2488432"/>
                <a:gd name="connsiteX17" fmla="*/ 6119939 w 7630054"/>
                <a:gd name="connsiteY17" fmla="*/ 1741903 h 2488432"/>
                <a:gd name="connsiteX18" fmla="*/ 5643061 w 7630054"/>
                <a:gd name="connsiteY18" fmla="*/ 1244216 h 2488432"/>
                <a:gd name="connsiteX19" fmla="*/ 6119939 w 7630054"/>
                <a:gd name="connsiteY19" fmla="*/ 746530 h 2488432"/>
                <a:gd name="connsiteX20" fmla="*/ 6596818 w 7630054"/>
                <a:gd name="connsiteY20" fmla="*/ 1244216 h 2488432"/>
                <a:gd name="connsiteX21" fmla="*/ 6119939 w 7630054"/>
                <a:gd name="connsiteY21" fmla="*/ 1741903 h 248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30054" h="2488432">
                  <a:moveTo>
                    <a:pt x="6437858" y="0"/>
                  </a:moveTo>
                  <a:lnTo>
                    <a:pt x="1192196" y="0"/>
                  </a:lnTo>
                  <a:cubicBezTo>
                    <a:pt x="533770" y="0"/>
                    <a:pt x="0" y="557061"/>
                    <a:pt x="0" y="1244216"/>
                  </a:cubicBezTo>
                  <a:cubicBezTo>
                    <a:pt x="0" y="1931372"/>
                    <a:pt x="533770" y="2488432"/>
                    <a:pt x="1192196" y="2488432"/>
                  </a:cubicBezTo>
                  <a:lnTo>
                    <a:pt x="6437858" y="2488432"/>
                  </a:lnTo>
                  <a:cubicBezTo>
                    <a:pt x="7096285" y="2488432"/>
                    <a:pt x="7630054" y="1931372"/>
                    <a:pt x="7630054" y="1244216"/>
                  </a:cubicBezTo>
                  <a:cubicBezTo>
                    <a:pt x="7630054" y="557061"/>
                    <a:pt x="7096285" y="0"/>
                    <a:pt x="6437858" y="0"/>
                  </a:cubicBezTo>
                  <a:close/>
                  <a:moveTo>
                    <a:pt x="1510115" y="1741903"/>
                  </a:moveTo>
                  <a:cubicBezTo>
                    <a:pt x="1246735" y="1741903"/>
                    <a:pt x="1033237" y="1519088"/>
                    <a:pt x="1033237" y="1244216"/>
                  </a:cubicBezTo>
                  <a:cubicBezTo>
                    <a:pt x="1033237" y="969344"/>
                    <a:pt x="1246735" y="746530"/>
                    <a:pt x="1510115" y="746530"/>
                  </a:cubicBezTo>
                  <a:cubicBezTo>
                    <a:pt x="1773495" y="746530"/>
                    <a:pt x="1986993" y="969344"/>
                    <a:pt x="1986993" y="1244216"/>
                  </a:cubicBezTo>
                  <a:cubicBezTo>
                    <a:pt x="1986993" y="1519088"/>
                    <a:pt x="1773495" y="1741903"/>
                    <a:pt x="1510115" y="1741903"/>
                  </a:cubicBezTo>
                  <a:close/>
                  <a:moveTo>
                    <a:pt x="3815027" y="1741903"/>
                  </a:moveTo>
                  <a:cubicBezTo>
                    <a:pt x="3551647" y="1741903"/>
                    <a:pt x="3338149" y="1519088"/>
                    <a:pt x="3338149" y="1244216"/>
                  </a:cubicBezTo>
                  <a:cubicBezTo>
                    <a:pt x="3338149" y="969344"/>
                    <a:pt x="3551647" y="746530"/>
                    <a:pt x="3815027" y="746530"/>
                  </a:cubicBezTo>
                  <a:cubicBezTo>
                    <a:pt x="4078407" y="746530"/>
                    <a:pt x="4291906" y="969344"/>
                    <a:pt x="4291906" y="1244216"/>
                  </a:cubicBezTo>
                  <a:cubicBezTo>
                    <a:pt x="4291906" y="1519088"/>
                    <a:pt x="4078407" y="1741903"/>
                    <a:pt x="3815027" y="1741903"/>
                  </a:cubicBezTo>
                  <a:close/>
                  <a:moveTo>
                    <a:pt x="6119939" y="1741903"/>
                  </a:moveTo>
                  <a:cubicBezTo>
                    <a:pt x="5856560" y="1741903"/>
                    <a:pt x="5643061" y="1519088"/>
                    <a:pt x="5643061" y="1244216"/>
                  </a:cubicBezTo>
                  <a:cubicBezTo>
                    <a:pt x="5643061" y="969344"/>
                    <a:pt x="5856560" y="746530"/>
                    <a:pt x="6119939" y="746530"/>
                  </a:cubicBezTo>
                  <a:cubicBezTo>
                    <a:pt x="6383319" y="746530"/>
                    <a:pt x="6596818" y="969344"/>
                    <a:pt x="6596818" y="1244216"/>
                  </a:cubicBezTo>
                  <a:cubicBezTo>
                    <a:pt x="6596818" y="1519088"/>
                    <a:pt x="6383319" y="1741903"/>
                    <a:pt x="6119939" y="1741903"/>
                  </a:cubicBezTo>
                  <a:close/>
                </a:path>
              </a:pathLst>
            </a:custGeom>
            <a:grpFill/>
            <a:ln w="158948"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701557AC-3036-F6E3-A450-20224E49A067}"/>
                </a:ext>
              </a:extLst>
            </p:cNvPr>
            <p:cNvSpPr/>
            <p:nvPr/>
          </p:nvSpPr>
          <p:spPr>
            <a:xfrm>
              <a:off x="9387199"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CF5CA572-9C80-22EB-7140-275D56F6A14A}"/>
                </a:ext>
              </a:extLst>
            </p:cNvPr>
            <p:cNvSpPr/>
            <p:nvPr/>
          </p:nvSpPr>
          <p:spPr>
            <a:xfrm>
              <a:off x="6711911" y="9012806"/>
              <a:ext cx="4132946" cy="5311105"/>
            </a:xfrm>
            <a:custGeom>
              <a:avLst/>
              <a:gdLst>
                <a:gd name="connsiteX0" fmla="*/ 3435114 w 4132946"/>
                <a:gd name="connsiteY0" fmla="*/ 1993196 h 5311105"/>
                <a:gd name="connsiteX1" fmla="*/ 2384392 w 4132946"/>
                <a:gd name="connsiteY1" fmla="*/ 1993196 h 5311105"/>
                <a:gd name="connsiteX2" fmla="*/ 2384392 w 4132946"/>
                <a:gd name="connsiteY2" fmla="*/ 1238371 h 5311105"/>
                <a:gd name="connsiteX3" fmla="*/ 2617125 w 4132946"/>
                <a:gd name="connsiteY3" fmla="*/ 331902 h 5311105"/>
                <a:gd name="connsiteX4" fmla="*/ 1748554 w 4132946"/>
                <a:gd name="connsiteY4" fmla="*/ 89014 h 5311105"/>
                <a:gd name="connsiteX5" fmla="*/ 1515822 w 4132946"/>
                <a:gd name="connsiteY5" fmla="*/ 995484 h 5311105"/>
                <a:gd name="connsiteX6" fmla="*/ 1748554 w 4132946"/>
                <a:gd name="connsiteY6" fmla="*/ 1238371 h 5311105"/>
                <a:gd name="connsiteX7" fmla="*/ 1748554 w 4132946"/>
                <a:gd name="connsiteY7" fmla="*/ 1993196 h 5311105"/>
                <a:gd name="connsiteX8" fmla="*/ 697832 w 4132946"/>
                <a:gd name="connsiteY8" fmla="*/ 1993196 h 5311105"/>
                <a:gd name="connsiteX9" fmla="*/ 0 w 4132946"/>
                <a:gd name="connsiteY9" fmla="*/ 2721477 h 5311105"/>
                <a:gd name="connsiteX10" fmla="*/ 0 w 4132946"/>
                <a:gd name="connsiteY10" fmla="*/ 4582825 h 5311105"/>
                <a:gd name="connsiteX11" fmla="*/ 697832 w 4132946"/>
                <a:gd name="connsiteY11" fmla="*/ 5311106 h 5311105"/>
                <a:gd name="connsiteX12" fmla="*/ 3435114 w 4132946"/>
                <a:gd name="connsiteY12" fmla="*/ 5311106 h 5311105"/>
                <a:gd name="connsiteX13" fmla="*/ 4132946 w 4132946"/>
                <a:gd name="connsiteY13" fmla="*/ 4582825 h 5311105"/>
                <a:gd name="connsiteX14" fmla="*/ 4132946 w 4132946"/>
                <a:gd name="connsiteY14" fmla="*/ 2721477 h 5311105"/>
                <a:gd name="connsiteX15" fmla="*/ 3435114 w 4132946"/>
                <a:gd name="connsiteY15" fmla="*/ 1993196 h 5311105"/>
                <a:gd name="connsiteX16" fmla="*/ 1271676 w 4132946"/>
                <a:gd name="connsiteY16" fmla="*/ 4149837 h 5311105"/>
                <a:gd name="connsiteX17" fmla="*/ 794797 w 4132946"/>
                <a:gd name="connsiteY17" fmla="*/ 3652151 h 5311105"/>
                <a:gd name="connsiteX18" fmla="*/ 1271676 w 4132946"/>
                <a:gd name="connsiteY18" fmla="*/ 3154464 h 5311105"/>
                <a:gd name="connsiteX19" fmla="*/ 1748554 w 4132946"/>
                <a:gd name="connsiteY19" fmla="*/ 3652151 h 5311105"/>
                <a:gd name="connsiteX20" fmla="*/ 1271676 w 4132946"/>
                <a:gd name="connsiteY20" fmla="*/ 4149837 h 5311105"/>
                <a:gd name="connsiteX21" fmla="*/ 2861271 w 4132946"/>
                <a:gd name="connsiteY21" fmla="*/ 4149837 h 5311105"/>
                <a:gd name="connsiteX22" fmla="*/ 2384392 w 4132946"/>
                <a:gd name="connsiteY22" fmla="*/ 3652151 h 5311105"/>
                <a:gd name="connsiteX23" fmla="*/ 2861271 w 4132946"/>
                <a:gd name="connsiteY23" fmla="*/ 3154464 h 5311105"/>
                <a:gd name="connsiteX24" fmla="*/ 3338149 w 4132946"/>
                <a:gd name="connsiteY24" fmla="*/ 3652151 h 5311105"/>
                <a:gd name="connsiteX25" fmla="*/ 2861271 w 4132946"/>
                <a:gd name="connsiteY25" fmla="*/ 4149837 h 53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32946" h="5311105">
                  <a:moveTo>
                    <a:pt x="3435114" y="1993196"/>
                  </a:moveTo>
                  <a:lnTo>
                    <a:pt x="2384392" y="1993196"/>
                  </a:lnTo>
                  <a:lnTo>
                    <a:pt x="2384392" y="1238371"/>
                  </a:lnTo>
                  <a:cubicBezTo>
                    <a:pt x="2688513" y="1055123"/>
                    <a:pt x="2792711" y="649288"/>
                    <a:pt x="2617125" y="331902"/>
                  </a:cubicBezTo>
                  <a:cubicBezTo>
                    <a:pt x="2441538" y="14515"/>
                    <a:pt x="2052676" y="-94229"/>
                    <a:pt x="1748554" y="89014"/>
                  </a:cubicBezTo>
                  <a:cubicBezTo>
                    <a:pt x="1444433" y="272257"/>
                    <a:pt x="1340235" y="678092"/>
                    <a:pt x="1515822" y="995484"/>
                  </a:cubicBezTo>
                  <a:cubicBezTo>
                    <a:pt x="1571632" y="1096365"/>
                    <a:pt x="1651891" y="1180125"/>
                    <a:pt x="1748554" y="1238371"/>
                  </a:cubicBezTo>
                  <a:lnTo>
                    <a:pt x="1748554" y="1993196"/>
                  </a:lnTo>
                  <a:lnTo>
                    <a:pt x="697832" y="1993196"/>
                  </a:lnTo>
                  <a:cubicBezTo>
                    <a:pt x="312800" y="1994108"/>
                    <a:pt x="874" y="2319645"/>
                    <a:pt x="0" y="2721477"/>
                  </a:cubicBezTo>
                  <a:lnTo>
                    <a:pt x="0" y="4582825"/>
                  </a:lnTo>
                  <a:cubicBezTo>
                    <a:pt x="874" y="4984656"/>
                    <a:pt x="312800" y="5310193"/>
                    <a:pt x="697832" y="5311106"/>
                  </a:cubicBezTo>
                  <a:lnTo>
                    <a:pt x="3435114" y="5311106"/>
                  </a:lnTo>
                  <a:cubicBezTo>
                    <a:pt x="3820146" y="5310193"/>
                    <a:pt x="4132072" y="4984656"/>
                    <a:pt x="4132946" y="4582825"/>
                  </a:cubicBezTo>
                  <a:lnTo>
                    <a:pt x="4132946" y="2721477"/>
                  </a:lnTo>
                  <a:cubicBezTo>
                    <a:pt x="4132072" y="2319645"/>
                    <a:pt x="3820146" y="1994108"/>
                    <a:pt x="3435114" y="1993196"/>
                  </a:cubicBezTo>
                  <a:close/>
                  <a:moveTo>
                    <a:pt x="1271676" y="4149837"/>
                  </a:moveTo>
                  <a:cubicBezTo>
                    <a:pt x="1008296" y="4149837"/>
                    <a:pt x="794797" y="3927023"/>
                    <a:pt x="794797" y="3652151"/>
                  </a:cubicBezTo>
                  <a:cubicBezTo>
                    <a:pt x="794797" y="3377278"/>
                    <a:pt x="1008296" y="3154464"/>
                    <a:pt x="1271676" y="3154464"/>
                  </a:cubicBezTo>
                  <a:cubicBezTo>
                    <a:pt x="1535056" y="3154464"/>
                    <a:pt x="1748554" y="3377278"/>
                    <a:pt x="1748554" y="3652151"/>
                  </a:cubicBezTo>
                  <a:cubicBezTo>
                    <a:pt x="1748554" y="3927023"/>
                    <a:pt x="1535056" y="4149837"/>
                    <a:pt x="1271676" y="4149837"/>
                  </a:cubicBezTo>
                  <a:close/>
                  <a:moveTo>
                    <a:pt x="2861271" y="4149837"/>
                  </a:moveTo>
                  <a:cubicBezTo>
                    <a:pt x="2597891" y="4149837"/>
                    <a:pt x="2384392" y="3927023"/>
                    <a:pt x="2384392" y="3652151"/>
                  </a:cubicBezTo>
                  <a:cubicBezTo>
                    <a:pt x="2384392" y="3377278"/>
                    <a:pt x="2597891" y="3154464"/>
                    <a:pt x="2861271" y="3154464"/>
                  </a:cubicBezTo>
                  <a:cubicBezTo>
                    <a:pt x="3124650" y="3154464"/>
                    <a:pt x="3338149" y="3377278"/>
                    <a:pt x="3338149" y="3652151"/>
                  </a:cubicBezTo>
                  <a:cubicBezTo>
                    <a:pt x="3338149" y="3927023"/>
                    <a:pt x="3124650" y="4149837"/>
                    <a:pt x="2861271" y="4149837"/>
                  </a:cubicBezTo>
                  <a:close/>
                </a:path>
              </a:pathLst>
            </a:custGeom>
            <a:grpFill/>
            <a:ln w="158948"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AA6DF9D0-422A-5D8F-CCDD-18D6FCEA4EB8}"/>
                </a:ext>
              </a:extLst>
            </p:cNvPr>
            <p:cNvSpPr/>
            <p:nvPr/>
          </p:nvSpPr>
          <p:spPr>
            <a:xfrm>
              <a:off x="7797604"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A802AB4-520D-969C-DD7E-9B1E10786267}"/>
                </a:ext>
              </a:extLst>
            </p:cNvPr>
            <p:cNvSpPr/>
            <p:nvPr/>
          </p:nvSpPr>
          <p:spPr>
            <a:xfrm>
              <a:off x="3641258" y="12610211"/>
              <a:ext cx="9984607" cy="6909547"/>
            </a:xfrm>
            <a:custGeom>
              <a:avLst/>
              <a:gdLst>
                <a:gd name="connsiteX0" fmla="*/ 9270072 w 9984607"/>
                <a:gd name="connsiteY0" fmla="*/ 5167645 h 6909547"/>
                <a:gd name="connsiteX1" fmla="*/ 9270072 w 9984607"/>
                <a:gd name="connsiteY1" fmla="*/ 3785735 h 6909547"/>
                <a:gd name="connsiteX2" fmla="*/ 8556344 w 9984607"/>
                <a:gd name="connsiteY2" fmla="*/ 3040864 h 6909547"/>
                <a:gd name="connsiteX3" fmla="*/ 7680478 w 9984607"/>
                <a:gd name="connsiteY3" fmla="*/ 3040864 h 6909547"/>
                <a:gd name="connsiteX4" fmla="*/ 7680478 w 9984607"/>
                <a:gd name="connsiteY4" fmla="*/ 2211387 h 6909547"/>
                <a:gd name="connsiteX5" fmla="*/ 2593775 w 9984607"/>
                <a:gd name="connsiteY5" fmla="*/ 2211387 h 6909547"/>
                <a:gd name="connsiteX6" fmla="*/ 2593775 w 9984607"/>
                <a:gd name="connsiteY6" fmla="*/ 3206760 h 6909547"/>
                <a:gd name="connsiteX7" fmla="*/ 1399989 w 9984607"/>
                <a:gd name="connsiteY7" fmla="*/ 3206760 h 6909547"/>
                <a:gd name="connsiteX8" fmla="*/ 1322099 w 9984607"/>
                <a:gd name="connsiteY8" fmla="*/ 3125471 h 6909547"/>
                <a:gd name="connsiteX9" fmla="*/ 1322099 w 9984607"/>
                <a:gd name="connsiteY9" fmla="*/ 1750198 h 6909547"/>
                <a:gd name="connsiteX10" fmla="*/ 2019311 w 9984607"/>
                <a:gd name="connsiteY10" fmla="*/ 412682 h 6909547"/>
                <a:gd name="connsiteX11" fmla="*/ 1798977 w 9984607"/>
                <a:gd name="connsiteY11" fmla="*/ 0 h 6909547"/>
                <a:gd name="connsiteX12" fmla="*/ 1322099 w 9984607"/>
                <a:gd name="connsiteY12" fmla="*/ 441282 h 6909547"/>
                <a:gd name="connsiteX13" fmla="*/ 1428602 w 9984607"/>
                <a:gd name="connsiteY13" fmla="*/ 718327 h 6909547"/>
                <a:gd name="connsiteX14" fmla="*/ 1029041 w 9984607"/>
                <a:gd name="connsiteY14" fmla="*/ 1130810 h 6909547"/>
                <a:gd name="connsiteX15" fmla="*/ 633820 w 9984607"/>
                <a:gd name="connsiteY15" fmla="*/ 713815 h 6909547"/>
                <a:gd name="connsiteX16" fmla="*/ 730770 w 9984607"/>
                <a:gd name="connsiteY16" fmla="*/ 444600 h 6909547"/>
                <a:gd name="connsiteX17" fmla="*/ 253891 w 9984607"/>
                <a:gd name="connsiteY17" fmla="*/ 8295 h 6909547"/>
                <a:gd name="connsiteX18" fmla="*/ 354894 w 9984607"/>
                <a:gd name="connsiteY18" fmla="*/ 1529623 h 6909547"/>
                <a:gd name="connsiteX19" fmla="*/ 686261 w 9984607"/>
                <a:gd name="connsiteY19" fmla="*/ 1731949 h 6909547"/>
                <a:gd name="connsiteX20" fmla="*/ 686261 w 9984607"/>
                <a:gd name="connsiteY20" fmla="*/ 3125471 h 6909547"/>
                <a:gd name="connsiteX21" fmla="*/ 1399989 w 9984607"/>
                <a:gd name="connsiteY21" fmla="*/ 3870342 h 6909547"/>
                <a:gd name="connsiteX22" fmla="*/ 2593775 w 9984607"/>
                <a:gd name="connsiteY22" fmla="*/ 3870342 h 6909547"/>
                <a:gd name="connsiteX23" fmla="*/ 2593775 w 9984607"/>
                <a:gd name="connsiteY23" fmla="*/ 6856461 h 6909547"/>
                <a:gd name="connsiteX24" fmla="*/ 7680478 w 9984607"/>
                <a:gd name="connsiteY24" fmla="*/ 6856461 h 6909547"/>
                <a:gd name="connsiteX25" fmla="*/ 7680478 w 9984607"/>
                <a:gd name="connsiteY25" fmla="*/ 3704446 h 6909547"/>
                <a:gd name="connsiteX26" fmla="*/ 8556344 w 9984607"/>
                <a:gd name="connsiteY26" fmla="*/ 3704446 h 6909547"/>
                <a:gd name="connsiteX27" fmla="*/ 8634234 w 9984607"/>
                <a:gd name="connsiteY27" fmla="*/ 3785735 h 6909547"/>
                <a:gd name="connsiteX28" fmla="*/ 8634234 w 9984607"/>
                <a:gd name="connsiteY28" fmla="*/ 5167645 h 6909547"/>
                <a:gd name="connsiteX29" fmla="*/ 7969180 w 9984607"/>
                <a:gd name="connsiteY29" fmla="*/ 6525515 h 6909547"/>
                <a:gd name="connsiteX30" fmla="*/ 8179610 w 9984607"/>
                <a:gd name="connsiteY30" fmla="*/ 6909547 h 6909547"/>
                <a:gd name="connsiteX31" fmla="*/ 8656488 w 9984607"/>
                <a:gd name="connsiteY31" fmla="*/ 6468266 h 6909547"/>
                <a:gd name="connsiteX32" fmla="*/ 8554754 w 9984607"/>
                <a:gd name="connsiteY32" fmla="*/ 6192879 h 6909547"/>
                <a:gd name="connsiteX33" fmla="*/ 8952487 w 9984607"/>
                <a:gd name="connsiteY33" fmla="*/ 5778489 h 6909547"/>
                <a:gd name="connsiteX34" fmla="*/ 9349552 w 9984607"/>
                <a:gd name="connsiteY34" fmla="*/ 6193576 h 6909547"/>
                <a:gd name="connsiteX35" fmla="*/ 9250996 w 9984607"/>
                <a:gd name="connsiteY35" fmla="*/ 6466607 h 6909547"/>
                <a:gd name="connsiteX36" fmla="*/ 9727875 w 9984607"/>
                <a:gd name="connsiteY36" fmla="*/ 6902911 h 6909547"/>
                <a:gd name="connsiteX37" fmla="*/ 9633962 w 9984607"/>
                <a:gd name="connsiteY37" fmla="*/ 5383442 h 6909547"/>
                <a:gd name="connsiteX38" fmla="*/ 9270072 w 9984607"/>
                <a:gd name="connsiteY38" fmla="*/ 5167645 h 6909547"/>
                <a:gd name="connsiteX39" fmla="*/ 7044640 w 9984607"/>
                <a:gd name="connsiteY39" fmla="*/ 4533924 h 6909547"/>
                <a:gd name="connsiteX40" fmla="*/ 6602733 w 9984607"/>
                <a:gd name="connsiteY40" fmla="*/ 4533924 h 6909547"/>
                <a:gd name="connsiteX41" fmla="*/ 6559813 w 9984607"/>
                <a:gd name="connsiteY41" fmla="*/ 4552173 h 6909547"/>
                <a:gd name="connsiteX42" fmla="*/ 6073397 w 9984607"/>
                <a:gd name="connsiteY42" fmla="*/ 5071426 h 6909547"/>
                <a:gd name="connsiteX43" fmla="*/ 5703022 w 9984607"/>
                <a:gd name="connsiteY43" fmla="*/ 4155682 h 6909547"/>
                <a:gd name="connsiteX44" fmla="*/ 5011548 w 9984607"/>
                <a:gd name="connsiteY44" fmla="*/ 5648742 h 6909547"/>
                <a:gd name="connsiteX45" fmla="*/ 4526722 w 9984607"/>
                <a:gd name="connsiteY45" fmla="*/ 3704446 h 6909547"/>
                <a:gd name="connsiteX46" fmla="*/ 4153167 w 9984607"/>
                <a:gd name="connsiteY46" fmla="*/ 4533924 h 6909547"/>
                <a:gd name="connsiteX47" fmla="*/ 3388572 w 9984607"/>
                <a:gd name="connsiteY47" fmla="*/ 4533924 h 6909547"/>
                <a:gd name="connsiteX48" fmla="*/ 3388572 w 9984607"/>
                <a:gd name="connsiteY48" fmla="*/ 4202133 h 6909547"/>
                <a:gd name="connsiteX49" fmla="*/ 3951289 w 9984607"/>
                <a:gd name="connsiteY49" fmla="*/ 4202133 h 6909547"/>
                <a:gd name="connsiteX50" fmla="*/ 4612560 w 9984607"/>
                <a:gd name="connsiteY50" fmla="*/ 2733958 h 6909547"/>
                <a:gd name="connsiteX51" fmla="*/ 5102155 w 9984607"/>
                <a:gd name="connsiteY51" fmla="*/ 4688207 h 6909547"/>
                <a:gd name="connsiteX52" fmla="*/ 5723686 w 9984607"/>
                <a:gd name="connsiteY52" fmla="*/ 3361043 h 6909547"/>
                <a:gd name="connsiteX53" fmla="*/ 6181490 w 9984607"/>
                <a:gd name="connsiteY53" fmla="*/ 4492450 h 6909547"/>
                <a:gd name="connsiteX54" fmla="*/ 6340449 w 9984607"/>
                <a:gd name="connsiteY54" fmla="*/ 4326555 h 6909547"/>
                <a:gd name="connsiteX55" fmla="*/ 6602733 w 9984607"/>
                <a:gd name="connsiteY55" fmla="*/ 4202133 h 6909547"/>
                <a:gd name="connsiteX56" fmla="*/ 7044640 w 9984607"/>
                <a:gd name="connsiteY56" fmla="*/ 4202133 h 690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984607" h="6909547">
                  <a:moveTo>
                    <a:pt x="9270072" y="5167645"/>
                  </a:moveTo>
                  <a:lnTo>
                    <a:pt x="9270072" y="3785735"/>
                  </a:lnTo>
                  <a:cubicBezTo>
                    <a:pt x="9270072" y="3374348"/>
                    <a:pt x="8950532" y="3040864"/>
                    <a:pt x="8556344" y="3040864"/>
                  </a:cubicBezTo>
                  <a:lnTo>
                    <a:pt x="7680478" y="3040864"/>
                  </a:lnTo>
                  <a:lnTo>
                    <a:pt x="7680478" y="2211387"/>
                  </a:lnTo>
                  <a:lnTo>
                    <a:pt x="2593775" y="2211387"/>
                  </a:lnTo>
                  <a:lnTo>
                    <a:pt x="2593775" y="3206760"/>
                  </a:lnTo>
                  <a:lnTo>
                    <a:pt x="1399989" y="3206760"/>
                  </a:lnTo>
                  <a:cubicBezTo>
                    <a:pt x="1356974" y="3206760"/>
                    <a:pt x="1322099" y="3170363"/>
                    <a:pt x="1322099" y="3125471"/>
                  </a:cubicBezTo>
                  <a:lnTo>
                    <a:pt x="1322099" y="1750198"/>
                  </a:lnTo>
                  <a:cubicBezTo>
                    <a:pt x="1868538" y="1581780"/>
                    <a:pt x="2180687" y="982947"/>
                    <a:pt x="2019311" y="412682"/>
                  </a:cubicBezTo>
                  <a:cubicBezTo>
                    <a:pt x="1976042" y="259792"/>
                    <a:pt x="1900790" y="118848"/>
                    <a:pt x="1798977" y="0"/>
                  </a:cubicBezTo>
                  <a:lnTo>
                    <a:pt x="1322099" y="441282"/>
                  </a:lnTo>
                  <a:cubicBezTo>
                    <a:pt x="1388798" y="516980"/>
                    <a:pt x="1426678" y="615505"/>
                    <a:pt x="1428602" y="718327"/>
                  </a:cubicBezTo>
                  <a:cubicBezTo>
                    <a:pt x="1427409" y="947379"/>
                    <a:pt x="1248516" y="1132054"/>
                    <a:pt x="1029041" y="1130810"/>
                  </a:cubicBezTo>
                  <a:cubicBezTo>
                    <a:pt x="809566" y="1129550"/>
                    <a:pt x="632628" y="942867"/>
                    <a:pt x="633820" y="713815"/>
                  </a:cubicBezTo>
                  <a:cubicBezTo>
                    <a:pt x="634329" y="614875"/>
                    <a:pt x="668712" y="519402"/>
                    <a:pt x="730770" y="444600"/>
                  </a:cubicBezTo>
                  <a:lnTo>
                    <a:pt x="253891" y="8295"/>
                  </a:lnTo>
                  <a:cubicBezTo>
                    <a:pt x="-120761" y="457506"/>
                    <a:pt x="-75537" y="1138624"/>
                    <a:pt x="354894" y="1529623"/>
                  </a:cubicBezTo>
                  <a:cubicBezTo>
                    <a:pt x="452272" y="1618078"/>
                    <a:pt x="564657" y="1686709"/>
                    <a:pt x="686261" y="1731949"/>
                  </a:cubicBezTo>
                  <a:lnTo>
                    <a:pt x="686261" y="3125471"/>
                  </a:lnTo>
                  <a:cubicBezTo>
                    <a:pt x="686261" y="3536859"/>
                    <a:pt x="1005801" y="3870342"/>
                    <a:pt x="1399989" y="3870342"/>
                  </a:cubicBezTo>
                  <a:lnTo>
                    <a:pt x="2593775" y="3870342"/>
                  </a:lnTo>
                  <a:lnTo>
                    <a:pt x="2593775" y="6856461"/>
                  </a:lnTo>
                  <a:lnTo>
                    <a:pt x="7680478" y="6856461"/>
                  </a:lnTo>
                  <a:lnTo>
                    <a:pt x="7680478" y="3704446"/>
                  </a:lnTo>
                  <a:lnTo>
                    <a:pt x="8556344" y="3704446"/>
                  </a:lnTo>
                  <a:cubicBezTo>
                    <a:pt x="8599359" y="3704446"/>
                    <a:pt x="8634234" y="3740844"/>
                    <a:pt x="8634234" y="3785735"/>
                  </a:cubicBezTo>
                  <a:lnTo>
                    <a:pt x="8634234" y="5167645"/>
                  </a:lnTo>
                  <a:cubicBezTo>
                    <a:pt x="8091292" y="5350943"/>
                    <a:pt x="7793546" y="5958883"/>
                    <a:pt x="7969180" y="6525515"/>
                  </a:cubicBezTo>
                  <a:cubicBezTo>
                    <a:pt x="8013147" y="6667324"/>
                    <a:pt x="8084791" y="6798082"/>
                    <a:pt x="8179610" y="6909547"/>
                  </a:cubicBezTo>
                  <a:lnTo>
                    <a:pt x="8656488" y="6468266"/>
                  </a:lnTo>
                  <a:cubicBezTo>
                    <a:pt x="8590710" y="6393015"/>
                    <a:pt x="8554405" y="6294738"/>
                    <a:pt x="8554754" y="6192879"/>
                  </a:cubicBezTo>
                  <a:cubicBezTo>
                    <a:pt x="8554945" y="5963827"/>
                    <a:pt x="8733011" y="5778289"/>
                    <a:pt x="8952487" y="5778489"/>
                  </a:cubicBezTo>
                  <a:cubicBezTo>
                    <a:pt x="9171962" y="5778688"/>
                    <a:pt x="9349742" y="5964524"/>
                    <a:pt x="9349552" y="6193576"/>
                  </a:cubicBezTo>
                  <a:cubicBezTo>
                    <a:pt x="9349472" y="6294042"/>
                    <a:pt x="9314453" y="6391058"/>
                    <a:pt x="9250996" y="6466607"/>
                  </a:cubicBezTo>
                  <a:lnTo>
                    <a:pt x="9727875" y="6902911"/>
                  </a:lnTo>
                  <a:cubicBezTo>
                    <a:pt x="10103990" y="6456255"/>
                    <a:pt x="10061944" y="5775967"/>
                    <a:pt x="9633962" y="5383442"/>
                  </a:cubicBezTo>
                  <a:cubicBezTo>
                    <a:pt x="9528079" y="5286310"/>
                    <a:pt x="9404218" y="5212868"/>
                    <a:pt x="9270072" y="5167645"/>
                  </a:cubicBezTo>
                  <a:close/>
                  <a:moveTo>
                    <a:pt x="7044640" y="4533924"/>
                  </a:moveTo>
                  <a:lnTo>
                    <a:pt x="6602733" y="4533924"/>
                  </a:lnTo>
                  <a:cubicBezTo>
                    <a:pt x="6587361" y="4536794"/>
                    <a:pt x="6572737" y="4543015"/>
                    <a:pt x="6559813" y="4552173"/>
                  </a:cubicBezTo>
                  <a:lnTo>
                    <a:pt x="6073397" y="5071426"/>
                  </a:lnTo>
                  <a:lnTo>
                    <a:pt x="5703022" y="4155682"/>
                  </a:lnTo>
                  <a:lnTo>
                    <a:pt x="5011548" y="5648742"/>
                  </a:lnTo>
                  <a:lnTo>
                    <a:pt x="4526722" y="3704446"/>
                  </a:lnTo>
                  <a:lnTo>
                    <a:pt x="4153167" y="4533924"/>
                  </a:lnTo>
                  <a:lnTo>
                    <a:pt x="3388572" y="4533924"/>
                  </a:lnTo>
                  <a:lnTo>
                    <a:pt x="3388572" y="4202133"/>
                  </a:lnTo>
                  <a:lnTo>
                    <a:pt x="3951289" y="4202133"/>
                  </a:lnTo>
                  <a:lnTo>
                    <a:pt x="4612560" y="2733958"/>
                  </a:lnTo>
                  <a:lnTo>
                    <a:pt x="5102155" y="4688207"/>
                  </a:lnTo>
                  <a:lnTo>
                    <a:pt x="5723686" y="3361043"/>
                  </a:lnTo>
                  <a:lnTo>
                    <a:pt x="6181490" y="4492450"/>
                  </a:lnTo>
                  <a:lnTo>
                    <a:pt x="6340449" y="4326555"/>
                  </a:lnTo>
                  <a:cubicBezTo>
                    <a:pt x="6410249" y="4252831"/>
                    <a:pt x="6503621" y="4208537"/>
                    <a:pt x="6602733" y="4202133"/>
                  </a:cubicBezTo>
                  <a:lnTo>
                    <a:pt x="7044640" y="4202133"/>
                  </a:lnTo>
                  <a:close/>
                </a:path>
              </a:pathLst>
            </a:custGeom>
            <a:grpFill/>
            <a:ln w="158948" cap="flat">
              <a:noFill/>
              <a:prstDash val="solid"/>
              <a:miter/>
            </a:ln>
          </p:spPr>
          <p:txBody>
            <a:bodyPr rtlCol="0" anchor="ctr"/>
            <a:lstStyle/>
            <a:p>
              <a:endParaRPr lang="en-US"/>
            </a:p>
          </p:txBody>
        </p:sp>
        <p:sp>
          <p:nvSpPr>
            <p:cNvPr id="10" name="Rectangle 9">
              <a:extLst>
                <a:ext uri="{FF2B5EF4-FFF2-40B4-BE49-F238E27FC236}">
                  <a16:creationId xmlns:a16="http://schemas.microsoft.com/office/drawing/2014/main" id="{EF61F22E-15A5-0D4B-9F08-1CF942B101E4}"/>
                </a:ext>
              </a:extLst>
            </p:cNvPr>
            <p:cNvSpPr/>
            <p:nvPr/>
          </p:nvSpPr>
          <p:spPr>
            <a:xfrm>
              <a:off x="6711911" y="15301379"/>
              <a:ext cx="4135355" cy="32409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800" b="1" dirty="0"/>
                <a:t>AVA</a:t>
              </a:r>
              <a:endParaRPr lang="en-US" sz="6000" b="1" dirty="0"/>
            </a:p>
          </p:txBody>
        </p:sp>
      </p:grpSp>
      <p:sp>
        <p:nvSpPr>
          <p:cNvPr id="3" name="TextBox 2">
            <a:extLst>
              <a:ext uri="{FF2B5EF4-FFF2-40B4-BE49-F238E27FC236}">
                <a16:creationId xmlns:a16="http://schemas.microsoft.com/office/drawing/2014/main" id="{4BCC3821-34D6-76A9-C74A-0616C94F0806}"/>
              </a:ext>
            </a:extLst>
          </p:cNvPr>
          <p:cNvSpPr txBox="1"/>
          <p:nvPr/>
        </p:nvSpPr>
        <p:spPr>
          <a:xfrm>
            <a:off x="15627927" y="6491911"/>
            <a:ext cx="34719636" cy="20528697"/>
          </a:xfrm>
          <a:prstGeom prst="rect">
            <a:avLst/>
          </a:prstGeom>
          <a:noFill/>
        </p:spPr>
        <p:txBody>
          <a:bodyPr wrap="square" rtlCol="0">
            <a:spAutoFit/>
          </a:bodyPr>
          <a:lstStyle/>
          <a:p>
            <a:pPr marL="1143000" indent="-1143000">
              <a:buFont typeface="Arial" panose="020B0604020202020204" pitchFamily="34" charset="0"/>
              <a:buChar char="•"/>
            </a:pPr>
            <a:r>
              <a:rPr lang="en-US" sz="16600" dirty="0"/>
              <a:t>Takes only 10 minutes to generate recommendations for 200 videos</a:t>
            </a:r>
          </a:p>
          <a:p>
            <a:pPr marL="1143000" indent="-1143000">
              <a:buFont typeface="Arial" panose="020B0604020202020204" pitchFamily="34" charset="0"/>
              <a:buChar char="•"/>
            </a:pPr>
            <a:r>
              <a:rPr lang="en-US" sz="16600" dirty="0"/>
              <a:t>Detects empty and soundless videos</a:t>
            </a:r>
          </a:p>
          <a:p>
            <a:pPr marL="1143000" indent="-1143000">
              <a:buFont typeface="Arial" panose="020B0604020202020204" pitchFamily="34" charset="0"/>
              <a:buChar char="•"/>
            </a:pPr>
            <a:r>
              <a:rPr lang="en-US" sz="16600" dirty="0"/>
              <a:t>Archivists need only 30 minutes to verify and take any corrective action</a:t>
            </a:r>
          </a:p>
          <a:p>
            <a:pPr marL="1143000" indent="-1143000">
              <a:buFont typeface="Arial" panose="020B0604020202020204" pitchFamily="34" charset="0"/>
              <a:buChar char="•"/>
            </a:pPr>
            <a:r>
              <a:rPr lang="en-US" sz="16600" dirty="0"/>
              <a:t>Saves 1.5-person days per month</a:t>
            </a:r>
          </a:p>
          <a:p>
            <a:pPr marL="1143000" indent="-1143000">
              <a:buFont typeface="Arial" panose="020B0604020202020204" pitchFamily="34" charset="0"/>
              <a:buChar char="•"/>
            </a:pPr>
            <a:r>
              <a:rPr lang="en-US" sz="16600" dirty="0"/>
              <a:t>Reduces manual errors</a:t>
            </a:r>
          </a:p>
          <a:p>
            <a:pPr marL="1143000" indent="-1143000">
              <a:buFont typeface="Arial" panose="020B0604020202020204" pitchFamily="34" charset="0"/>
              <a:buChar char="•"/>
            </a:pPr>
            <a:r>
              <a:rPr lang="en-US" sz="16600" dirty="0"/>
              <a:t>Increases appraisal decision accuracy</a:t>
            </a:r>
          </a:p>
        </p:txBody>
      </p:sp>
      <mc:AlternateContent xmlns:mc="http://schemas.openxmlformats.org/markup-compatibility/2006">
        <mc:Choice xmlns:p14="http://schemas.microsoft.com/office/powerpoint/2010/main" Requires="p14">
          <p:contentPart p14:bwMode="auto" r:id="rId3">
            <p14:nvContentPartPr>
              <p14:cNvPr id="13" name="Ink 12">
                <a:extLst>
                  <a:ext uri="{FF2B5EF4-FFF2-40B4-BE49-F238E27FC236}">
                    <a16:creationId xmlns:a16="http://schemas.microsoft.com/office/drawing/2014/main" id="{A39DA6ED-38C2-B97F-157C-3EF3735872CE}"/>
                  </a:ext>
                </a:extLst>
              </p14:cNvPr>
              <p14:cNvContentPartPr/>
              <p14:nvPr/>
            </p14:nvContentPartPr>
            <p14:xfrm>
              <a:off x="-2642080" y="18643120"/>
              <a:ext cx="360" cy="360"/>
            </p14:xfrm>
          </p:contentPart>
        </mc:Choice>
        <mc:Fallback>
          <p:pic>
            <p:nvPicPr>
              <p:cNvPr id="13" name="Ink 12">
                <a:extLst>
                  <a:ext uri="{FF2B5EF4-FFF2-40B4-BE49-F238E27FC236}">
                    <a16:creationId xmlns:a16="http://schemas.microsoft.com/office/drawing/2014/main" id="{A39DA6ED-38C2-B97F-157C-3EF3735872CE}"/>
                  </a:ext>
                </a:extLst>
              </p:cNvPr>
              <p:cNvPicPr/>
              <p:nvPr/>
            </p:nvPicPr>
            <p:blipFill>
              <a:blip r:embed="rId4"/>
              <a:stretch>
                <a:fillRect/>
              </a:stretch>
            </p:blipFill>
            <p:spPr>
              <a:xfrm>
                <a:off x="-2704720" y="18580120"/>
                <a:ext cx="126000" cy="126000"/>
              </a:xfrm>
              <a:prstGeom prst="rect">
                <a:avLst/>
              </a:prstGeom>
            </p:spPr>
          </p:pic>
        </mc:Fallback>
      </mc:AlternateContent>
    </p:spTree>
    <p:extLst>
      <p:ext uri="{BB962C8B-B14F-4D97-AF65-F5344CB8AC3E}">
        <p14:creationId xmlns:p14="http://schemas.microsoft.com/office/powerpoint/2010/main" val="24804330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80">
            <a:extLst>
              <a:ext uri="{FF2B5EF4-FFF2-40B4-BE49-F238E27FC236}">
                <a16:creationId xmlns:a16="http://schemas.microsoft.com/office/drawing/2014/main" id="{7D1D5782-838B-40CB-B890-5512FC1BD1B1}"/>
              </a:ext>
            </a:extLst>
          </p:cNvPr>
          <p:cNvSpPr>
            <a:spLocks noChangeArrowheads="1"/>
          </p:cNvSpPr>
          <p:nvPr/>
        </p:nvSpPr>
        <p:spPr bwMode="auto">
          <a:xfrm>
            <a:off x="896938" y="1184171"/>
            <a:ext cx="49450625" cy="2723823"/>
          </a:xfrm>
          <a:prstGeom prst="rect">
            <a:avLst/>
          </a:prstGeom>
          <a:solidFill>
            <a:srgbClr val="1CADE4"/>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40" tIns="45720" rIns="91440" bIns="45720" anchor="ctr">
            <a:spAutoFit/>
          </a:bodyPr>
          <a:lstStyle/>
          <a:p>
            <a:pPr algn="ctr">
              <a:lnSpc>
                <a:spcPct val="90000"/>
              </a:lnSpc>
              <a:defRPr/>
            </a:pPr>
            <a:r>
              <a:rPr lang="en-US" sz="19000" b="1" dirty="0">
                <a:ln>
                  <a:solidFill>
                    <a:schemeClr val="bg1"/>
                  </a:solidFill>
                </a:ln>
                <a:solidFill>
                  <a:schemeClr val="bg1"/>
                </a:solidFill>
                <a:latin typeface="Avenir Heavy"/>
                <a:ea typeface="ＭＳ Ｐゴシック"/>
                <a:cs typeface="Avenir Heavy"/>
              </a:rPr>
              <a:t>AVA Lessons Learned</a:t>
            </a:r>
          </a:p>
        </p:txBody>
      </p:sp>
      <p:grpSp>
        <p:nvGrpSpPr>
          <p:cNvPr id="2" name="Group 1">
            <a:extLst>
              <a:ext uri="{FF2B5EF4-FFF2-40B4-BE49-F238E27FC236}">
                <a16:creationId xmlns:a16="http://schemas.microsoft.com/office/drawing/2014/main" id="{CC19F1A0-E169-56C2-B426-BE7CF256C815}"/>
              </a:ext>
            </a:extLst>
          </p:cNvPr>
          <p:cNvGrpSpPr/>
          <p:nvPr/>
        </p:nvGrpSpPr>
        <p:grpSpPr>
          <a:xfrm>
            <a:off x="41774916" y="12256885"/>
            <a:ext cx="8534545" cy="11488099"/>
            <a:chOff x="3641258" y="9012806"/>
            <a:chExt cx="9984607" cy="13439984"/>
          </a:xfrm>
          <a:solidFill>
            <a:srgbClr val="00B0F0"/>
          </a:solidFill>
        </p:grpSpPr>
        <p:sp>
          <p:nvSpPr>
            <p:cNvPr id="5" name="Freeform: Shape 4">
              <a:extLst>
                <a:ext uri="{FF2B5EF4-FFF2-40B4-BE49-F238E27FC236}">
                  <a16:creationId xmlns:a16="http://schemas.microsoft.com/office/drawing/2014/main" id="{284878FE-8E49-8DDA-DF6F-8C2A60094E93}"/>
                </a:ext>
              </a:extLst>
            </p:cNvPr>
            <p:cNvSpPr/>
            <p:nvPr/>
          </p:nvSpPr>
          <p:spPr>
            <a:xfrm>
              <a:off x="4950640" y="19964358"/>
              <a:ext cx="7630054" cy="2488432"/>
            </a:xfrm>
            <a:custGeom>
              <a:avLst/>
              <a:gdLst>
                <a:gd name="connsiteX0" fmla="*/ 6437858 w 7630054"/>
                <a:gd name="connsiteY0" fmla="*/ 0 h 2488432"/>
                <a:gd name="connsiteX1" fmla="*/ 1192196 w 7630054"/>
                <a:gd name="connsiteY1" fmla="*/ 0 h 2488432"/>
                <a:gd name="connsiteX2" fmla="*/ 0 w 7630054"/>
                <a:gd name="connsiteY2" fmla="*/ 1244216 h 2488432"/>
                <a:gd name="connsiteX3" fmla="*/ 1192196 w 7630054"/>
                <a:gd name="connsiteY3" fmla="*/ 2488432 h 2488432"/>
                <a:gd name="connsiteX4" fmla="*/ 6437858 w 7630054"/>
                <a:gd name="connsiteY4" fmla="*/ 2488432 h 2488432"/>
                <a:gd name="connsiteX5" fmla="*/ 7630054 w 7630054"/>
                <a:gd name="connsiteY5" fmla="*/ 1244216 h 2488432"/>
                <a:gd name="connsiteX6" fmla="*/ 6437858 w 7630054"/>
                <a:gd name="connsiteY6" fmla="*/ 0 h 2488432"/>
                <a:gd name="connsiteX7" fmla="*/ 1510115 w 7630054"/>
                <a:gd name="connsiteY7" fmla="*/ 1741903 h 2488432"/>
                <a:gd name="connsiteX8" fmla="*/ 1033237 w 7630054"/>
                <a:gd name="connsiteY8" fmla="*/ 1244216 h 2488432"/>
                <a:gd name="connsiteX9" fmla="*/ 1510115 w 7630054"/>
                <a:gd name="connsiteY9" fmla="*/ 746530 h 2488432"/>
                <a:gd name="connsiteX10" fmla="*/ 1986993 w 7630054"/>
                <a:gd name="connsiteY10" fmla="*/ 1244216 h 2488432"/>
                <a:gd name="connsiteX11" fmla="*/ 1510115 w 7630054"/>
                <a:gd name="connsiteY11" fmla="*/ 1741903 h 2488432"/>
                <a:gd name="connsiteX12" fmla="*/ 3815027 w 7630054"/>
                <a:gd name="connsiteY12" fmla="*/ 1741903 h 2488432"/>
                <a:gd name="connsiteX13" fmla="*/ 3338149 w 7630054"/>
                <a:gd name="connsiteY13" fmla="*/ 1244216 h 2488432"/>
                <a:gd name="connsiteX14" fmla="*/ 3815027 w 7630054"/>
                <a:gd name="connsiteY14" fmla="*/ 746530 h 2488432"/>
                <a:gd name="connsiteX15" fmla="*/ 4291906 w 7630054"/>
                <a:gd name="connsiteY15" fmla="*/ 1244216 h 2488432"/>
                <a:gd name="connsiteX16" fmla="*/ 3815027 w 7630054"/>
                <a:gd name="connsiteY16" fmla="*/ 1741903 h 2488432"/>
                <a:gd name="connsiteX17" fmla="*/ 6119939 w 7630054"/>
                <a:gd name="connsiteY17" fmla="*/ 1741903 h 2488432"/>
                <a:gd name="connsiteX18" fmla="*/ 5643061 w 7630054"/>
                <a:gd name="connsiteY18" fmla="*/ 1244216 h 2488432"/>
                <a:gd name="connsiteX19" fmla="*/ 6119939 w 7630054"/>
                <a:gd name="connsiteY19" fmla="*/ 746530 h 2488432"/>
                <a:gd name="connsiteX20" fmla="*/ 6596818 w 7630054"/>
                <a:gd name="connsiteY20" fmla="*/ 1244216 h 2488432"/>
                <a:gd name="connsiteX21" fmla="*/ 6119939 w 7630054"/>
                <a:gd name="connsiteY21" fmla="*/ 1741903 h 248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30054" h="2488432">
                  <a:moveTo>
                    <a:pt x="6437858" y="0"/>
                  </a:moveTo>
                  <a:lnTo>
                    <a:pt x="1192196" y="0"/>
                  </a:lnTo>
                  <a:cubicBezTo>
                    <a:pt x="533770" y="0"/>
                    <a:pt x="0" y="557061"/>
                    <a:pt x="0" y="1244216"/>
                  </a:cubicBezTo>
                  <a:cubicBezTo>
                    <a:pt x="0" y="1931372"/>
                    <a:pt x="533770" y="2488432"/>
                    <a:pt x="1192196" y="2488432"/>
                  </a:cubicBezTo>
                  <a:lnTo>
                    <a:pt x="6437858" y="2488432"/>
                  </a:lnTo>
                  <a:cubicBezTo>
                    <a:pt x="7096285" y="2488432"/>
                    <a:pt x="7630054" y="1931372"/>
                    <a:pt x="7630054" y="1244216"/>
                  </a:cubicBezTo>
                  <a:cubicBezTo>
                    <a:pt x="7630054" y="557061"/>
                    <a:pt x="7096285" y="0"/>
                    <a:pt x="6437858" y="0"/>
                  </a:cubicBezTo>
                  <a:close/>
                  <a:moveTo>
                    <a:pt x="1510115" y="1741903"/>
                  </a:moveTo>
                  <a:cubicBezTo>
                    <a:pt x="1246735" y="1741903"/>
                    <a:pt x="1033237" y="1519088"/>
                    <a:pt x="1033237" y="1244216"/>
                  </a:cubicBezTo>
                  <a:cubicBezTo>
                    <a:pt x="1033237" y="969344"/>
                    <a:pt x="1246735" y="746530"/>
                    <a:pt x="1510115" y="746530"/>
                  </a:cubicBezTo>
                  <a:cubicBezTo>
                    <a:pt x="1773495" y="746530"/>
                    <a:pt x="1986993" y="969344"/>
                    <a:pt x="1986993" y="1244216"/>
                  </a:cubicBezTo>
                  <a:cubicBezTo>
                    <a:pt x="1986993" y="1519088"/>
                    <a:pt x="1773495" y="1741903"/>
                    <a:pt x="1510115" y="1741903"/>
                  </a:cubicBezTo>
                  <a:close/>
                  <a:moveTo>
                    <a:pt x="3815027" y="1741903"/>
                  </a:moveTo>
                  <a:cubicBezTo>
                    <a:pt x="3551647" y="1741903"/>
                    <a:pt x="3338149" y="1519088"/>
                    <a:pt x="3338149" y="1244216"/>
                  </a:cubicBezTo>
                  <a:cubicBezTo>
                    <a:pt x="3338149" y="969344"/>
                    <a:pt x="3551647" y="746530"/>
                    <a:pt x="3815027" y="746530"/>
                  </a:cubicBezTo>
                  <a:cubicBezTo>
                    <a:pt x="4078407" y="746530"/>
                    <a:pt x="4291906" y="969344"/>
                    <a:pt x="4291906" y="1244216"/>
                  </a:cubicBezTo>
                  <a:cubicBezTo>
                    <a:pt x="4291906" y="1519088"/>
                    <a:pt x="4078407" y="1741903"/>
                    <a:pt x="3815027" y="1741903"/>
                  </a:cubicBezTo>
                  <a:close/>
                  <a:moveTo>
                    <a:pt x="6119939" y="1741903"/>
                  </a:moveTo>
                  <a:cubicBezTo>
                    <a:pt x="5856560" y="1741903"/>
                    <a:pt x="5643061" y="1519088"/>
                    <a:pt x="5643061" y="1244216"/>
                  </a:cubicBezTo>
                  <a:cubicBezTo>
                    <a:pt x="5643061" y="969344"/>
                    <a:pt x="5856560" y="746530"/>
                    <a:pt x="6119939" y="746530"/>
                  </a:cubicBezTo>
                  <a:cubicBezTo>
                    <a:pt x="6383319" y="746530"/>
                    <a:pt x="6596818" y="969344"/>
                    <a:pt x="6596818" y="1244216"/>
                  </a:cubicBezTo>
                  <a:cubicBezTo>
                    <a:pt x="6596818" y="1519088"/>
                    <a:pt x="6383319" y="1741903"/>
                    <a:pt x="6119939" y="1741903"/>
                  </a:cubicBezTo>
                  <a:close/>
                </a:path>
              </a:pathLst>
            </a:custGeom>
            <a:grpFill/>
            <a:ln w="158948"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701557AC-3036-F6E3-A450-20224E49A067}"/>
                </a:ext>
              </a:extLst>
            </p:cNvPr>
            <p:cNvSpPr/>
            <p:nvPr/>
          </p:nvSpPr>
          <p:spPr>
            <a:xfrm>
              <a:off x="9387199"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CF5CA572-9C80-22EB-7140-275D56F6A14A}"/>
                </a:ext>
              </a:extLst>
            </p:cNvPr>
            <p:cNvSpPr/>
            <p:nvPr/>
          </p:nvSpPr>
          <p:spPr>
            <a:xfrm>
              <a:off x="6711911" y="9012806"/>
              <a:ext cx="4132946" cy="5311105"/>
            </a:xfrm>
            <a:custGeom>
              <a:avLst/>
              <a:gdLst>
                <a:gd name="connsiteX0" fmla="*/ 3435114 w 4132946"/>
                <a:gd name="connsiteY0" fmla="*/ 1993196 h 5311105"/>
                <a:gd name="connsiteX1" fmla="*/ 2384392 w 4132946"/>
                <a:gd name="connsiteY1" fmla="*/ 1993196 h 5311105"/>
                <a:gd name="connsiteX2" fmla="*/ 2384392 w 4132946"/>
                <a:gd name="connsiteY2" fmla="*/ 1238371 h 5311105"/>
                <a:gd name="connsiteX3" fmla="*/ 2617125 w 4132946"/>
                <a:gd name="connsiteY3" fmla="*/ 331902 h 5311105"/>
                <a:gd name="connsiteX4" fmla="*/ 1748554 w 4132946"/>
                <a:gd name="connsiteY4" fmla="*/ 89014 h 5311105"/>
                <a:gd name="connsiteX5" fmla="*/ 1515822 w 4132946"/>
                <a:gd name="connsiteY5" fmla="*/ 995484 h 5311105"/>
                <a:gd name="connsiteX6" fmla="*/ 1748554 w 4132946"/>
                <a:gd name="connsiteY6" fmla="*/ 1238371 h 5311105"/>
                <a:gd name="connsiteX7" fmla="*/ 1748554 w 4132946"/>
                <a:gd name="connsiteY7" fmla="*/ 1993196 h 5311105"/>
                <a:gd name="connsiteX8" fmla="*/ 697832 w 4132946"/>
                <a:gd name="connsiteY8" fmla="*/ 1993196 h 5311105"/>
                <a:gd name="connsiteX9" fmla="*/ 0 w 4132946"/>
                <a:gd name="connsiteY9" fmla="*/ 2721477 h 5311105"/>
                <a:gd name="connsiteX10" fmla="*/ 0 w 4132946"/>
                <a:gd name="connsiteY10" fmla="*/ 4582825 h 5311105"/>
                <a:gd name="connsiteX11" fmla="*/ 697832 w 4132946"/>
                <a:gd name="connsiteY11" fmla="*/ 5311106 h 5311105"/>
                <a:gd name="connsiteX12" fmla="*/ 3435114 w 4132946"/>
                <a:gd name="connsiteY12" fmla="*/ 5311106 h 5311105"/>
                <a:gd name="connsiteX13" fmla="*/ 4132946 w 4132946"/>
                <a:gd name="connsiteY13" fmla="*/ 4582825 h 5311105"/>
                <a:gd name="connsiteX14" fmla="*/ 4132946 w 4132946"/>
                <a:gd name="connsiteY14" fmla="*/ 2721477 h 5311105"/>
                <a:gd name="connsiteX15" fmla="*/ 3435114 w 4132946"/>
                <a:gd name="connsiteY15" fmla="*/ 1993196 h 5311105"/>
                <a:gd name="connsiteX16" fmla="*/ 1271676 w 4132946"/>
                <a:gd name="connsiteY16" fmla="*/ 4149837 h 5311105"/>
                <a:gd name="connsiteX17" fmla="*/ 794797 w 4132946"/>
                <a:gd name="connsiteY17" fmla="*/ 3652151 h 5311105"/>
                <a:gd name="connsiteX18" fmla="*/ 1271676 w 4132946"/>
                <a:gd name="connsiteY18" fmla="*/ 3154464 h 5311105"/>
                <a:gd name="connsiteX19" fmla="*/ 1748554 w 4132946"/>
                <a:gd name="connsiteY19" fmla="*/ 3652151 h 5311105"/>
                <a:gd name="connsiteX20" fmla="*/ 1271676 w 4132946"/>
                <a:gd name="connsiteY20" fmla="*/ 4149837 h 5311105"/>
                <a:gd name="connsiteX21" fmla="*/ 2861271 w 4132946"/>
                <a:gd name="connsiteY21" fmla="*/ 4149837 h 5311105"/>
                <a:gd name="connsiteX22" fmla="*/ 2384392 w 4132946"/>
                <a:gd name="connsiteY22" fmla="*/ 3652151 h 5311105"/>
                <a:gd name="connsiteX23" fmla="*/ 2861271 w 4132946"/>
                <a:gd name="connsiteY23" fmla="*/ 3154464 h 5311105"/>
                <a:gd name="connsiteX24" fmla="*/ 3338149 w 4132946"/>
                <a:gd name="connsiteY24" fmla="*/ 3652151 h 5311105"/>
                <a:gd name="connsiteX25" fmla="*/ 2861271 w 4132946"/>
                <a:gd name="connsiteY25" fmla="*/ 4149837 h 53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32946" h="5311105">
                  <a:moveTo>
                    <a:pt x="3435114" y="1993196"/>
                  </a:moveTo>
                  <a:lnTo>
                    <a:pt x="2384392" y="1993196"/>
                  </a:lnTo>
                  <a:lnTo>
                    <a:pt x="2384392" y="1238371"/>
                  </a:lnTo>
                  <a:cubicBezTo>
                    <a:pt x="2688513" y="1055123"/>
                    <a:pt x="2792711" y="649288"/>
                    <a:pt x="2617125" y="331902"/>
                  </a:cubicBezTo>
                  <a:cubicBezTo>
                    <a:pt x="2441538" y="14515"/>
                    <a:pt x="2052676" y="-94229"/>
                    <a:pt x="1748554" y="89014"/>
                  </a:cubicBezTo>
                  <a:cubicBezTo>
                    <a:pt x="1444433" y="272257"/>
                    <a:pt x="1340235" y="678092"/>
                    <a:pt x="1515822" y="995484"/>
                  </a:cubicBezTo>
                  <a:cubicBezTo>
                    <a:pt x="1571632" y="1096365"/>
                    <a:pt x="1651891" y="1180125"/>
                    <a:pt x="1748554" y="1238371"/>
                  </a:cubicBezTo>
                  <a:lnTo>
                    <a:pt x="1748554" y="1993196"/>
                  </a:lnTo>
                  <a:lnTo>
                    <a:pt x="697832" y="1993196"/>
                  </a:lnTo>
                  <a:cubicBezTo>
                    <a:pt x="312800" y="1994108"/>
                    <a:pt x="874" y="2319645"/>
                    <a:pt x="0" y="2721477"/>
                  </a:cubicBezTo>
                  <a:lnTo>
                    <a:pt x="0" y="4582825"/>
                  </a:lnTo>
                  <a:cubicBezTo>
                    <a:pt x="874" y="4984656"/>
                    <a:pt x="312800" y="5310193"/>
                    <a:pt x="697832" y="5311106"/>
                  </a:cubicBezTo>
                  <a:lnTo>
                    <a:pt x="3435114" y="5311106"/>
                  </a:lnTo>
                  <a:cubicBezTo>
                    <a:pt x="3820146" y="5310193"/>
                    <a:pt x="4132072" y="4984656"/>
                    <a:pt x="4132946" y="4582825"/>
                  </a:cubicBezTo>
                  <a:lnTo>
                    <a:pt x="4132946" y="2721477"/>
                  </a:lnTo>
                  <a:cubicBezTo>
                    <a:pt x="4132072" y="2319645"/>
                    <a:pt x="3820146" y="1994108"/>
                    <a:pt x="3435114" y="1993196"/>
                  </a:cubicBezTo>
                  <a:close/>
                  <a:moveTo>
                    <a:pt x="1271676" y="4149837"/>
                  </a:moveTo>
                  <a:cubicBezTo>
                    <a:pt x="1008296" y="4149837"/>
                    <a:pt x="794797" y="3927023"/>
                    <a:pt x="794797" y="3652151"/>
                  </a:cubicBezTo>
                  <a:cubicBezTo>
                    <a:pt x="794797" y="3377278"/>
                    <a:pt x="1008296" y="3154464"/>
                    <a:pt x="1271676" y="3154464"/>
                  </a:cubicBezTo>
                  <a:cubicBezTo>
                    <a:pt x="1535056" y="3154464"/>
                    <a:pt x="1748554" y="3377278"/>
                    <a:pt x="1748554" y="3652151"/>
                  </a:cubicBezTo>
                  <a:cubicBezTo>
                    <a:pt x="1748554" y="3927023"/>
                    <a:pt x="1535056" y="4149837"/>
                    <a:pt x="1271676" y="4149837"/>
                  </a:cubicBezTo>
                  <a:close/>
                  <a:moveTo>
                    <a:pt x="2861271" y="4149837"/>
                  </a:moveTo>
                  <a:cubicBezTo>
                    <a:pt x="2597891" y="4149837"/>
                    <a:pt x="2384392" y="3927023"/>
                    <a:pt x="2384392" y="3652151"/>
                  </a:cubicBezTo>
                  <a:cubicBezTo>
                    <a:pt x="2384392" y="3377278"/>
                    <a:pt x="2597891" y="3154464"/>
                    <a:pt x="2861271" y="3154464"/>
                  </a:cubicBezTo>
                  <a:cubicBezTo>
                    <a:pt x="3124650" y="3154464"/>
                    <a:pt x="3338149" y="3377278"/>
                    <a:pt x="3338149" y="3652151"/>
                  </a:cubicBezTo>
                  <a:cubicBezTo>
                    <a:pt x="3338149" y="3927023"/>
                    <a:pt x="3124650" y="4149837"/>
                    <a:pt x="2861271" y="4149837"/>
                  </a:cubicBezTo>
                  <a:close/>
                </a:path>
              </a:pathLst>
            </a:custGeom>
            <a:grpFill/>
            <a:ln w="158948"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AA6DF9D0-422A-5D8F-CCDD-18D6FCEA4EB8}"/>
                </a:ext>
              </a:extLst>
            </p:cNvPr>
            <p:cNvSpPr/>
            <p:nvPr/>
          </p:nvSpPr>
          <p:spPr>
            <a:xfrm>
              <a:off x="7797604"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A802AB4-520D-969C-DD7E-9B1E10786267}"/>
                </a:ext>
              </a:extLst>
            </p:cNvPr>
            <p:cNvSpPr/>
            <p:nvPr/>
          </p:nvSpPr>
          <p:spPr>
            <a:xfrm>
              <a:off x="3641258" y="12610211"/>
              <a:ext cx="9984607" cy="6909547"/>
            </a:xfrm>
            <a:custGeom>
              <a:avLst/>
              <a:gdLst>
                <a:gd name="connsiteX0" fmla="*/ 9270072 w 9984607"/>
                <a:gd name="connsiteY0" fmla="*/ 5167645 h 6909547"/>
                <a:gd name="connsiteX1" fmla="*/ 9270072 w 9984607"/>
                <a:gd name="connsiteY1" fmla="*/ 3785735 h 6909547"/>
                <a:gd name="connsiteX2" fmla="*/ 8556344 w 9984607"/>
                <a:gd name="connsiteY2" fmla="*/ 3040864 h 6909547"/>
                <a:gd name="connsiteX3" fmla="*/ 7680478 w 9984607"/>
                <a:gd name="connsiteY3" fmla="*/ 3040864 h 6909547"/>
                <a:gd name="connsiteX4" fmla="*/ 7680478 w 9984607"/>
                <a:gd name="connsiteY4" fmla="*/ 2211387 h 6909547"/>
                <a:gd name="connsiteX5" fmla="*/ 2593775 w 9984607"/>
                <a:gd name="connsiteY5" fmla="*/ 2211387 h 6909547"/>
                <a:gd name="connsiteX6" fmla="*/ 2593775 w 9984607"/>
                <a:gd name="connsiteY6" fmla="*/ 3206760 h 6909547"/>
                <a:gd name="connsiteX7" fmla="*/ 1399989 w 9984607"/>
                <a:gd name="connsiteY7" fmla="*/ 3206760 h 6909547"/>
                <a:gd name="connsiteX8" fmla="*/ 1322099 w 9984607"/>
                <a:gd name="connsiteY8" fmla="*/ 3125471 h 6909547"/>
                <a:gd name="connsiteX9" fmla="*/ 1322099 w 9984607"/>
                <a:gd name="connsiteY9" fmla="*/ 1750198 h 6909547"/>
                <a:gd name="connsiteX10" fmla="*/ 2019311 w 9984607"/>
                <a:gd name="connsiteY10" fmla="*/ 412682 h 6909547"/>
                <a:gd name="connsiteX11" fmla="*/ 1798977 w 9984607"/>
                <a:gd name="connsiteY11" fmla="*/ 0 h 6909547"/>
                <a:gd name="connsiteX12" fmla="*/ 1322099 w 9984607"/>
                <a:gd name="connsiteY12" fmla="*/ 441282 h 6909547"/>
                <a:gd name="connsiteX13" fmla="*/ 1428602 w 9984607"/>
                <a:gd name="connsiteY13" fmla="*/ 718327 h 6909547"/>
                <a:gd name="connsiteX14" fmla="*/ 1029041 w 9984607"/>
                <a:gd name="connsiteY14" fmla="*/ 1130810 h 6909547"/>
                <a:gd name="connsiteX15" fmla="*/ 633820 w 9984607"/>
                <a:gd name="connsiteY15" fmla="*/ 713815 h 6909547"/>
                <a:gd name="connsiteX16" fmla="*/ 730770 w 9984607"/>
                <a:gd name="connsiteY16" fmla="*/ 444600 h 6909547"/>
                <a:gd name="connsiteX17" fmla="*/ 253891 w 9984607"/>
                <a:gd name="connsiteY17" fmla="*/ 8295 h 6909547"/>
                <a:gd name="connsiteX18" fmla="*/ 354894 w 9984607"/>
                <a:gd name="connsiteY18" fmla="*/ 1529623 h 6909547"/>
                <a:gd name="connsiteX19" fmla="*/ 686261 w 9984607"/>
                <a:gd name="connsiteY19" fmla="*/ 1731949 h 6909547"/>
                <a:gd name="connsiteX20" fmla="*/ 686261 w 9984607"/>
                <a:gd name="connsiteY20" fmla="*/ 3125471 h 6909547"/>
                <a:gd name="connsiteX21" fmla="*/ 1399989 w 9984607"/>
                <a:gd name="connsiteY21" fmla="*/ 3870342 h 6909547"/>
                <a:gd name="connsiteX22" fmla="*/ 2593775 w 9984607"/>
                <a:gd name="connsiteY22" fmla="*/ 3870342 h 6909547"/>
                <a:gd name="connsiteX23" fmla="*/ 2593775 w 9984607"/>
                <a:gd name="connsiteY23" fmla="*/ 6856461 h 6909547"/>
                <a:gd name="connsiteX24" fmla="*/ 7680478 w 9984607"/>
                <a:gd name="connsiteY24" fmla="*/ 6856461 h 6909547"/>
                <a:gd name="connsiteX25" fmla="*/ 7680478 w 9984607"/>
                <a:gd name="connsiteY25" fmla="*/ 3704446 h 6909547"/>
                <a:gd name="connsiteX26" fmla="*/ 8556344 w 9984607"/>
                <a:gd name="connsiteY26" fmla="*/ 3704446 h 6909547"/>
                <a:gd name="connsiteX27" fmla="*/ 8634234 w 9984607"/>
                <a:gd name="connsiteY27" fmla="*/ 3785735 h 6909547"/>
                <a:gd name="connsiteX28" fmla="*/ 8634234 w 9984607"/>
                <a:gd name="connsiteY28" fmla="*/ 5167645 h 6909547"/>
                <a:gd name="connsiteX29" fmla="*/ 7969180 w 9984607"/>
                <a:gd name="connsiteY29" fmla="*/ 6525515 h 6909547"/>
                <a:gd name="connsiteX30" fmla="*/ 8179610 w 9984607"/>
                <a:gd name="connsiteY30" fmla="*/ 6909547 h 6909547"/>
                <a:gd name="connsiteX31" fmla="*/ 8656488 w 9984607"/>
                <a:gd name="connsiteY31" fmla="*/ 6468266 h 6909547"/>
                <a:gd name="connsiteX32" fmla="*/ 8554754 w 9984607"/>
                <a:gd name="connsiteY32" fmla="*/ 6192879 h 6909547"/>
                <a:gd name="connsiteX33" fmla="*/ 8952487 w 9984607"/>
                <a:gd name="connsiteY33" fmla="*/ 5778489 h 6909547"/>
                <a:gd name="connsiteX34" fmla="*/ 9349552 w 9984607"/>
                <a:gd name="connsiteY34" fmla="*/ 6193576 h 6909547"/>
                <a:gd name="connsiteX35" fmla="*/ 9250996 w 9984607"/>
                <a:gd name="connsiteY35" fmla="*/ 6466607 h 6909547"/>
                <a:gd name="connsiteX36" fmla="*/ 9727875 w 9984607"/>
                <a:gd name="connsiteY36" fmla="*/ 6902911 h 6909547"/>
                <a:gd name="connsiteX37" fmla="*/ 9633962 w 9984607"/>
                <a:gd name="connsiteY37" fmla="*/ 5383442 h 6909547"/>
                <a:gd name="connsiteX38" fmla="*/ 9270072 w 9984607"/>
                <a:gd name="connsiteY38" fmla="*/ 5167645 h 6909547"/>
                <a:gd name="connsiteX39" fmla="*/ 7044640 w 9984607"/>
                <a:gd name="connsiteY39" fmla="*/ 4533924 h 6909547"/>
                <a:gd name="connsiteX40" fmla="*/ 6602733 w 9984607"/>
                <a:gd name="connsiteY40" fmla="*/ 4533924 h 6909547"/>
                <a:gd name="connsiteX41" fmla="*/ 6559813 w 9984607"/>
                <a:gd name="connsiteY41" fmla="*/ 4552173 h 6909547"/>
                <a:gd name="connsiteX42" fmla="*/ 6073397 w 9984607"/>
                <a:gd name="connsiteY42" fmla="*/ 5071426 h 6909547"/>
                <a:gd name="connsiteX43" fmla="*/ 5703022 w 9984607"/>
                <a:gd name="connsiteY43" fmla="*/ 4155682 h 6909547"/>
                <a:gd name="connsiteX44" fmla="*/ 5011548 w 9984607"/>
                <a:gd name="connsiteY44" fmla="*/ 5648742 h 6909547"/>
                <a:gd name="connsiteX45" fmla="*/ 4526722 w 9984607"/>
                <a:gd name="connsiteY45" fmla="*/ 3704446 h 6909547"/>
                <a:gd name="connsiteX46" fmla="*/ 4153167 w 9984607"/>
                <a:gd name="connsiteY46" fmla="*/ 4533924 h 6909547"/>
                <a:gd name="connsiteX47" fmla="*/ 3388572 w 9984607"/>
                <a:gd name="connsiteY47" fmla="*/ 4533924 h 6909547"/>
                <a:gd name="connsiteX48" fmla="*/ 3388572 w 9984607"/>
                <a:gd name="connsiteY48" fmla="*/ 4202133 h 6909547"/>
                <a:gd name="connsiteX49" fmla="*/ 3951289 w 9984607"/>
                <a:gd name="connsiteY49" fmla="*/ 4202133 h 6909547"/>
                <a:gd name="connsiteX50" fmla="*/ 4612560 w 9984607"/>
                <a:gd name="connsiteY50" fmla="*/ 2733958 h 6909547"/>
                <a:gd name="connsiteX51" fmla="*/ 5102155 w 9984607"/>
                <a:gd name="connsiteY51" fmla="*/ 4688207 h 6909547"/>
                <a:gd name="connsiteX52" fmla="*/ 5723686 w 9984607"/>
                <a:gd name="connsiteY52" fmla="*/ 3361043 h 6909547"/>
                <a:gd name="connsiteX53" fmla="*/ 6181490 w 9984607"/>
                <a:gd name="connsiteY53" fmla="*/ 4492450 h 6909547"/>
                <a:gd name="connsiteX54" fmla="*/ 6340449 w 9984607"/>
                <a:gd name="connsiteY54" fmla="*/ 4326555 h 6909547"/>
                <a:gd name="connsiteX55" fmla="*/ 6602733 w 9984607"/>
                <a:gd name="connsiteY55" fmla="*/ 4202133 h 6909547"/>
                <a:gd name="connsiteX56" fmla="*/ 7044640 w 9984607"/>
                <a:gd name="connsiteY56" fmla="*/ 4202133 h 690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984607" h="6909547">
                  <a:moveTo>
                    <a:pt x="9270072" y="5167645"/>
                  </a:moveTo>
                  <a:lnTo>
                    <a:pt x="9270072" y="3785735"/>
                  </a:lnTo>
                  <a:cubicBezTo>
                    <a:pt x="9270072" y="3374348"/>
                    <a:pt x="8950532" y="3040864"/>
                    <a:pt x="8556344" y="3040864"/>
                  </a:cubicBezTo>
                  <a:lnTo>
                    <a:pt x="7680478" y="3040864"/>
                  </a:lnTo>
                  <a:lnTo>
                    <a:pt x="7680478" y="2211387"/>
                  </a:lnTo>
                  <a:lnTo>
                    <a:pt x="2593775" y="2211387"/>
                  </a:lnTo>
                  <a:lnTo>
                    <a:pt x="2593775" y="3206760"/>
                  </a:lnTo>
                  <a:lnTo>
                    <a:pt x="1399989" y="3206760"/>
                  </a:lnTo>
                  <a:cubicBezTo>
                    <a:pt x="1356974" y="3206760"/>
                    <a:pt x="1322099" y="3170363"/>
                    <a:pt x="1322099" y="3125471"/>
                  </a:cubicBezTo>
                  <a:lnTo>
                    <a:pt x="1322099" y="1750198"/>
                  </a:lnTo>
                  <a:cubicBezTo>
                    <a:pt x="1868538" y="1581780"/>
                    <a:pt x="2180687" y="982947"/>
                    <a:pt x="2019311" y="412682"/>
                  </a:cubicBezTo>
                  <a:cubicBezTo>
                    <a:pt x="1976042" y="259792"/>
                    <a:pt x="1900790" y="118848"/>
                    <a:pt x="1798977" y="0"/>
                  </a:cubicBezTo>
                  <a:lnTo>
                    <a:pt x="1322099" y="441282"/>
                  </a:lnTo>
                  <a:cubicBezTo>
                    <a:pt x="1388798" y="516980"/>
                    <a:pt x="1426678" y="615505"/>
                    <a:pt x="1428602" y="718327"/>
                  </a:cubicBezTo>
                  <a:cubicBezTo>
                    <a:pt x="1427409" y="947379"/>
                    <a:pt x="1248516" y="1132054"/>
                    <a:pt x="1029041" y="1130810"/>
                  </a:cubicBezTo>
                  <a:cubicBezTo>
                    <a:pt x="809566" y="1129550"/>
                    <a:pt x="632628" y="942867"/>
                    <a:pt x="633820" y="713815"/>
                  </a:cubicBezTo>
                  <a:cubicBezTo>
                    <a:pt x="634329" y="614875"/>
                    <a:pt x="668712" y="519402"/>
                    <a:pt x="730770" y="444600"/>
                  </a:cubicBezTo>
                  <a:lnTo>
                    <a:pt x="253891" y="8295"/>
                  </a:lnTo>
                  <a:cubicBezTo>
                    <a:pt x="-120761" y="457506"/>
                    <a:pt x="-75537" y="1138624"/>
                    <a:pt x="354894" y="1529623"/>
                  </a:cubicBezTo>
                  <a:cubicBezTo>
                    <a:pt x="452272" y="1618078"/>
                    <a:pt x="564657" y="1686709"/>
                    <a:pt x="686261" y="1731949"/>
                  </a:cubicBezTo>
                  <a:lnTo>
                    <a:pt x="686261" y="3125471"/>
                  </a:lnTo>
                  <a:cubicBezTo>
                    <a:pt x="686261" y="3536859"/>
                    <a:pt x="1005801" y="3870342"/>
                    <a:pt x="1399989" y="3870342"/>
                  </a:cubicBezTo>
                  <a:lnTo>
                    <a:pt x="2593775" y="3870342"/>
                  </a:lnTo>
                  <a:lnTo>
                    <a:pt x="2593775" y="6856461"/>
                  </a:lnTo>
                  <a:lnTo>
                    <a:pt x="7680478" y="6856461"/>
                  </a:lnTo>
                  <a:lnTo>
                    <a:pt x="7680478" y="3704446"/>
                  </a:lnTo>
                  <a:lnTo>
                    <a:pt x="8556344" y="3704446"/>
                  </a:lnTo>
                  <a:cubicBezTo>
                    <a:pt x="8599359" y="3704446"/>
                    <a:pt x="8634234" y="3740844"/>
                    <a:pt x="8634234" y="3785735"/>
                  </a:cubicBezTo>
                  <a:lnTo>
                    <a:pt x="8634234" y="5167645"/>
                  </a:lnTo>
                  <a:cubicBezTo>
                    <a:pt x="8091292" y="5350943"/>
                    <a:pt x="7793546" y="5958883"/>
                    <a:pt x="7969180" y="6525515"/>
                  </a:cubicBezTo>
                  <a:cubicBezTo>
                    <a:pt x="8013147" y="6667324"/>
                    <a:pt x="8084791" y="6798082"/>
                    <a:pt x="8179610" y="6909547"/>
                  </a:cubicBezTo>
                  <a:lnTo>
                    <a:pt x="8656488" y="6468266"/>
                  </a:lnTo>
                  <a:cubicBezTo>
                    <a:pt x="8590710" y="6393015"/>
                    <a:pt x="8554405" y="6294738"/>
                    <a:pt x="8554754" y="6192879"/>
                  </a:cubicBezTo>
                  <a:cubicBezTo>
                    <a:pt x="8554945" y="5963827"/>
                    <a:pt x="8733011" y="5778289"/>
                    <a:pt x="8952487" y="5778489"/>
                  </a:cubicBezTo>
                  <a:cubicBezTo>
                    <a:pt x="9171962" y="5778688"/>
                    <a:pt x="9349742" y="5964524"/>
                    <a:pt x="9349552" y="6193576"/>
                  </a:cubicBezTo>
                  <a:cubicBezTo>
                    <a:pt x="9349472" y="6294042"/>
                    <a:pt x="9314453" y="6391058"/>
                    <a:pt x="9250996" y="6466607"/>
                  </a:cubicBezTo>
                  <a:lnTo>
                    <a:pt x="9727875" y="6902911"/>
                  </a:lnTo>
                  <a:cubicBezTo>
                    <a:pt x="10103990" y="6456255"/>
                    <a:pt x="10061944" y="5775967"/>
                    <a:pt x="9633962" y="5383442"/>
                  </a:cubicBezTo>
                  <a:cubicBezTo>
                    <a:pt x="9528079" y="5286310"/>
                    <a:pt x="9404218" y="5212868"/>
                    <a:pt x="9270072" y="5167645"/>
                  </a:cubicBezTo>
                  <a:close/>
                  <a:moveTo>
                    <a:pt x="7044640" y="4533924"/>
                  </a:moveTo>
                  <a:lnTo>
                    <a:pt x="6602733" y="4533924"/>
                  </a:lnTo>
                  <a:cubicBezTo>
                    <a:pt x="6587361" y="4536794"/>
                    <a:pt x="6572737" y="4543015"/>
                    <a:pt x="6559813" y="4552173"/>
                  </a:cubicBezTo>
                  <a:lnTo>
                    <a:pt x="6073397" y="5071426"/>
                  </a:lnTo>
                  <a:lnTo>
                    <a:pt x="5703022" y="4155682"/>
                  </a:lnTo>
                  <a:lnTo>
                    <a:pt x="5011548" y="5648742"/>
                  </a:lnTo>
                  <a:lnTo>
                    <a:pt x="4526722" y="3704446"/>
                  </a:lnTo>
                  <a:lnTo>
                    <a:pt x="4153167" y="4533924"/>
                  </a:lnTo>
                  <a:lnTo>
                    <a:pt x="3388572" y="4533924"/>
                  </a:lnTo>
                  <a:lnTo>
                    <a:pt x="3388572" y="4202133"/>
                  </a:lnTo>
                  <a:lnTo>
                    <a:pt x="3951289" y="4202133"/>
                  </a:lnTo>
                  <a:lnTo>
                    <a:pt x="4612560" y="2733958"/>
                  </a:lnTo>
                  <a:lnTo>
                    <a:pt x="5102155" y="4688207"/>
                  </a:lnTo>
                  <a:lnTo>
                    <a:pt x="5723686" y="3361043"/>
                  </a:lnTo>
                  <a:lnTo>
                    <a:pt x="6181490" y="4492450"/>
                  </a:lnTo>
                  <a:lnTo>
                    <a:pt x="6340449" y="4326555"/>
                  </a:lnTo>
                  <a:cubicBezTo>
                    <a:pt x="6410249" y="4252831"/>
                    <a:pt x="6503621" y="4208537"/>
                    <a:pt x="6602733" y="4202133"/>
                  </a:cubicBezTo>
                  <a:lnTo>
                    <a:pt x="7044640" y="4202133"/>
                  </a:lnTo>
                  <a:close/>
                </a:path>
              </a:pathLst>
            </a:custGeom>
            <a:grpFill/>
            <a:ln w="158948" cap="flat">
              <a:noFill/>
              <a:prstDash val="solid"/>
              <a:miter/>
            </a:ln>
          </p:spPr>
          <p:txBody>
            <a:bodyPr rtlCol="0" anchor="ctr"/>
            <a:lstStyle/>
            <a:p>
              <a:endParaRPr lang="en-US"/>
            </a:p>
          </p:txBody>
        </p:sp>
        <p:sp>
          <p:nvSpPr>
            <p:cNvPr id="10" name="Rectangle 9">
              <a:extLst>
                <a:ext uri="{FF2B5EF4-FFF2-40B4-BE49-F238E27FC236}">
                  <a16:creationId xmlns:a16="http://schemas.microsoft.com/office/drawing/2014/main" id="{EF61F22E-15A5-0D4B-9F08-1CF942B101E4}"/>
                </a:ext>
              </a:extLst>
            </p:cNvPr>
            <p:cNvSpPr/>
            <p:nvPr/>
          </p:nvSpPr>
          <p:spPr>
            <a:xfrm>
              <a:off x="6711911" y="15301379"/>
              <a:ext cx="4135355" cy="32409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800" b="1" dirty="0"/>
                <a:t>AVA</a:t>
              </a:r>
              <a:endParaRPr lang="en-US" sz="6000" b="1" dirty="0"/>
            </a:p>
          </p:txBody>
        </p:sp>
      </p:grpSp>
      <p:sp>
        <p:nvSpPr>
          <p:cNvPr id="3" name="TextBox 2">
            <a:extLst>
              <a:ext uri="{FF2B5EF4-FFF2-40B4-BE49-F238E27FC236}">
                <a16:creationId xmlns:a16="http://schemas.microsoft.com/office/drawing/2014/main" id="{4BCC3821-34D6-76A9-C74A-0616C94F0806}"/>
              </a:ext>
            </a:extLst>
          </p:cNvPr>
          <p:cNvSpPr txBox="1"/>
          <p:nvPr/>
        </p:nvSpPr>
        <p:spPr>
          <a:xfrm>
            <a:off x="896939" y="5182041"/>
            <a:ext cx="42035300" cy="25637788"/>
          </a:xfrm>
          <a:prstGeom prst="rect">
            <a:avLst/>
          </a:prstGeom>
          <a:noFill/>
        </p:spPr>
        <p:txBody>
          <a:bodyPr wrap="square" rtlCol="0">
            <a:spAutoFit/>
          </a:bodyPr>
          <a:lstStyle/>
          <a:p>
            <a:pPr marL="1143000" indent="-1143000">
              <a:buFont typeface="Arial" panose="020B0604020202020204" pitchFamily="34" charset="0"/>
              <a:buChar char="•"/>
            </a:pPr>
            <a:r>
              <a:rPr lang="en-US" sz="16600" dirty="0"/>
              <a:t>AVA is effective and saves time</a:t>
            </a:r>
          </a:p>
          <a:p>
            <a:pPr marL="1143000" indent="-1143000">
              <a:buFont typeface="Arial" panose="020B0604020202020204" pitchFamily="34" charset="0"/>
              <a:buChar char="•"/>
            </a:pPr>
            <a:r>
              <a:rPr lang="en-US" sz="16600" dirty="0"/>
              <a:t>Identifying a representative set of training data required a high initial time investment</a:t>
            </a:r>
          </a:p>
          <a:p>
            <a:pPr marL="1143000" indent="-1143000">
              <a:buFont typeface="Arial" panose="020B0604020202020204" pitchFamily="34" charset="0"/>
              <a:buChar char="•"/>
            </a:pPr>
            <a:r>
              <a:rPr lang="en-US" sz="16600" dirty="0"/>
              <a:t>Ongoing, human-driven, iterative training is required to increase accuracy</a:t>
            </a:r>
          </a:p>
          <a:p>
            <a:pPr marL="1143000" indent="-1143000">
              <a:buFont typeface="Arial" panose="020B0604020202020204" pitchFamily="34" charset="0"/>
              <a:buChar char="•"/>
            </a:pPr>
            <a:r>
              <a:rPr lang="en-US" sz="16600" dirty="0"/>
              <a:t>Our use case had very straightforward criteria. Scaling AVA to tackle more formats and complex criteria will present greater challenges</a:t>
            </a:r>
          </a:p>
          <a:p>
            <a:pPr marL="1143000" indent="-1143000">
              <a:buFont typeface="Arial" panose="020B0604020202020204" pitchFamily="34" charset="0"/>
              <a:buChar char="•"/>
            </a:pPr>
            <a:r>
              <a:rPr lang="en-US" sz="16600" dirty="0">
                <a:solidFill>
                  <a:srgbClr val="000000"/>
                </a:solidFill>
                <a:ea typeface="Calibri" panose="020F0502020204030204" pitchFamily="34" charset="0"/>
                <a:cs typeface="Times New Roman" panose="02020603050405020304" pitchFamily="18" charset="0"/>
              </a:rPr>
              <a:t>We must remain vigilant to reduce bias included in our training data.</a:t>
            </a:r>
          </a:p>
        </p:txBody>
      </p:sp>
    </p:spTree>
    <p:extLst>
      <p:ext uri="{BB962C8B-B14F-4D97-AF65-F5344CB8AC3E}">
        <p14:creationId xmlns:p14="http://schemas.microsoft.com/office/powerpoint/2010/main" val="21043165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 name="Rectangle 9">
            <a:extLst>
              <a:ext uri="{FF2B5EF4-FFF2-40B4-BE49-F238E27FC236}">
                <a16:creationId xmlns:a16="http://schemas.microsoft.com/office/drawing/2014/main" id="{070784CE-9DD4-4C2D-88B9-D219730A47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3750" y="0"/>
            <a:ext cx="51192650" cy="3200855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46E6444-4CFE-368B-EC69-1AA3A4F1DDEB}"/>
              </a:ext>
            </a:extLst>
          </p:cNvPr>
          <p:cNvSpPr>
            <a:spLocks noGrp="1"/>
          </p:cNvSpPr>
          <p:nvPr>
            <p:ph type="ctrTitle"/>
          </p:nvPr>
        </p:nvSpPr>
        <p:spPr>
          <a:xfrm>
            <a:off x="22084162" y="2987040"/>
            <a:ext cx="26433494" cy="17044556"/>
          </a:xfrm>
        </p:spPr>
        <p:txBody>
          <a:bodyPr anchor="b">
            <a:normAutofit/>
          </a:bodyPr>
          <a:lstStyle/>
          <a:p>
            <a:pPr algn="l"/>
            <a:r>
              <a:rPr lang="en-US" sz="33700" b="1" dirty="0">
                <a:ln>
                  <a:solidFill>
                    <a:schemeClr val="bg1"/>
                  </a:solidFill>
                </a:ln>
                <a:solidFill>
                  <a:schemeClr val="tx1">
                    <a:lumMod val="85000"/>
                    <a:lumOff val="15000"/>
                  </a:schemeClr>
                </a:solidFill>
                <a:latin typeface="Avenir Heavy"/>
                <a:ea typeface="ＭＳ Ｐゴシック"/>
                <a:cs typeface="Avenir Heavy"/>
              </a:rPr>
              <a:t>Q&amp;A</a:t>
            </a:r>
            <a:endParaRPr lang="en-US" sz="33700" dirty="0">
              <a:solidFill>
                <a:schemeClr val="tx1">
                  <a:lumMod val="85000"/>
                  <a:lumOff val="15000"/>
                </a:schemeClr>
              </a:solidFill>
            </a:endParaRPr>
          </a:p>
        </p:txBody>
      </p:sp>
      <p:pic>
        <p:nvPicPr>
          <p:cNvPr id="7" name="Graphic 6" descr="Video camera">
            <a:extLst>
              <a:ext uri="{FF2B5EF4-FFF2-40B4-BE49-F238E27FC236}">
                <a16:creationId xmlns:a16="http://schemas.microsoft.com/office/drawing/2014/main" id="{6EFB5107-C236-28ED-E0AD-3A897DF6EE9E}"/>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62795" y="7570791"/>
            <a:ext cx="16774557" cy="16774557"/>
          </a:xfrm>
          <a:prstGeom prst="rect">
            <a:avLst/>
          </a:prstGeom>
        </p:spPr>
      </p:pic>
      <p:cxnSp>
        <p:nvCxnSpPr>
          <p:cNvPr id="6" name="Straight Connector 11">
            <a:extLst>
              <a:ext uri="{FF2B5EF4-FFF2-40B4-BE49-F238E27FC236}">
                <a16:creationId xmlns:a16="http://schemas.microsoft.com/office/drawing/2014/main" id="{640A410A-1838-4131-95A6-2BE4F8D412F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300488" y="20477991"/>
            <a:ext cx="24579072"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ubtitle 7">
            <a:extLst>
              <a:ext uri="{FF2B5EF4-FFF2-40B4-BE49-F238E27FC236}">
                <a16:creationId xmlns:a16="http://schemas.microsoft.com/office/drawing/2014/main" id="{0F874BB7-1629-DF2A-85B6-A7556C49E20C}"/>
              </a:ext>
            </a:extLst>
          </p:cNvPr>
          <p:cNvSpPr>
            <a:spLocks noGrp="1"/>
          </p:cNvSpPr>
          <p:nvPr>
            <p:ph type="subTitle" idx="1"/>
          </p:nvPr>
        </p:nvSpPr>
        <p:spPr>
          <a:xfrm>
            <a:off x="24089097" y="20931588"/>
            <a:ext cx="25582418" cy="6827520"/>
          </a:xfrm>
        </p:spPr>
        <p:txBody>
          <a:bodyPr/>
          <a:lstStyle/>
          <a:p>
            <a:r>
              <a:rPr lang="en-US" sz="11500" dirty="0">
                <a:latin typeface="Andes" panose="02000000000000000000" pitchFamily="50" charset="0"/>
              </a:rPr>
              <a:t>Jeanne Kramer-Smyth</a:t>
            </a:r>
          </a:p>
          <a:p>
            <a:r>
              <a:rPr lang="en-US" sz="11500" dirty="0">
                <a:latin typeface="Andes" panose="02000000000000000000" pitchFamily="50" charset="0"/>
              </a:rPr>
              <a:t>jkramersmyth@worldbankgroup.org</a:t>
            </a:r>
            <a:endParaRPr lang="en-US" dirty="0">
              <a:latin typeface="Andes" panose="02000000000000000000" pitchFamily="50" charset="0"/>
            </a:endParaRPr>
          </a:p>
        </p:txBody>
      </p:sp>
      <p:sp>
        <p:nvSpPr>
          <p:cNvPr id="11" name="TextBox 10">
            <a:extLst>
              <a:ext uri="{FF2B5EF4-FFF2-40B4-BE49-F238E27FC236}">
                <a16:creationId xmlns:a16="http://schemas.microsoft.com/office/drawing/2014/main" id="{6A14D5BF-5294-A83B-BAFB-78354BC5D1B7}"/>
              </a:ext>
            </a:extLst>
          </p:cNvPr>
          <p:cNvSpPr txBox="1"/>
          <p:nvPr/>
        </p:nvSpPr>
        <p:spPr>
          <a:xfrm>
            <a:off x="1813709" y="28934229"/>
            <a:ext cx="45854861" cy="1323438"/>
          </a:xfrm>
          <a:prstGeom prst="rect">
            <a:avLst/>
          </a:prstGeom>
          <a:noFill/>
        </p:spPr>
        <p:txBody>
          <a:bodyPr wrap="square" rtlCol="0">
            <a:spAutoFit/>
          </a:bodyPr>
          <a:lstStyle/>
          <a:p>
            <a:pPr algn="r"/>
            <a:r>
              <a:rPr lang="en-US" sz="8000" dirty="0">
                <a:latin typeface="Andes" panose="02000000000000000000" pitchFamily="50" charset="0"/>
              </a:rPr>
              <a:t>https://www.worldbank.org/en/archive/aboutus/archives-video-appraiser-poster-presentation</a:t>
            </a:r>
          </a:p>
        </p:txBody>
      </p:sp>
    </p:spTree>
    <p:extLst>
      <p:ext uri="{BB962C8B-B14F-4D97-AF65-F5344CB8AC3E}">
        <p14:creationId xmlns:p14="http://schemas.microsoft.com/office/powerpoint/2010/main" val="17142159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id="{A94E208A-0096-64FB-BFC7-01D5B4862AB2}"/>
              </a:ext>
            </a:extLst>
          </p:cNvPr>
          <p:cNvSpPr txBox="1">
            <a:spLocks/>
          </p:cNvSpPr>
          <p:nvPr/>
        </p:nvSpPr>
        <p:spPr>
          <a:xfrm>
            <a:off x="15651347" y="3086100"/>
            <a:ext cx="32903300" cy="25641300"/>
          </a:xfrm>
          <a:prstGeom prst="rect">
            <a:avLst/>
          </a:prstGeom>
          <a:solidFill>
            <a:srgbClr val="00B0F0"/>
          </a:solidFill>
        </p:spPr>
        <p:txBody>
          <a:bodyPr>
            <a:normAutofit fontScale="92500" lnSpcReduction="10000"/>
          </a:bodyPr>
          <a:lstStyle>
            <a:lvl1pPr marL="384048" indent="-384048" algn="l" defTabSz="3840480" rtl="0" eaLnBrk="1" latinLnBrk="0" hangingPunct="1">
              <a:lnSpc>
                <a:spcPct val="90000"/>
              </a:lnSpc>
              <a:spcBef>
                <a:spcPts val="5040"/>
              </a:spcBef>
              <a:spcAft>
                <a:spcPts val="840"/>
              </a:spcAft>
              <a:buClr>
                <a:schemeClr val="accent1"/>
              </a:buClr>
              <a:buSzPct val="100000"/>
              <a:buFont typeface="Tw Cen MT" panose="020B0602020104020603" pitchFamily="34" charset="0"/>
              <a:buChar char=" "/>
              <a:defRPr sz="9240" kern="1200">
                <a:solidFill>
                  <a:schemeClr val="tx1"/>
                </a:solidFill>
                <a:latin typeface="+mn-lt"/>
                <a:ea typeface="+mn-ea"/>
                <a:cs typeface="+mn-cs"/>
              </a:defRPr>
            </a:lvl1pPr>
            <a:lvl2pPr marL="1113739"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7560" kern="1200">
                <a:solidFill>
                  <a:schemeClr val="tx1"/>
                </a:solidFill>
                <a:latin typeface="+mn-lt"/>
                <a:ea typeface="+mn-ea"/>
                <a:cs typeface="+mn-cs"/>
              </a:defRPr>
            </a:lvl2pPr>
            <a:lvl3pPr marL="1881835"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3pPr>
            <a:lvl4pPr marL="2496312"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4pPr>
            <a:lvl5pPr marL="3264408"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5pPr>
            <a:lvl6pPr marL="3840480"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6pPr>
            <a:lvl7pPr marL="4454957"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7pPr>
            <a:lvl8pPr marL="5107838"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8pPr>
            <a:lvl9pPr marL="5722315" indent="-576072" algn="l" defTabSz="3840480" rtl="0" eaLnBrk="1" latinLnBrk="0" hangingPunct="1">
              <a:lnSpc>
                <a:spcPct val="90000"/>
              </a:lnSpc>
              <a:spcBef>
                <a:spcPts val="840"/>
              </a:spcBef>
              <a:spcAft>
                <a:spcPts val="1680"/>
              </a:spcAft>
              <a:buClr>
                <a:schemeClr val="accent1"/>
              </a:buClr>
              <a:buFont typeface="Wingdings 3" pitchFamily="18" charset="2"/>
              <a:buChar char=""/>
              <a:defRPr sz="5880" kern="1200">
                <a:solidFill>
                  <a:schemeClr val="tx1"/>
                </a:solidFill>
                <a:latin typeface="+mn-lt"/>
                <a:ea typeface="+mn-ea"/>
                <a:cs typeface="+mn-cs"/>
              </a:defRPr>
            </a:lvl9pPr>
          </a:lstStyle>
          <a:p>
            <a:pPr algn="ctr"/>
            <a:r>
              <a:rPr lang="en-US" sz="23900" b="1" dirty="0">
                <a:solidFill>
                  <a:schemeClr val="bg1"/>
                </a:solidFill>
              </a:rPr>
              <a:t>AVA</a:t>
            </a:r>
            <a:r>
              <a:rPr lang="en-US" sz="23900" dirty="0">
                <a:solidFill>
                  <a:schemeClr val="bg1"/>
                </a:solidFill>
              </a:rPr>
              <a:t> </a:t>
            </a:r>
          </a:p>
          <a:p>
            <a:pPr algn="ctr"/>
            <a:r>
              <a:rPr lang="en-US" sz="23900" dirty="0">
                <a:solidFill>
                  <a:schemeClr val="bg1"/>
                </a:solidFill>
              </a:rPr>
              <a:t>(Archives Video Appraiser) is a ML and automation tool that </a:t>
            </a:r>
            <a:r>
              <a:rPr lang="en-US" sz="23900" b="1" dirty="0">
                <a:solidFill>
                  <a:schemeClr val="bg1"/>
                </a:solidFill>
              </a:rPr>
              <a:t>generates archival selection recommendations </a:t>
            </a:r>
            <a:r>
              <a:rPr lang="en-US" sz="23900" dirty="0">
                <a:solidFill>
                  <a:schemeClr val="bg1"/>
                </a:solidFill>
              </a:rPr>
              <a:t>with an accuracy of ~85% and has </a:t>
            </a:r>
            <a:r>
              <a:rPr lang="en-US" sz="23900" b="1" dirty="0">
                <a:solidFill>
                  <a:schemeClr val="bg1"/>
                </a:solidFill>
              </a:rPr>
              <a:t>resulted in 1.5-person day savings</a:t>
            </a:r>
            <a:r>
              <a:rPr lang="en-US" sz="23900" dirty="0">
                <a:solidFill>
                  <a:schemeClr val="bg1"/>
                </a:solidFill>
              </a:rPr>
              <a:t> per month.</a:t>
            </a:r>
          </a:p>
          <a:p>
            <a:endParaRPr lang="en-US" sz="9600" dirty="0"/>
          </a:p>
        </p:txBody>
      </p:sp>
      <p:grpSp>
        <p:nvGrpSpPr>
          <p:cNvPr id="3" name="Group 2">
            <a:extLst>
              <a:ext uri="{FF2B5EF4-FFF2-40B4-BE49-F238E27FC236}">
                <a16:creationId xmlns:a16="http://schemas.microsoft.com/office/drawing/2014/main" id="{C69AF584-EA96-17AF-36CA-3E84A9790264}"/>
              </a:ext>
            </a:extLst>
          </p:cNvPr>
          <p:cNvGrpSpPr/>
          <p:nvPr/>
        </p:nvGrpSpPr>
        <p:grpSpPr>
          <a:xfrm>
            <a:off x="2651753" y="9282008"/>
            <a:ext cx="9984607" cy="13439984"/>
            <a:chOff x="3641258" y="9012806"/>
            <a:chExt cx="9984607" cy="13439984"/>
          </a:xfrm>
          <a:solidFill>
            <a:srgbClr val="00B0F0"/>
          </a:solidFill>
        </p:grpSpPr>
        <p:sp>
          <p:nvSpPr>
            <p:cNvPr id="4" name="Freeform: Shape 3">
              <a:extLst>
                <a:ext uri="{FF2B5EF4-FFF2-40B4-BE49-F238E27FC236}">
                  <a16:creationId xmlns:a16="http://schemas.microsoft.com/office/drawing/2014/main" id="{2A8BA717-C854-014B-7D06-CF621940E919}"/>
                </a:ext>
              </a:extLst>
            </p:cNvPr>
            <p:cNvSpPr/>
            <p:nvPr/>
          </p:nvSpPr>
          <p:spPr>
            <a:xfrm>
              <a:off x="4950640" y="19964358"/>
              <a:ext cx="7630054" cy="2488432"/>
            </a:xfrm>
            <a:custGeom>
              <a:avLst/>
              <a:gdLst>
                <a:gd name="connsiteX0" fmla="*/ 6437858 w 7630054"/>
                <a:gd name="connsiteY0" fmla="*/ 0 h 2488432"/>
                <a:gd name="connsiteX1" fmla="*/ 1192196 w 7630054"/>
                <a:gd name="connsiteY1" fmla="*/ 0 h 2488432"/>
                <a:gd name="connsiteX2" fmla="*/ 0 w 7630054"/>
                <a:gd name="connsiteY2" fmla="*/ 1244216 h 2488432"/>
                <a:gd name="connsiteX3" fmla="*/ 1192196 w 7630054"/>
                <a:gd name="connsiteY3" fmla="*/ 2488432 h 2488432"/>
                <a:gd name="connsiteX4" fmla="*/ 6437858 w 7630054"/>
                <a:gd name="connsiteY4" fmla="*/ 2488432 h 2488432"/>
                <a:gd name="connsiteX5" fmla="*/ 7630054 w 7630054"/>
                <a:gd name="connsiteY5" fmla="*/ 1244216 h 2488432"/>
                <a:gd name="connsiteX6" fmla="*/ 6437858 w 7630054"/>
                <a:gd name="connsiteY6" fmla="*/ 0 h 2488432"/>
                <a:gd name="connsiteX7" fmla="*/ 1510115 w 7630054"/>
                <a:gd name="connsiteY7" fmla="*/ 1741903 h 2488432"/>
                <a:gd name="connsiteX8" fmla="*/ 1033237 w 7630054"/>
                <a:gd name="connsiteY8" fmla="*/ 1244216 h 2488432"/>
                <a:gd name="connsiteX9" fmla="*/ 1510115 w 7630054"/>
                <a:gd name="connsiteY9" fmla="*/ 746530 h 2488432"/>
                <a:gd name="connsiteX10" fmla="*/ 1986993 w 7630054"/>
                <a:gd name="connsiteY10" fmla="*/ 1244216 h 2488432"/>
                <a:gd name="connsiteX11" fmla="*/ 1510115 w 7630054"/>
                <a:gd name="connsiteY11" fmla="*/ 1741903 h 2488432"/>
                <a:gd name="connsiteX12" fmla="*/ 3815027 w 7630054"/>
                <a:gd name="connsiteY12" fmla="*/ 1741903 h 2488432"/>
                <a:gd name="connsiteX13" fmla="*/ 3338149 w 7630054"/>
                <a:gd name="connsiteY13" fmla="*/ 1244216 h 2488432"/>
                <a:gd name="connsiteX14" fmla="*/ 3815027 w 7630054"/>
                <a:gd name="connsiteY14" fmla="*/ 746530 h 2488432"/>
                <a:gd name="connsiteX15" fmla="*/ 4291906 w 7630054"/>
                <a:gd name="connsiteY15" fmla="*/ 1244216 h 2488432"/>
                <a:gd name="connsiteX16" fmla="*/ 3815027 w 7630054"/>
                <a:gd name="connsiteY16" fmla="*/ 1741903 h 2488432"/>
                <a:gd name="connsiteX17" fmla="*/ 6119939 w 7630054"/>
                <a:gd name="connsiteY17" fmla="*/ 1741903 h 2488432"/>
                <a:gd name="connsiteX18" fmla="*/ 5643061 w 7630054"/>
                <a:gd name="connsiteY18" fmla="*/ 1244216 h 2488432"/>
                <a:gd name="connsiteX19" fmla="*/ 6119939 w 7630054"/>
                <a:gd name="connsiteY19" fmla="*/ 746530 h 2488432"/>
                <a:gd name="connsiteX20" fmla="*/ 6596818 w 7630054"/>
                <a:gd name="connsiteY20" fmla="*/ 1244216 h 2488432"/>
                <a:gd name="connsiteX21" fmla="*/ 6119939 w 7630054"/>
                <a:gd name="connsiteY21" fmla="*/ 1741903 h 248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30054" h="2488432">
                  <a:moveTo>
                    <a:pt x="6437858" y="0"/>
                  </a:moveTo>
                  <a:lnTo>
                    <a:pt x="1192196" y="0"/>
                  </a:lnTo>
                  <a:cubicBezTo>
                    <a:pt x="533770" y="0"/>
                    <a:pt x="0" y="557061"/>
                    <a:pt x="0" y="1244216"/>
                  </a:cubicBezTo>
                  <a:cubicBezTo>
                    <a:pt x="0" y="1931372"/>
                    <a:pt x="533770" y="2488432"/>
                    <a:pt x="1192196" y="2488432"/>
                  </a:cubicBezTo>
                  <a:lnTo>
                    <a:pt x="6437858" y="2488432"/>
                  </a:lnTo>
                  <a:cubicBezTo>
                    <a:pt x="7096285" y="2488432"/>
                    <a:pt x="7630054" y="1931372"/>
                    <a:pt x="7630054" y="1244216"/>
                  </a:cubicBezTo>
                  <a:cubicBezTo>
                    <a:pt x="7630054" y="557061"/>
                    <a:pt x="7096285" y="0"/>
                    <a:pt x="6437858" y="0"/>
                  </a:cubicBezTo>
                  <a:close/>
                  <a:moveTo>
                    <a:pt x="1510115" y="1741903"/>
                  </a:moveTo>
                  <a:cubicBezTo>
                    <a:pt x="1246735" y="1741903"/>
                    <a:pt x="1033237" y="1519088"/>
                    <a:pt x="1033237" y="1244216"/>
                  </a:cubicBezTo>
                  <a:cubicBezTo>
                    <a:pt x="1033237" y="969344"/>
                    <a:pt x="1246735" y="746530"/>
                    <a:pt x="1510115" y="746530"/>
                  </a:cubicBezTo>
                  <a:cubicBezTo>
                    <a:pt x="1773495" y="746530"/>
                    <a:pt x="1986993" y="969344"/>
                    <a:pt x="1986993" y="1244216"/>
                  </a:cubicBezTo>
                  <a:cubicBezTo>
                    <a:pt x="1986993" y="1519088"/>
                    <a:pt x="1773495" y="1741903"/>
                    <a:pt x="1510115" y="1741903"/>
                  </a:cubicBezTo>
                  <a:close/>
                  <a:moveTo>
                    <a:pt x="3815027" y="1741903"/>
                  </a:moveTo>
                  <a:cubicBezTo>
                    <a:pt x="3551647" y="1741903"/>
                    <a:pt x="3338149" y="1519088"/>
                    <a:pt x="3338149" y="1244216"/>
                  </a:cubicBezTo>
                  <a:cubicBezTo>
                    <a:pt x="3338149" y="969344"/>
                    <a:pt x="3551647" y="746530"/>
                    <a:pt x="3815027" y="746530"/>
                  </a:cubicBezTo>
                  <a:cubicBezTo>
                    <a:pt x="4078407" y="746530"/>
                    <a:pt x="4291906" y="969344"/>
                    <a:pt x="4291906" y="1244216"/>
                  </a:cubicBezTo>
                  <a:cubicBezTo>
                    <a:pt x="4291906" y="1519088"/>
                    <a:pt x="4078407" y="1741903"/>
                    <a:pt x="3815027" y="1741903"/>
                  </a:cubicBezTo>
                  <a:close/>
                  <a:moveTo>
                    <a:pt x="6119939" y="1741903"/>
                  </a:moveTo>
                  <a:cubicBezTo>
                    <a:pt x="5856560" y="1741903"/>
                    <a:pt x="5643061" y="1519088"/>
                    <a:pt x="5643061" y="1244216"/>
                  </a:cubicBezTo>
                  <a:cubicBezTo>
                    <a:pt x="5643061" y="969344"/>
                    <a:pt x="5856560" y="746530"/>
                    <a:pt x="6119939" y="746530"/>
                  </a:cubicBezTo>
                  <a:cubicBezTo>
                    <a:pt x="6383319" y="746530"/>
                    <a:pt x="6596818" y="969344"/>
                    <a:pt x="6596818" y="1244216"/>
                  </a:cubicBezTo>
                  <a:cubicBezTo>
                    <a:pt x="6596818" y="1519088"/>
                    <a:pt x="6383319" y="1741903"/>
                    <a:pt x="6119939" y="1741903"/>
                  </a:cubicBezTo>
                  <a:close/>
                </a:path>
              </a:pathLst>
            </a:custGeom>
            <a:grpFill/>
            <a:ln w="158948" cap="flat">
              <a:noFill/>
              <a:prstDash val="solid"/>
              <a:miter/>
            </a:ln>
          </p:spPr>
          <p:txBody>
            <a:bodyPr rtlCol="0" anchor="ctr"/>
            <a:lstStyle/>
            <a:p>
              <a:endParaRPr lang="en-US"/>
            </a:p>
          </p:txBody>
        </p:sp>
        <p:sp>
          <p:nvSpPr>
            <p:cNvPr id="5" name="Freeform: Shape 4">
              <a:extLst>
                <a:ext uri="{FF2B5EF4-FFF2-40B4-BE49-F238E27FC236}">
                  <a16:creationId xmlns:a16="http://schemas.microsoft.com/office/drawing/2014/main" id="{08F48A67-EE84-FF5B-F59E-CC1F4A0BE05C}"/>
                </a:ext>
              </a:extLst>
            </p:cNvPr>
            <p:cNvSpPr/>
            <p:nvPr/>
          </p:nvSpPr>
          <p:spPr>
            <a:xfrm>
              <a:off x="9387199"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4F808C95-A45A-52DC-324A-AD6BEF0CA63C}"/>
                </a:ext>
              </a:extLst>
            </p:cNvPr>
            <p:cNvSpPr/>
            <p:nvPr/>
          </p:nvSpPr>
          <p:spPr>
            <a:xfrm>
              <a:off x="6711911" y="9012806"/>
              <a:ext cx="4132946" cy="5311105"/>
            </a:xfrm>
            <a:custGeom>
              <a:avLst/>
              <a:gdLst>
                <a:gd name="connsiteX0" fmla="*/ 3435114 w 4132946"/>
                <a:gd name="connsiteY0" fmla="*/ 1993196 h 5311105"/>
                <a:gd name="connsiteX1" fmla="*/ 2384392 w 4132946"/>
                <a:gd name="connsiteY1" fmla="*/ 1993196 h 5311105"/>
                <a:gd name="connsiteX2" fmla="*/ 2384392 w 4132946"/>
                <a:gd name="connsiteY2" fmla="*/ 1238371 h 5311105"/>
                <a:gd name="connsiteX3" fmla="*/ 2617125 w 4132946"/>
                <a:gd name="connsiteY3" fmla="*/ 331902 h 5311105"/>
                <a:gd name="connsiteX4" fmla="*/ 1748554 w 4132946"/>
                <a:gd name="connsiteY4" fmla="*/ 89014 h 5311105"/>
                <a:gd name="connsiteX5" fmla="*/ 1515822 w 4132946"/>
                <a:gd name="connsiteY5" fmla="*/ 995484 h 5311105"/>
                <a:gd name="connsiteX6" fmla="*/ 1748554 w 4132946"/>
                <a:gd name="connsiteY6" fmla="*/ 1238371 h 5311105"/>
                <a:gd name="connsiteX7" fmla="*/ 1748554 w 4132946"/>
                <a:gd name="connsiteY7" fmla="*/ 1993196 h 5311105"/>
                <a:gd name="connsiteX8" fmla="*/ 697832 w 4132946"/>
                <a:gd name="connsiteY8" fmla="*/ 1993196 h 5311105"/>
                <a:gd name="connsiteX9" fmla="*/ 0 w 4132946"/>
                <a:gd name="connsiteY9" fmla="*/ 2721477 h 5311105"/>
                <a:gd name="connsiteX10" fmla="*/ 0 w 4132946"/>
                <a:gd name="connsiteY10" fmla="*/ 4582825 h 5311105"/>
                <a:gd name="connsiteX11" fmla="*/ 697832 w 4132946"/>
                <a:gd name="connsiteY11" fmla="*/ 5311106 h 5311105"/>
                <a:gd name="connsiteX12" fmla="*/ 3435114 w 4132946"/>
                <a:gd name="connsiteY12" fmla="*/ 5311106 h 5311105"/>
                <a:gd name="connsiteX13" fmla="*/ 4132946 w 4132946"/>
                <a:gd name="connsiteY13" fmla="*/ 4582825 h 5311105"/>
                <a:gd name="connsiteX14" fmla="*/ 4132946 w 4132946"/>
                <a:gd name="connsiteY14" fmla="*/ 2721477 h 5311105"/>
                <a:gd name="connsiteX15" fmla="*/ 3435114 w 4132946"/>
                <a:gd name="connsiteY15" fmla="*/ 1993196 h 5311105"/>
                <a:gd name="connsiteX16" fmla="*/ 1271676 w 4132946"/>
                <a:gd name="connsiteY16" fmla="*/ 4149837 h 5311105"/>
                <a:gd name="connsiteX17" fmla="*/ 794797 w 4132946"/>
                <a:gd name="connsiteY17" fmla="*/ 3652151 h 5311105"/>
                <a:gd name="connsiteX18" fmla="*/ 1271676 w 4132946"/>
                <a:gd name="connsiteY18" fmla="*/ 3154464 h 5311105"/>
                <a:gd name="connsiteX19" fmla="*/ 1748554 w 4132946"/>
                <a:gd name="connsiteY19" fmla="*/ 3652151 h 5311105"/>
                <a:gd name="connsiteX20" fmla="*/ 1271676 w 4132946"/>
                <a:gd name="connsiteY20" fmla="*/ 4149837 h 5311105"/>
                <a:gd name="connsiteX21" fmla="*/ 2861271 w 4132946"/>
                <a:gd name="connsiteY21" fmla="*/ 4149837 h 5311105"/>
                <a:gd name="connsiteX22" fmla="*/ 2384392 w 4132946"/>
                <a:gd name="connsiteY22" fmla="*/ 3652151 h 5311105"/>
                <a:gd name="connsiteX23" fmla="*/ 2861271 w 4132946"/>
                <a:gd name="connsiteY23" fmla="*/ 3154464 h 5311105"/>
                <a:gd name="connsiteX24" fmla="*/ 3338149 w 4132946"/>
                <a:gd name="connsiteY24" fmla="*/ 3652151 h 5311105"/>
                <a:gd name="connsiteX25" fmla="*/ 2861271 w 4132946"/>
                <a:gd name="connsiteY25" fmla="*/ 4149837 h 53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32946" h="5311105">
                  <a:moveTo>
                    <a:pt x="3435114" y="1993196"/>
                  </a:moveTo>
                  <a:lnTo>
                    <a:pt x="2384392" y="1993196"/>
                  </a:lnTo>
                  <a:lnTo>
                    <a:pt x="2384392" y="1238371"/>
                  </a:lnTo>
                  <a:cubicBezTo>
                    <a:pt x="2688513" y="1055123"/>
                    <a:pt x="2792711" y="649288"/>
                    <a:pt x="2617125" y="331902"/>
                  </a:cubicBezTo>
                  <a:cubicBezTo>
                    <a:pt x="2441538" y="14515"/>
                    <a:pt x="2052676" y="-94229"/>
                    <a:pt x="1748554" y="89014"/>
                  </a:cubicBezTo>
                  <a:cubicBezTo>
                    <a:pt x="1444433" y="272257"/>
                    <a:pt x="1340235" y="678092"/>
                    <a:pt x="1515822" y="995484"/>
                  </a:cubicBezTo>
                  <a:cubicBezTo>
                    <a:pt x="1571632" y="1096365"/>
                    <a:pt x="1651891" y="1180125"/>
                    <a:pt x="1748554" y="1238371"/>
                  </a:cubicBezTo>
                  <a:lnTo>
                    <a:pt x="1748554" y="1993196"/>
                  </a:lnTo>
                  <a:lnTo>
                    <a:pt x="697832" y="1993196"/>
                  </a:lnTo>
                  <a:cubicBezTo>
                    <a:pt x="312800" y="1994108"/>
                    <a:pt x="874" y="2319645"/>
                    <a:pt x="0" y="2721477"/>
                  </a:cubicBezTo>
                  <a:lnTo>
                    <a:pt x="0" y="4582825"/>
                  </a:lnTo>
                  <a:cubicBezTo>
                    <a:pt x="874" y="4984656"/>
                    <a:pt x="312800" y="5310193"/>
                    <a:pt x="697832" y="5311106"/>
                  </a:cubicBezTo>
                  <a:lnTo>
                    <a:pt x="3435114" y="5311106"/>
                  </a:lnTo>
                  <a:cubicBezTo>
                    <a:pt x="3820146" y="5310193"/>
                    <a:pt x="4132072" y="4984656"/>
                    <a:pt x="4132946" y="4582825"/>
                  </a:cubicBezTo>
                  <a:lnTo>
                    <a:pt x="4132946" y="2721477"/>
                  </a:lnTo>
                  <a:cubicBezTo>
                    <a:pt x="4132072" y="2319645"/>
                    <a:pt x="3820146" y="1994108"/>
                    <a:pt x="3435114" y="1993196"/>
                  </a:cubicBezTo>
                  <a:close/>
                  <a:moveTo>
                    <a:pt x="1271676" y="4149837"/>
                  </a:moveTo>
                  <a:cubicBezTo>
                    <a:pt x="1008296" y="4149837"/>
                    <a:pt x="794797" y="3927023"/>
                    <a:pt x="794797" y="3652151"/>
                  </a:cubicBezTo>
                  <a:cubicBezTo>
                    <a:pt x="794797" y="3377278"/>
                    <a:pt x="1008296" y="3154464"/>
                    <a:pt x="1271676" y="3154464"/>
                  </a:cubicBezTo>
                  <a:cubicBezTo>
                    <a:pt x="1535056" y="3154464"/>
                    <a:pt x="1748554" y="3377278"/>
                    <a:pt x="1748554" y="3652151"/>
                  </a:cubicBezTo>
                  <a:cubicBezTo>
                    <a:pt x="1748554" y="3927023"/>
                    <a:pt x="1535056" y="4149837"/>
                    <a:pt x="1271676" y="4149837"/>
                  </a:cubicBezTo>
                  <a:close/>
                  <a:moveTo>
                    <a:pt x="2861271" y="4149837"/>
                  </a:moveTo>
                  <a:cubicBezTo>
                    <a:pt x="2597891" y="4149837"/>
                    <a:pt x="2384392" y="3927023"/>
                    <a:pt x="2384392" y="3652151"/>
                  </a:cubicBezTo>
                  <a:cubicBezTo>
                    <a:pt x="2384392" y="3377278"/>
                    <a:pt x="2597891" y="3154464"/>
                    <a:pt x="2861271" y="3154464"/>
                  </a:cubicBezTo>
                  <a:cubicBezTo>
                    <a:pt x="3124650" y="3154464"/>
                    <a:pt x="3338149" y="3377278"/>
                    <a:pt x="3338149" y="3652151"/>
                  </a:cubicBezTo>
                  <a:cubicBezTo>
                    <a:pt x="3338149" y="3927023"/>
                    <a:pt x="3124650" y="4149837"/>
                    <a:pt x="2861271" y="4149837"/>
                  </a:cubicBezTo>
                  <a:close/>
                </a:path>
              </a:pathLst>
            </a:custGeom>
            <a:grpFill/>
            <a:ln w="15894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4489962E-7694-8ADC-CA78-6B4893098B46}"/>
                </a:ext>
              </a:extLst>
            </p:cNvPr>
            <p:cNvSpPr/>
            <p:nvPr/>
          </p:nvSpPr>
          <p:spPr>
            <a:xfrm>
              <a:off x="7797604"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A1337E5A-3AEF-7FA1-4885-162D3D03755B}"/>
                </a:ext>
              </a:extLst>
            </p:cNvPr>
            <p:cNvSpPr/>
            <p:nvPr/>
          </p:nvSpPr>
          <p:spPr>
            <a:xfrm>
              <a:off x="3641258" y="12610211"/>
              <a:ext cx="9984607" cy="6909547"/>
            </a:xfrm>
            <a:custGeom>
              <a:avLst/>
              <a:gdLst>
                <a:gd name="connsiteX0" fmla="*/ 9270072 w 9984607"/>
                <a:gd name="connsiteY0" fmla="*/ 5167645 h 6909547"/>
                <a:gd name="connsiteX1" fmla="*/ 9270072 w 9984607"/>
                <a:gd name="connsiteY1" fmla="*/ 3785735 h 6909547"/>
                <a:gd name="connsiteX2" fmla="*/ 8556344 w 9984607"/>
                <a:gd name="connsiteY2" fmla="*/ 3040864 h 6909547"/>
                <a:gd name="connsiteX3" fmla="*/ 7680478 w 9984607"/>
                <a:gd name="connsiteY3" fmla="*/ 3040864 h 6909547"/>
                <a:gd name="connsiteX4" fmla="*/ 7680478 w 9984607"/>
                <a:gd name="connsiteY4" fmla="*/ 2211387 h 6909547"/>
                <a:gd name="connsiteX5" fmla="*/ 2593775 w 9984607"/>
                <a:gd name="connsiteY5" fmla="*/ 2211387 h 6909547"/>
                <a:gd name="connsiteX6" fmla="*/ 2593775 w 9984607"/>
                <a:gd name="connsiteY6" fmla="*/ 3206760 h 6909547"/>
                <a:gd name="connsiteX7" fmla="*/ 1399989 w 9984607"/>
                <a:gd name="connsiteY7" fmla="*/ 3206760 h 6909547"/>
                <a:gd name="connsiteX8" fmla="*/ 1322099 w 9984607"/>
                <a:gd name="connsiteY8" fmla="*/ 3125471 h 6909547"/>
                <a:gd name="connsiteX9" fmla="*/ 1322099 w 9984607"/>
                <a:gd name="connsiteY9" fmla="*/ 1750198 h 6909547"/>
                <a:gd name="connsiteX10" fmla="*/ 2019311 w 9984607"/>
                <a:gd name="connsiteY10" fmla="*/ 412682 h 6909547"/>
                <a:gd name="connsiteX11" fmla="*/ 1798977 w 9984607"/>
                <a:gd name="connsiteY11" fmla="*/ 0 h 6909547"/>
                <a:gd name="connsiteX12" fmla="*/ 1322099 w 9984607"/>
                <a:gd name="connsiteY12" fmla="*/ 441282 h 6909547"/>
                <a:gd name="connsiteX13" fmla="*/ 1428602 w 9984607"/>
                <a:gd name="connsiteY13" fmla="*/ 718327 h 6909547"/>
                <a:gd name="connsiteX14" fmla="*/ 1029041 w 9984607"/>
                <a:gd name="connsiteY14" fmla="*/ 1130810 h 6909547"/>
                <a:gd name="connsiteX15" fmla="*/ 633820 w 9984607"/>
                <a:gd name="connsiteY15" fmla="*/ 713815 h 6909547"/>
                <a:gd name="connsiteX16" fmla="*/ 730770 w 9984607"/>
                <a:gd name="connsiteY16" fmla="*/ 444600 h 6909547"/>
                <a:gd name="connsiteX17" fmla="*/ 253891 w 9984607"/>
                <a:gd name="connsiteY17" fmla="*/ 8295 h 6909547"/>
                <a:gd name="connsiteX18" fmla="*/ 354894 w 9984607"/>
                <a:gd name="connsiteY18" fmla="*/ 1529623 h 6909547"/>
                <a:gd name="connsiteX19" fmla="*/ 686261 w 9984607"/>
                <a:gd name="connsiteY19" fmla="*/ 1731949 h 6909547"/>
                <a:gd name="connsiteX20" fmla="*/ 686261 w 9984607"/>
                <a:gd name="connsiteY20" fmla="*/ 3125471 h 6909547"/>
                <a:gd name="connsiteX21" fmla="*/ 1399989 w 9984607"/>
                <a:gd name="connsiteY21" fmla="*/ 3870342 h 6909547"/>
                <a:gd name="connsiteX22" fmla="*/ 2593775 w 9984607"/>
                <a:gd name="connsiteY22" fmla="*/ 3870342 h 6909547"/>
                <a:gd name="connsiteX23" fmla="*/ 2593775 w 9984607"/>
                <a:gd name="connsiteY23" fmla="*/ 6856461 h 6909547"/>
                <a:gd name="connsiteX24" fmla="*/ 7680478 w 9984607"/>
                <a:gd name="connsiteY24" fmla="*/ 6856461 h 6909547"/>
                <a:gd name="connsiteX25" fmla="*/ 7680478 w 9984607"/>
                <a:gd name="connsiteY25" fmla="*/ 3704446 h 6909547"/>
                <a:gd name="connsiteX26" fmla="*/ 8556344 w 9984607"/>
                <a:gd name="connsiteY26" fmla="*/ 3704446 h 6909547"/>
                <a:gd name="connsiteX27" fmla="*/ 8634234 w 9984607"/>
                <a:gd name="connsiteY27" fmla="*/ 3785735 h 6909547"/>
                <a:gd name="connsiteX28" fmla="*/ 8634234 w 9984607"/>
                <a:gd name="connsiteY28" fmla="*/ 5167645 h 6909547"/>
                <a:gd name="connsiteX29" fmla="*/ 7969180 w 9984607"/>
                <a:gd name="connsiteY29" fmla="*/ 6525515 h 6909547"/>
                <a:gd name="connsiteX30" fmla="*/ 8179610 w 9984607"/>
                <a:gd name="connsiteY30" fmla="*/ 6909547 h 6909547"/>
                <a:gd name="connsiteX31" fmla="*/ 8656488 w 9984607"/>
                <a:gd name="connsiteY31" fmla="*/ 6468266 h 6909547"/>
                <a:gd name="connsiteX32" fmla="*/ 8554754 w 9984607"/>
                <a:gd name="connsiteY32" fmla="*/ 6192879 h 6909547"/>
                <a:gd name="connsiteX33" fmla="*/ 8952487 w 9984607"/>
                <a:gd name="connsiteY33" fmla="*/ 5778489 h 6909547"/>
                <a:gd name="connsiteX34" fmla="*/ 9349552 w 9984607"/>
                <a:gd name="connsiteY34" fmla="*/ 6193576 h 6909547"/>
                <a:gd name="connsiteX35" fmla="*/ 9250996 w 9984607"/>
                <a:gd name="connsiteY35" fmla="*/ 6466607 h 6909547"/>
                <a:gd name="connsiteX36" fmla="*/ 9727875 w 9984607"/>
                <a:gd name="connsiteY36" fmla="*/ 6902911 h 6909547"/>
                <a:gd name="connsiteX37" fmla="*/ 9633962 w 9984607"/>
                <a:gd name="connsiteY37" fmla="*/ 5383442 h 6909547"/>
                <a:gd name="connsiteX38" fmla="*/ 9270072 w 9984607"/>
                <a:gd name="connsiteY38" fmla="*/ 5167645 h 6909547"/>
                <a:gd name="connsiteX39" fmla="*/ 7044640 w 9984607"/>
                <a:gd name="connsiteY39" fmla="*/ 4533924 h 6909547"/>
                <a:gd name="connsiteX40" fmla="*/ 6602733 w 9984607"/>
                <a:gd name="connsiteY40" fmla="*/ 4533924 h 6909547"/>
                <a:gd name="connsiteX41" fmla="*/ 6559813 w 9984607"/>
                <a:gd name="connsiteY41" fmla="*/ 4552173 h 6909547"/>
                <a:gd name="connsiteX42" fmla="*/ 6073397 w 9984607"/>
                <a:gd name="connsiteY42" fmla="*/ 5071426 h 6909547"/>
                <a:gd name="connsiteX43" fmla="*/ 5703022 w 9984607"/>
                <a:gd name="connsiteY43" fmla="*/ 4155682 h 6909547"/>
                <a:gd name="connsiteX44" fmla="*/ 5011548 w 9984607"/>
                <a:gd name="connsiteY44" fmla="*/ 5648742 h 6909547"/>
                <a:gd name="connsiteX45" fmla="*/ 4526722 w 9984607"/>
                <a:gd name="connsiteY45" fmla="*/ 3704446 h 6909547"/>
                <a:gd name="connsiteX46" fmla="*/ 4153167 w 9984607"/>
                <a:gd name="connsiteY46" fmla="*/ 4533924 h 6909547"/>
                <a:gd name="connsiteX47" fmla="*/ 3388572 w 9984607"/>
                <a:gd name="connsiteY47" fmla="*/ 4533924 h 6909547"/>
                <a:gd name="connsiteX48" fmla="*/ 3388572 w 9984607"/>
                <a:gd name="connsiteY48" fmla="*/ 4202133 h 6909547"/>
                <a:gd name="connsiteX49" fmla="*/ 3951289 w 9984607"/>
                <a:gd name="connsiteY49" fmla="*/ 4202133 h 6909547"/>
                <a:gd name="connsiteX50" fmla="*/ 4612560 w 9984607"/>
                <a:gd name="connsiteY50" fmla="*/ 2733958 h 6909547"/>
                <a:gd name="connsiteX51" fmla="*/ 5102155 w 9984607"/>
                <a:gd name="connsiteY51" fmla="*/ 4688207 h 6909547"/>
                <a:gd name="connsiteX52" fmla="*/ 5723686 w 9984607"/>
                <a:gd name="connsiteY52" fmla="*/ 3361043 h 6909547"/>
                <a:gd name="connsiteX53" fmla="*/ 6181490 w 9984607"/>
                <a:gd name="connsiteY53" fmla="*/ 4492450 h 6909547"/>
                <a:gd name="connsiteX54" fmla="*/ 6340449 w 9984607"/>
                <a:gd name="connsiteY54" fmla="*/ 4326555 h 6909547"/>
                <a:gd name="connsiteX55" fmla="*/ 6602733 w 9984607"/>
                <a:gd name="connsiteY55" fmla="*/ 4202133 h 6909547"/>
                <a:gd name="connsiteX56" fmla="*/ 7044640 w 9984607"/>
                <a:gd name="connsiteY56" fmla="*/ 4202133 h 690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984607" h="6909547">
                  <a:moveTo>
                    <a:pt x="9270072" y="5167645"/>
                  </a:moveTo>
                  <a:lnTo>
                    <a:pt x="9270072" y="3785735"/>
                  </a:lnTo>
                  <a:cubicBezTo>
                    <a:pt x="9270072" y="3374348"/>
                    <a:pt x="8950532" y="3040864"/>
                    <a:pt x="8556344" y="3040864"/>
                  </a:cubicBezTo>
                  <a:lnTo>
                    <a:pt x="7680478" y="3040864"/>
                  </a:lnTo>
                  <a:lnTo>
                    <a:pt x="7680478" y="2211387"/>
                  </a:lnTo>
                  <a:lnTo>
                    <a:pt x="2593775" y="2211387"/>
                  </a:lnTo>
                  <a:lnTo>
                    <a:pt x="2593775" y="3206760"/>
                  </a:lnTo>
                  <a:lnTo>
                    <a:pt x="1399989" y="3206760"/>
                  </a:lnTo>
                  <a:cubicBezTo>
                    <a:pt x="1356974" y="3206760"/>
                    <a:pt x="1322099" y="3170363"/>
                    <a:pt x="1322099" y="3125471"/>
                  </a:cubicBezTo>
                  <a:lnTo>
                    <a:pt x="1322099" y="1750198"/>
                  </a:lnTo>
                  <a:cubicBezTo>
                    <a:pt x="1868538" y="1581780"/>
                    <a:pt x="2180687" y="982947"/>
                    <a:pt x="2019311" y="412682"/>
                  </a:cubicBezTo>
                  <a:cubicBezTo>
                    <a:pt x="1976042" y="259792"/>
                    <a:pt x="1900790" y="118848"/>
                    <a:pt x="1798977" y="0"/>
                  </a:cubicBezTo>
                  <a:lnTo>
                    <a:pt x="1322099" y="441282"/>
                  </a:lnTo>
                  <a:cubicBezTo>
                    <a:pt x="1388798" y="516980"/>
                    <a:pt x="1426678" y="615505"/>
                    <a:pt x="1428602" y="718327"/>
                  </a:cubicBezTo>
                  <a:cubicBezTo>
                    <a:pt x="1427409" y="947379"/>
                    <a:pt x="1248516" y="1132054"/>
                    <a:pt x="1029041" y="1130810"/>
                  </a:cubicBezTo>
                  <a:cubicBezTo>
                    <a:pt x="809566" y="1129550"/>
                    <a:pt x="632628" y="942867"/>
                    <a:pt x="633820" y="713815"/>
                  </a:cubicBezTo>
                  <a:cubicBezTo>
                    <a:pt x="634329" y="614875"/>
                    <a:pt x="668712" y="519402"/>
                    <a:pt x="730770" y="444600"/>
                  </a:cubicBezTo>
                  <a:lnTo>
                    <a:pt x="253891" y="8295"/>
                  </a:lnTo>
                  <a:cubicBezTo>
                    <a:pt x="-120761" y="457506"/>
                    <a:pt x="-75537" y="1138624"/>
                    <a:pt x="354894" y="1529623"/>
                  </a:cubicBezTo>
                  <a:cubicBezTo>
                    <a:pt x="452272" y="1618078"/>
                    <a:pt x="564657" y="1686709"/>
                    <a:pt x="686261" y="1731949"/>
                  </a:cubicBezTo>
                  <a:lnTo>
                    <a:pt x="686261" y="3125471"/>
                  </a:lnTo>
                  <a:cubicBezTo>
                    <a:pt x="686261" y="3536859"/>
                    <a:pt x="1005801" y="3870342"/>
                    <a:pt x="1399989" y="3870342"/>
                  </a:cubicBezTo>
                  <a:lnTo>
                    <a:pt x="2593775" y="3870342"/>
                  </a:lnTo>
                  <a:lnTo>
                    <a:pt x="2593775" y="6856461"/>
                  </a:lnTo>
                  <a:lnTo>
                    <a:pt x="7680478" y="6856461"/>
                  </a:lnTo>
                  <a:lnTo>
                    <a:pt x="7680478" y="3704446"/>
                  </a:lnTo>
                  <a:lnTo>
                    <a:pt x="8556344" y="3704446"/>
                  </a:lnTo>
                  <a:cubicBezTo>
                    <a:pt x="8599359" y="3704446"/>
                    <a:pt x="8634234" y="3740844"/>
                    <a:pt x="8634234" y="3785735"/>
                  </a:cubicBezTo>
                  <a:lnTo>
                    <a:pt x="8634234" y="5167645"/>
                  </a:lnTo>
                  <a:cubicBezTo>
                    <a:pt x="8091292" y="5350943"/>
                    <a:pt x="7793546" y="5958883"/>
                    <a:pt x="7969180" y="6525515"/>
                  </a:cubicBezTo>
                  <a:cubicBezTo>
                    <a:pt x="8013147" y="6667324"/>
                    <a:pt x="8084791" y="6798082"/>
                    <a:pt x="8179610" y="6909547"/>
                  </a:cubicBezTo>
                  <a:lnTo>
                    <a:pt x="8656488" y="6468266"/>
                  </a:lnTo>
                  <a:cubicBezTo>
                    <a:pt x="8590710" y="6393015"/>
                    <a:pt x="8554405" y="6294738"/>
                    <a:pt x="8554754" y="6192879"/>
                  </a:cubicBezTo>
                  <a:cubicBezTo>
                    <a:pt x="8554945" y="5963827"/>
                    <a:pt x="8733011" y="5778289"/>
                    <a:pt x="8952487" y="5778489"/>
                  </a:cubicBezTo>
                  <a:cubicBezTo>
                    <a:pt x="9171962" y="5778688"/>
                    <a:pt x="9349742" y="5964524"/>
                    <a:pt x="9349552" y="6193576"/>
                  </a:cubicBezTo>
                  <a:cubicBezTo>
                    <a:pt x="9349472" y="6294042"/>
                    <a:pt x="9314453" y="6391058"/>
                    <a:pt x="9250996" y="6466607"/>
                  </a:cubicBezTo>
                  <a:lnTo>
                    <a:pt x="9727875" y="6902911"/>
                  </a:lnTo>
                  <a:cubicBezTo>
                    <a:pt x="10103990" y="6456255"/>
                    <a:pt x="10061944" y="5775967"/>
                    <a:pt x="9633962" y="5383442"/>
                  </a:cubicBezTo>
                  <a:cubicBezTo>
                    <a:pt x="9528079" y="5286310"/>
                    <a:pt x="9404218" y="5212868"/>
                    <a:pt x="9270072" y="5167645"/>
                  </a:cubicBezTo>
                  <a:close/>
                  <a:moveTo>
                    <a:pt x="7044640" y="4533924"/>
                  </a:moveTo>
                  <a:lnTo>
                    <a:pt x="6602733" y="4533924"/>
                  </a:lnTo>
                  <a:cubicBezTo>
                    <a:pt x="6587361" y="4536794"/>
                    <a:pt x="6572737" y="4543015"/>
                    <a:pt x="6559813" y="4552173"/>
                  </a:cubicBezTo>
                  <a:lnTo>
                    <a:pt x="6073397" y="5071426"/>
                  </a:lnTo>
                  <a:lnTo>
                    <a:pt x="5703022" y="4155682"/>
                  </a:lnTo>
                  <a:lnTo>
                    <a:pt x="5011548" y="5648742"/>
                  </a:lnTo>
                  <a:lnTo>
                    <a:pt x="4526722" y="3704446"/>
                  </a:lnTo>
                  <a:lnTo>
                    <a:pt x="4153167" y="4533924"/>
                  </a:lnTo>
                  <a:lnTo>
                    <a:pt x="3388572" y="4533924"/>
                  </a:lnTo>
                  <a:lnTo>
                    <a:pt x="3388572" y="4202133"/>
                  </a:lnTo>
                  <a:lnTo>
                    <a:pt x="3951289" y="4202133"/>
                  </a:lnTo>
                  <a:lnTo>
                    <a:pt x="4612560" y="2733958"/>
                  </a:lnTo>
                  <a:lnTo>
                    <a:pt x="5102155" y="4688207"/>
                  </a:lnTo>
                  <a:lnTo>
                    <a:pt x="5723686" y="3361043"/>
                  </a:lnTo>
                  <a:lnTo>
                    <a:pt x="6181490" y="4492450"/>
                  </a:lnTo>
                  <a:lnTo>
                    <a:pt x="6340449" y="4326555"/>
                  </a:lnTo>
                  <a:cubicBezTo>
                    <a:pt x="6410249" y="4252831"/>
                    <a:pt x="6503621" y="4208537"/>
                    <a:pt x="6602733" y="4202133"/>
                  </a:cubicBezTo>
                  <a:lnTo>
                    <a:pt x="7044640" y="4202133"/>
                  </a:lnTo>
                  <a:close/>
                </a:path>
              </a:pathLst>
            </a:custGeom>
            <a:grpFill/>
            <a:ln w="158948" cap="flat">
              <a:noFill/>
              <a:prstDash val="solid"/>
              <a:miter/>
            </a:ln>
          </p:spPr>
          <p:txBody>
            <a:bodyPr rtlCol="0" anchor="ctr"/>
            <a:lstStyle/>
            <a:p>
              <a:endParaRPr lang="en-US"/>
            </a:p>
          </p:txBody>
        </p:sp>
        <p:sp>
          <p:nvSpPr>
            <p:cNvPr id="9" name="Rectangle 8">
              <a:extLst>
                <a:ext uri="{FF2B5EF4-FFF2-40B4-BE49-F238E27FC236}">
                  <a16:creationId xmlns:a16="http://schemas.microsoft.com/office/drawing/2014/main" id="{1F165204-F0DD-5FC2-4A76-A688D57F8E01}"/>
                </a:ext>
              </a:extLst>
            </p:cNvPr>
            <p:cNvSpPr/>
            <p:nvPr/>
          </p:nvSpPr>
          <p:spPr>
            <a:xfrm>
              <a:off x="6711911" y="15301379"/>
              <a:ext cx="4135355" cy="32409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800" b="1" dirty="0"/>
                <a:t>AVA</a:t>
              </a:r>
              <a:endParaRPr lang="en-US" sz="6000" b="1" dirty="0"/>
            </a:p>
          </p:txBody>
        </p:sp>
      </p:grpSp>
    </p:spTree>
    <p:extLst>
      <p:ext uri="{BB962C8B-B14F-4D97-AF65-F5344CB8AC3E}">
        <p14:creationId xmlns:p14="http://schemas.microsoft.com/office/powerpoint/2010/main" val="42280262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1BAC85-3D3C-4FB4-A486-A49E7B404832}"/>
              </a:ext>
            </a:extLst>
          </p:cNvPr>
          <p:cNvSpPr txBox="1"/>
          <p:nvPr/>
        </p:nvSpPr>
        <p:spPr>
          <a:xfrm>
            <a:off x="1767840" y="4400550"/>
            <a:ext cx="32606836" cy="27451169"/>
          </a:xfrm>
          <a:prstGeom prst="rect">
            <a:avLst/>
          </a:prstGeom>
          <a:noFill/>
        </p:spPr>
        <p:txBody>
          <a:bodyPr wrap="square">
            <a:spAutoFit/>
          </a:bodyPr>
          <a:lstStyle/>
          <a:p>
            <a:pPr marL="0" marR="0">
              <a:lnSpc>
                <a:spcPct val="107000"/>
              </a:lnSpc>
              <a:spcBef>
                <a:spcPts val="0"/>
              </a:spcBef>
              <a:spcAft>
                <a:spcPts val="800"/>
              </a:spcAft>
            </a:pPr>
            <a:r>
              <a:rPr lang="en-US" sz="13800" dirty="0">
                <a:effectLst/>
                <a:ea typeface="Calibri" panose="020F0502020204030204" pitchFamily="34" charset="0"/>
                <a:cs typeface="Calibri" panose="020F0502020204030204" pitchFamily="34" charset="0"/>
              </a:rPr>
              <a:t>The goal of the AVA project was to develop a tool to facilitate the </a:t>
            </a:r>
            <a:r>
              <a:rPr lang="en-US" sz="13800" b="1" dirty="0">
                <a:effectLst/>
                <a:ea typeface="Calibri" panose="020F0502020204030204" pitchFamily="34" charset="0"/>
                <a:cs typeface="Calibri" panose="020F0502020204030204" pitchFamily="34" charset="0"/>
              </a:rPr>
              <a:t>appraisal</a:t>
            </a:r>
            <a:r>
              <a:rPr lang="en-US" sz="13800" dirty="0">
                <a:effectLst/>
                <a:ea typeface="Calibri" panose="020F0502020204030204" pitchFamily="34" charset="0"/>
                <a:cs typeface="Calibri" panose="020F0502020204030204" pitchFamily="34" charset="0"/>
              </a:rPr>
              <a:t> of WBG born-digital moving image records and then </a:t>
            </a:r>
            <a:r>
              <a:rPr lang="en-US" sz="13800" b="1" dirty="0">
                <a:effectLst/>
                <a:ea typeface="Calibri" panose="020F0502020204030204" pitchFamily="34" charset="0"/>
                <a:cs typeface="Calibri" panose="020F0502020204030204" pitchFamily="34" charset="0"/>
              </a:rPr>
              <a:t>automate</a:t>
            </a:r>
            <a:r>
              <a:rPr lang="en-US" sz="13800" dirty="0">
                <a:effectLst/>
                <a:ea typeface="Calibri" panose="020F0502020204030204" pitchFamily="34" charset="0"/>
                <a:cs typeface="Calibri" panose="020F0502020204030204" pitchFamily="34" charset="0"/>
              </a:rPr>
              <a:t> the </a:t>
            </a:r>
            <a:r>
              <a:rPr lang="en-US" sz="13800" b="1" dirty="0">
                <a:effectLst/>
                <a:ea typeface="Calibri" panose="020F0502020204030204" pitchFamily="34" charset="0"/>
                <a:cs typeface="Calibri" panose="020F0502020204030204" pitchFamily="34" charset="0"/>
              </a:rPr>
              <a:t>staging of permanent videos</a:t>
            </a:r>
            <a:r>
              <a:rPr lang="en-US" sz="13800" dirty="0">
                <a:effectLst/>
                <a:ea typeface="Calibri" panose="020F0502020204030204" pitchFamily="34" charset="0"/>
                <a:cs typeface="Calibri" panose="020F0502020204030204" pitchFamily="34" charset="0"/>
              </a:rPr>
              <a:t> for ingestion into the Digital Vault and the </a:t>
            </a:r>
            <a:r>
              <a:rPr lang="en-US" sz="13800" b="1" dirty="0">
                <a:effectLst/>
                <a:ea typeface="Calibri" panose="020F0502020204030204" pitchFamily="34" charset="0"/>
                <a:cs typeface="Calibri" panose="020F0502020204030204" pitchFamily="34" charset="0"/>
              </a:rPr>
              <a:t>destruction of non-permanent videos</a:t>
            </a:r>
            <a:r>
              <a:rPr lang="en-US" sz="13800" dirty="0">
                <a:effectLst/>
                <a:ea typeface="Calibri" panose="020F0502020204030204" pitchFamily="34" charset="0"/>
                <a:cs typeface="Calibri" panose="020F0502020204030204" pitchFamily="34" charset="0"/>
              </a:rPr>
              <a:t> when appropriate. </a:t>
            </a:r>
          </a:p>
          <a:p>
            <a:pPr marL="0" marR="0">
              <a:lnSpc>
                <a:spcPct val="107000"/>
              </a:lnSpc>
              <a:spcBef>
                <a:spcPts val="0"/>
              </a:spcBef>
              <a:spcAft>
                <a:spcPts val="800"/>
              </a:spcAft>
            </a:pPr>
            <a:endParaRPr lang="en-US" sz="13800" dirty="0">
              <a:effectLst/>
              <a:ea typeface="Calibri" panose="020F0502020204030204" pitchFamily="34" charset="0"/>
              <a:cs typeface="Calibri" panose="020F0502020204030204" pitchFamily="34" charset="0"/>
            </a:endParaRPr>
          </a:p>
          <a:p>
            <a:pPr marL="0" marR="0">
              <a:lnSpc>
                <a:spcPct val="107000"/>
              </a:lnSpc>
              <a:spcBef>
                <a:spcPts val="0"/>
              </a:spcBef>
              <a:spcAft>
                <a:spcPts val="800"/>
              </a:spcAft>
            </a:pPr>
            <a:r>
              <a:rPr lang="en-US" sz="13800" dirty="0">
                <a:effectLst/>
                <a:ea typeface="Calibri" panose="020F0502020204030204" pitchFamily="34" charset="0"/>
                <a:cs typeface="Calibri" panose="020F0502020204030204" pitchFamily="34" charset="0"/>
              </a:rPr>
              <a:t>If successful, the project would mean </a:t>
            </a:r>
            <a:r>
              <a:rPr lang="en-US" sz="13800" b="1" dirty="0">
                <a:effectLst/>
                <a:ea typeface="Calibri" panose="020F0502020204030204" pitchFamily="34" charset="0"/>
                <a:cs typeface="Calibri" panose="020F0502020204030204" pitchFamily="34" charset="0"/>
              </a:rPr>
              <a:t>reduced decision-making and transfer time</a:t>
            </a:r>
            <a:r>
              <a:rPr lang="en-US" sz="13800" dirty="0">
                <a:effectLst/>
                <a:ea typeface="Calibri" panose="020F0502020204030204" pitchFamily="34" charset="0"/>
                <a:cs typeface="Calibri" panose="020F0502020204030204" pitchFamily="34" charset="0"/>
              </a:rPr>
              <a:t> and an </a:t>
            </a:r>
            <a:r>
              <a:rPr lang="en-US" sz="13800" b="1" dirty="0">
                <a:effectLst/>
                <a:ea typeface="Calibri" panose="020F0502020204030204" pitchFamily="34" charset="0"/>
                <a:cs typeface="Calibri" panose="020F0502020204030204" pitchFamily="34" charset="0"/>
              </a:rPr>
              <a:t>increase in the accuracy </a:t>
            </a:r>
            <a:r>
              <a:rPr lang="en-US" sz="13800" dirty="0">
                <a:effectLst/>
                <a:ea typeface="Calibri" panose="020F0502020204030204" pitchFamily="34" charset="0"/>
                <a:cs typeface="Calibri" panose="020F0502020204030204" pitchFamily="34" charset="0"/>
              </a:rPr>
              <a:t>of our appraisal decisions.</a:t>
            </a:r>
            <a:endParaRPr lang="en-US" sz="13800" dirty="0">
              <a:effectLst/>
              <a:ea typeface="Calibri" panose="020F0502020204030204" pitchFamily="34" charset="0"/>
              <a:cs typeface="Times New Roman" panose="02020603050405020304" pitchFamily="18" charset="0"/>
            </a:endParaRPr>
          </a:p>
        </p:txBody>
      </p:sp>
      <p:sp>
        <p:nvSpPr>
          <p:cNvPr id="4" name="Rectangle 180">
            <a:extLst>
              <a:ext uri="{FF2B5EF4-FFF2-40B4-BE49-F238E27FC236}">
                <a16:creationId xmlns:a16="http://schemas.microsoft.com/office/drawing/2014/main" id="{7D1D5782-838B-40CB-B890-5512FC1BD1B1}"/>
              </a:ext>
            </a:extLst>
          </p:cNvPr>
          <p:cNvSpPr>
            <a:spLocks noChangeArrowheads="1"/>
          </p:cNvSpPr>
          <p:nvPr/>
        </p:nvSpPr>
        <p:spPr bwMode="auto">
          <a:xfrm>
            <a:off x="896938" y="1184171"/>
            <a:ext cx="49450625" cy="2723823"/>
          </a:xfrm>
          <a:prstGeom prst="rect">
            <a:avLst/>
          </a:prstGeom>
          <a:solidFill>
            <a:srgbClr val="00B0F0"/>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40" tIns="45720" rIns="91440" bIns="45720" anchor="ctr">
            <a:spAutoFit/>
          </a:bodyPr>
          <a:lstStyle/>
          <a:p>
            <a:pPr algn="ctr">
              <a:lnSpc>
                <a:spcPct val="90000"/>
              </a:lnSpc>
              <a:defRPr/>
            </a:pPr>
            <a:r>
              <a:rPr lang="en-US" sz="19000" b="1" dirty="0">
                <a:solidFill>
                  <a:schemeClr val="bg1"/>
                </a:solidFill>
                <a:latin typeface="Avenir Heavy"/>
              </a:rPr>
              <a:t>AVA</a:t>
            </a:r>
            <a:r>
              <a:rPr lang="en-US" sz="19000" dirty="0">
                <a:solidFill>
                  <a:schemeClr val="bg1"/>
                </a:solidFill>
                <a:latin typeface="Avenir Heavy"/>
              </a:rPr>
              <a:t> (Archives Video Appraiser) Goal</a:t>
            </a:r>
            <a:endParaRPr lang="en-US" sz="19000" b="1" dirty="0">
              <a:ln>
                <a:solidFill>
                  <a:schemeClr val="bg1"/>
                </a:solidFill>
              </a:ln>
              <a:solidFill>
                <a:schemeClr val="bg1"/>
              </a:solidFill>
              <a:latin typeface="Avenir Heavy"/>
              <a:ea typeface="ＭＳ Ｐゴシック"/>
              <a:cs typeface="Avenir Heavy"/>
            </a:endParaRPr>
          </a:p>
        </p:txBody>
      </p:sp>
      <p:pic>
        <p:nvPicPr>
          <p:cNvPr id="2" name="Graphic 1" descr="Bullseye">
            <a:extLst>
              <a:ext uri="{FF2B5EF4-FFF2-40B4-BE49-F238E27FC236}">
                <a16:creationId xmlns:a16="http://schemas.microsoft.com/office/drawing/2014/main" id="{0B7AF51A-8699-4035-B9A5-639DCF40090A}"/>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1817738" y="9529238"/>
            <a:ext cx="20017312" cy="20017312"/>
          </a:xfrm>
          <a:prstGeom prst="rect">
            <a:avLst/>
          </a:prstGeom>
        </p:spPr>
      </p:pic>
    </p:spTree>
    <p:extLst>
      <p:ext uri="{BB962C8B-B14F-4D97-AF65-F5344CB8AC3E}">
        <p14:creationId xmlns:p14="http://schemas.microsoft.com/office/powerpoint/2010/main" val="2989106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Graphic 13" descr="Arrow Right with solid fill">
            <a:extLst>
              <a:ext uri="{FF2B5EF4-FFF2-40B4-BE49-F238E27FC236}">
                <a16:creationId xmlns:a16="http://schemas.microsoft.com/office/drawing/2014/main" id="{73E9DA12-5280-3FDB-BFA6-BB2B9DA28E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313226" y="13188489"/>
            <a:ext cx="20276679" cy="14386558"/>
          </a:xfrm>
          <a:prstGeom prst="rect">
            <a:avLst/>
          </a:prstGeom>
        </p:spPr>
      </p:pic>
      <p:pic>
        <p:nvPicPr>
          <p:cNvPr id="4" name="Graphic 3" descr="Video camera with solid fill">
            <a:extLst>
              <a:ext uri="{FF2B5EF4-FFF2-40B4-BE49-F238E27FC236}">
                <a16:creationId xmlns:a16="http://schemas.microsoft.com/office/drawing/2014/main" id="{F0A9466B-9C48-8044-D056-1995109B707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335482" y="1293668"/>
            <a:ext cx="8001000" cy="8001000"/>
          </a:xfrm>
          <a:prstGeom prst="rect">
            <a:avLst/>
          </a:prstGeom>
        </p:spPr>
      </p:pic>
      <p:sp>
        <p:nvSpPr>
          <p:cNvPr id="5" name="TextBox 4">
            <a:extLst>
              <a:ext uri="{FF2B5EF4-FFF2-40B4-BE49-F238E27FC236}">
                <a16:creationId xmlns:a16="http://schemas.microsoft.com/office/drawing/2014/main" id="{126A31D4-02E0-FF32-C8F2-BF89143B4F9A}"/>
              </a:ext>
            </a:extLst>
          </p:cNvPr>
          <p:cNvSpPr txBox="1"/>
          <p:nvPr/>
        </p:nvSpPr>
        <p:spPr>
          <a:xfrm>
            <a:off x="14651182" y="4554909"/>
            <a:ext cx="31889700" cy="4739759"/>
          </a:xfrm>
          <a:prstGeom prst="rect">
            <a:avLst/>
          </a:prstGeom>
          <a:noFill/>
        </p:spPr>
        <p:txBody>
          <a:bodyPr wrap="square" rtlCol="0">
            <a:spAutoFit/>
          </a:bodyPr>
          <a:lstStyle/>
          <a:p>
            <a:r>
              <a:rPr lang="en-US" sz="11500" dirty="0"/>
              <a:t>World Bank Staff can request for Video Conferences (VC) to be recorded by a central function.</a:t>
            </a:r>
          </a:p>
          <a:p>
            <a:endParaRPr lang="en-US" sz="7200" dirty="0"/>
          </a:p>
        </p:txBody>
      </p:sp>
      <p:pic>
        <p:nvPicPr>
          <p:cNvPr id="3" name="Graphic 2" descr="Database with solid fill">
            <a:extLst>
              <a:ext uri="{FF2B5EF4-FFF2-40B4-BE49-F238E27FC236}">
                <a16:creationId xmlns:a16="http://schemas.microsoft.com/office/drawing/2014/main" id="{41002155-C926-32A5-41C3-D58CADB2946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2296390" y="15861723"/>
            <a:ext cx="9040091" cy="9040091"/>
          </a:xfrm>
          <a:prstGeom prst="rect">
            <a:avLst/>
          </a:prstGeom>
        </p:spPr>
      </p:pic>
      <p:pic>
        <p:nvPicPr>
          <p:cNvPr id="7" name="Graphic 6" descr="Arrow Down with solid fill">
            <a:extLst>
              <a:ext uri="{FF2B5EF4-FFF2-40B4-BE49-F238E27FC236}">
                <a16:creationId xmlns:a16="http://schemas.microsoft.com/office/drawing/2014/main" id="{9C718847-3514-597B-60DC-43CF1AC0042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72884" y="5294168"/>
            <a:ext cx="11087101" cy="11087101"/>
          </a:xfrm>
          <a:prstGeom prst="rect">
            <a:avLst/>
          </a:prstGeom>
        </p:spPr>
      </p:pic>
      <p:pic>
        <p:nvPicPr>
          <p:cNvPr id="9" name="Graphic 8" descr="Film strip with solid fill">
            <a:extLst>
              <a:ext uri="{FF2B5EF4-FFF2-40B4-BE49-F238E27FC236}">
                <a16:creationId xmlns:a16="http://schemas.microsoft.com/office/drawing/2014/main" id="{2DA4C14B-6566-752C-DE99-423BBB1F8F5E}"/>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7482458" y="8839655"/>
            <a:ext cx="3865418" cy="3865418"/>
          </a:xfrm>
          <a:prstGeom prst="rect">
            <a:avLst/>
          </a:prstGeom>
        </p:spPr>
      </p:pic>
      <p:sp>
        <p:nvSpPr>
          <p:cNvPr id="10" name="TextBox 9">
            <a:extLst>
              <a:ext uri="{FF2B5EF4-FFF2-40B4-BE49-F238E27FC236}">
                <a16:creationId xmlns:a16="http://schemas.microsoft.com/office/drawing/2014/main" id="{9241E624-9CDC-BB58-B8F3-45F6A0C6A88B}"/>
              </a:ext>
            </a:extLst>
          </p:cNvPr>
          <p:cNvSpPr txBox="1"/>
          <p:nvPr/>
        </p:nvSpPr>
        <p:spPr>
          <a:xfrm>
            <a:off x="14651182" y="10772364"/>
            <a:ext cx="31889700" cy="2970044"/>
          </a:xfrm>
          <a:prstGeom prst="rect">
            <a:avLst/>
          </a:prstGeom>
          <a:noFill/>
        </p:spPr>
        <p:txBody>
          <a:bodyPr wrap="square" rtlCol="0">
            <a:spAutoFit/>
          </a:bodyPr>
          <a:lstStyle/>
          <a:p>
            <a:r>
              <a:rPr lang="en-US" sz="11500" dirty="0"/>
              <a:t>Videos are stored centrally after an event concludes.</a:t>
            </a:r>
          </a:p>
          <a:p>
            <a:endParaRPr lang="en-US" sz="7200" dirty="0"/>
          </a:p>
        </p:txBody>
      </p:sp>
      <p:pic>
        <p:nvPicPr>
          <p:cNvPr id="12" name="Graphic 11" descr="Monthly calendar with solid fill">
            <a:extLst>
              <a:ext uri="{FF2B5EF4-FFF2-40B4-BE49-F238E27FC236}">
                <a16:creationId xmlns:a16="http://schemas.microsoft.com/office/drawing/2014/main" id="{F15B7C29-B00C-E7FC-DC37-29D4BB7A2940}"/>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20719472" y="14442247"/>
            <a:ext cx="5361709" cy="5361709"/>
          </a:xfrm>
          <a:prstGeom prst="rect">
            <a:avLst/>
          </a:prstGeom>
        </p:spPr>
      </p:pic>
      <p:pic>
        <p:nvPicPr>
          <p:cNvPr id="15" name="Picture 5" descr="A close up of a logo&#10;&#10;Description generated with high confidence">
            <a:extLst>
              <a:ext uri="{FF2B5EF4-FFF2-40B4-BE49-F238E27FC236}">
                <a16:creationId xmlns:a16="http://schemas.microsoft.com/office/drawing/2014/main" id="{62F5E73A-F494-6265-BEE5-D7C4BB379AB8}"/>
              </a:ext>
            </a:extLst>
          </p:cNvPr>
          <p:cNvPicPr>
            <a:picLocks noChangeAspect="1"/>
          </p:cNvPicPr>
          <p:nvPr/>
        </p:nvPicPr>
        <p:blipFill>
          <a:blip r:embed="rId15"/>
          <a:stretch>
            <a:fillRect/>
          </a:stretch>
        </p:blipFill>
        <p:spPr>
          <a:xfrm>
            <a:off x="35429810" y="13742408"/>
            <a:ext cx="9073272" cy="9073272"/>
          </a:xfrm>
          <a:prstGeom prst="rect">
            <a:avLst/>
          </a:prstGeom>
        </p:spPr>
      </p:pic>
      <p:sp>
        <p:nvSpPr>
          <p:cNvPr id="16" name="TextBox 15">
            <a:extLst>
              <a:ext uri="{FF2B5EF4-FFF2-40B4-BE49-F238E27FC236}">
                <a16:creationId xmlns:a16="http://schemas.microsoft.com/office/drawing/2014/main" id="{6F387EB0-FDDF-ADC8-6162-BCB00450F5D3}"/>
              </a:ext>
            </a:extLst>
          </p:cNvPr>
          <p:cNvSpPr txBox="1"/>
          <p:nvPr/>
        </p:nvSpPr>
        <p:spPr>
          <a:xfrm>
            <a:off x="15605964" y="22881533"/>
            <a:ext cx="33304045" cy="8279190"/>
          </a:xfrm>
          <a:prstGeom prst="rect">
            <a:avLst/>
          </a:prstGeom>
          <a:noFill/>
        </p:spPr>
        <p:txBody>
          <a:bodyPr wrap="square" rtlCol="0">
            <a:spAutoFit/>
          </a:bodyPr>
          <a:lstStyle/>
          <a:p>
            <a:r>
              <a:rPr lang="en-US" sz="11500" dirty="0"/>
              <a:t>Batches of videos, grouped by month, are sent to the Archives for evaluation for preservation. The appraisal &amp; selection process dictates those videos which are preserved and those which are destroyed.</a:t>
            </a:r>
          </a:p>
          <a:p>
            <a:endParaRPr lang="en-US" sz="7200" dirty="0"/>
          </a:p>
        </p:txBody>
      </p:sp>
      <p:pic>
        <p:nvPicPr>
          <p:cNvPr id="18" name="Graphic 17" descr="Badge 1 with solid fill">
            <a:extLst>
              <a:ext uri="{FF2B5EF4-FFF2-40B4-BE49-F238E27FC236}">
                <a16:creationId xmlns:a16="http://schemas.microsoft.com/office/drawing/2014/main" id="{DACCD24D-19FA-3D56-C2DF-BA685FECD01A}"/>
              </a:ext>
            </a:extLst>
          </p:cNvPr>
          <p:cNvPicPr>
            <a:picLocks noChangeAspect="1"/>
          </p:cNvPicPr>
          <p:nvPr/>
        </p:nvPicPr>
        <p:blipFill>
          <a:blip r:embed="rId16">
            <a:extLst>
              <a:ext uri="{96DAC541-7B7A-43D3-8B79-37D633B846F1}">
                <asvg:svgBlip xmlns:asvg="http://schemas.microsoft.com/office/drawing/2016/SVG/main" r:embed="rId17"/>
              </a:ext>
            </a:extLst>
          </a:blip>
          <a:stretch>
            <a:fillRect/>
          </a:stretch>
        </p:blipFill>
        <p:spPr>
          <a:xfrm>
            <a:off x="11122286" y="4894579"/>
            <a:ext cx="2982191" cy="2982191"/>
          </a:xfrm>
          <a:prstGeom prst="rect">
            <a:avLst/>
          </a:prstGeom>
        </p:spPr>
      </p:pic>
      <p:pic>
        <p:nvPicPr>
          <p:cNvPr id="20" name="Graphic 19" descr="Badge with solid fill">
            <a:extLst>
              <a:ext uri="{FF2B5EF4-FFF2-40B4-BE49-F238E27FC236}">
                <a16:creationId xmlns:a16="http://schemas.microsoft.com/office/drawing/2014/main" id="{9E347020-E711-4C9B-C184-E0A99592C8B8}"/>
              </a:ext>
            </a:extLst>
          </p:cNvPr>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11374944" y="10069884"/>
            <a:ext cx="2982191" cy="2982191"/>
          </a:xfrm>
          <a:prstGeom prst="rect">
            <a:avLst/>
          </a:prstGeom>
        </p:spPr>
      </p:pic>
      <p:pic>
        <p:nvPicPr>
          <p:cNvPr id="24" name="Graphic 23" descr="Badge 3 with solid fill">
            <a:extLst>
              <a:ext uri="{FF2B5EF4-FFF2-40B4-BE49-F238E27FC236}">
                <a16:creationId xmlns:a16="http://schemas.microsoft.com/office/drawing/2014/main" id="{B07D0573-CD79-4AC2-60EB-D1FBF61D9DE4}"/>
              </a:ext>
            </a:extLst>
          </p:cNvPr>
          <p:cNvPicPr>
            <a:picLocks noChangeAspect="1"/>
          </p:cNvPicPr>
          <p:nvPr/>
        </p:nvPicPr>
        <p:blipFill>
          <a:blip r:embed="rId20">
            <a:extLst>
              <a:ext uri="{96DAC541-7B7A-43D3-8B79-37D633B846F1}">
                <asvg:svgBlip xmlns:asvg="http://schemas.microsoft.com/office/drawing/2016/SVG/main" r:embed="rId21"/>
              </a:ext>
            </a:extLst>
          </a:blip>
          <a:stretch>
            <a:fillRect/>
          </a:stretch>
        </p:blipFill>
        <p:spPr>
          <a:xfrm>
            <a:off x="11374944" y="23290761"/>
            <a:ext cx="2982191" cy="2982191"/>
          </a:xfrm>
          <a:prstGeom prst="rect">
            <a:avLst/>
          </a:prstGeom>
        </p:spPr>
      </p:pic>
    </p:spTree>
    <p:extLst>
      <p:ext uri="{BB962C8B-B14F-4D97-AF65-F5344CB8AC3E}">
        <p14:creationId xmlns:p14="http://schemas.microsoft.com/office/powerpoint/2010/main" val="35912300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Arrow: Bent-Up 17">
            <a:extLst>
              <a:ext uri="{FF2B5EF4-FFF2-40B4-BE49-F238E27FC236}">
                <a16:creationId xmlns:a16="http://schemas.microsoft.com/office/drawing/2014/main" id="{006A1C1A-B8BC-0C5E-F570-B6DFF6660550}"/>
              </a:ext>
            </a:extLst>
          </p:cNvPr>
          <p:cNvSpPr/>
          <p:nvPr/>
        </p:nvSpPr>
        <p:spPr>
          <a:xfrm flipH="1">
            <a:off x="8728364" y="26532768"/>
            <a:ext cx="16132282" cy="2925150"/>
          </a:xfrm>
          <a:prstGeom prst="bentUpArrow">
            <a:avLst>
              <a:gd name="adj1" fmla="val 25000"/>
              <a:gd name="adj2" fmla="val 42822"/>
              <a:gd name="adj3" fmla="val 2698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Bent-Up 15">
            <a:extLst>
              <a:ext uri="{FF2B5EF4-FFF2-40B4-BE49-F238E27FC236}">
                <a16:creationId xmlns:a16="http://schemas.microsoft.com/office/drawing/2014/main" id="{997925F4-969F-E345-2EE1-FA54B9C5165F}"/>
              </a:ext>
            </a:extLst>
          </p:cNvPr>
          <p:cNvSpPr/>
          <p:nvPr/>
        </p:nvSpPr>
        <p:spPr>
          <a:xfrm rot="5400000">
            <a:off x="31679577" y="13529394"/>
            <a:ext cx="5870864" cy="4945213"/>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80">
            <a:extLst>
              <a:ext uri="{FF2B5EF4-FFF2-40B4-BE49-F238E27FC236}">
                <a16:creationId xmlns:a16="http://schemas.microsoft.com/office/drawing/2014/main" id="{7D1D5782-838B-40CB-B890-5512FC1BD1B1}"/>
              </a:ext>
            </a:extLst>
          </p:cNvPr>
          <p:cNvSpPr>
            <a:spLocks noChangeArrowheads="1"/>
          </p:cNvSpPr>
          <p:nvPr/>
        </p:nvSpPr>
        <p:spPr bwMode="auto">
          <a:xfrm>
            <a:off x="896938" y="1184171"/>
            <a:ext cx="49450625" cy="2723823"/>
          </a:xfrm>
          <a:prstGeom prst="rect">
            <a:avLst/>
          </a:prstGeom>
          <a:solidFill>
            <a:srgbClr val="1CADE4"/>
          </a:solid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lIns="91440" tIns="45720" rIns="91440" bIns="45720" anchor="ctr">
            <a:spAutoFit/>
          </a:bodyPr>
          <a:lstStyle/>
          <a:p>
            <a:pPr algn="ctr">
              <a:lnSpc>
                <a:spcPct val="90000"/>
              </a:lnSpc>
              <a:defRPr/>
            </a:pPr>
            <a:r>
              <a:rPr lang="en-US" sz="19000" b="1">
                <a:solidFill>
                  <a:schemeClr val="bg1"/>
                </a:solidFill>
                <a:latin typeface="Avenir Heavy"/>
              </a:rPr>
              <a:t>AVA</a:t>
            </a:r>
            <a:r>
              <a:rPr lang="en-US" sz="19000">
                <a:solidFill>
                  <a:schemeClr val="bg1"/>
                </a:solidFill>
                <a:latin typeface="Avenir Heavy"/>
              </a:rPr>
              <a:t> Project Process</a:t>
            </a:r>
            <a:endParaRPr lang="en-US" sz="19000" b="1">
              <a:ln>
                <a:solidFill>
                  <a:schemeClr val="bg1"/>
                </a:solidFill>
              </a:ln>
              <a:solidFill>
                <a:schemeClr val="bg1"/>
              </a:solidFill>
              <a:latin typeface="Avenir Heavy"/>
              <a:ea typeface="ＭＳ Ｐゴシック"/>
              <a:cs typeface="Avenir Heavy"/>
            </a:endParaRPr>
          </a:p>
        </p:txBody>
      </p:sp>
      <p:pic>
        <p:nvPicPr>
          <p:cNvPr id="5" name="Graphic 4" descr="Group success outline">
            <a:extLst>
              <a:ext uri="{FF2B5EF4-FFF2-40B4-BE49-F238E27FC236}">
                <a16:creationId xmlns:a16="http://schemas.microsoft.com/office/drawing/2014/main" id="{8506B46B-9328-C6D2-40FA-FD7B25DB3A2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537855" y="2546082"/>
            <a:ext cx="17248909" cy="17248909"/>
          </a:xfrm>
          <a:prstGeom prst="rect">
            <a:avLst/>
          </a:prstGeom>
        </p:spPr>
      </p:pic>
      <p:sp>
        <p:nvSpPr>
          <p:cNvPr id="9" name="TextBox 8">
            <a:extLst>
              <a:ext uri="{FF2B5EF4-FFF2-40B4-BE49-F238E27FC236}">
                <a16:creationId xmlns:a16="http://schemas.microsoft.com/office/drawing/2014/main" id="{B0E5C77B-AD71-4C9B-57B7-C8857F1EC207}"/>
              </a:ext>
            </a:extLst>
          </p:cNvPr>
          <p:cNvSpPr txBox="1"/>
          <p:nvPr/>
        </p:nvSpPr>
        <p:spPr>
          <a:xfrm>
            <a:off x="1815089" y="17945802"/>
            <a:ext cx="17248910" cy="8586966"/>
          </a:xfrm>
          <a:prstGeom prst="rect">
            <a:avLst/>
          </a:prstGeom>
          <a:noFill/>
        </p:spPr>
        <p:txBody>
          <a:bodyPr wrap="square">
            <a:spAutoFit/>
          </a:bodyPr>
          <a:lstStyle/>
          <a:p>
            <a:pPr algn="ctr"/>
            <a:r>
              <a:rPr lang="en-US" sz="13800" b="1" u="sng" dirty="0">
                <a:effectLst/>
                <a:ea typeface="Times New Roman" panose="02020603050405020304" pitchFamily="18" charset="0"/>
              </a:rPr>
              <a:t>extensive</a:t>
            </a:r>
            <a:r>
              <a:rPr lang="en-US" sz="13800" b="1" dirty="0">
                <a:effectLst/>
                <a:ea typeface="Times New Roman" panose="02020603050405020304" pitchFamily="18" charset="0"/>
              </a:rPr>
              <a:t> collaboration</a:t>
            </a:r>
            <a:r>
              <a:rPr lang="en-US" sz="13800" dirty="0">
                <a:effectLst/>
                <a:ea typeface="Times New Roman" panose="02020603050405020304" pitchFamily="18" charset="0"/>
              </a:rPr>
              <a:t> </a:t>
            </a:r>
            <a:r>
              <a:rPr lang="en-US" sz="13800" dirty="0">
                <a:ea typeface="Times New Roman" panose="02020603050405020304" pitchFamily="18" charset="0"/>
              </a:rPr>
              <a:t>among</a:t>
            </a:r>
            <a:r>
              <a:rPr lang="en-US" sz="13800" dirty="0">
                <a:effectLst/>
                <a:ea typeface="Times New Roman" panose="02020603050405020304" pitchFamily="18" charset="0"/>
              </a:rPr>
              <a:t> </a:t>
            </a:r>
            <a:br>
              <a:rPr lang="en-US" sz="13800" dirty="0">
                <a:effectLst/>
                <a:ea typeface="Times New Roman" panose="02020603050405020304" pitchFamily="18" charset="0"/>
              </a:rPr>
            </a:br>
            <a:r>
              <a:rPr lang="en-US" sz="13800" b="1" dirty="0">
                <a:effectLst/>
                <a:ea typeface="Times New Roman" panose="02020603050405020304" pitchFamily="18" charset="0"/>
              </a:rPr>
              <a:t>WBG</a:t>
            </a:r>
            <a:r>
              <a:rPr lang="en-US" sz="13800" dirty="0">
                <a:effectLst/>
                <a:ea typeface="Times New Roman" panose="02020603050405020304" pitchFamily="18" charset="0"/>
              </a:rPr>
              <a:t> </a:t>
            </a:r>
            <a:r>
              <a:rPr lang="en-US" sz="13800" b="1" dirty="0">
                <a:effectLst/>
                <a:ea typeface="Times New Roman" panose="02020603050405020304" pitchFamily="18" charset="0"/>
              </a:rPr>
              <a:t>archivists</a:t>
            </a:r>
            <a:r>
              <a:rPr lang="en-US" sz="13800" dirty="0">
                <a:effectLst/>
                <a:ea typeface="Times New Roman" panose="02020603050405020304" pitchFamily="18" charset="0"/>
              </a:rPr>
              <a:t> </a:t>
            </a:r>
            <a:br>
              <a:rPr lang="en-US" sz="13800" dirty="0">
                <a:effectLst/>
                <a:ea typeface="Times New Roman" panose="02020603050405020304" pitchFamily="18" charset="0"/>
              </a:rPr>
            </a:br>
            <a:r>
              <a:rPr lang="en-US" sz="13800" dirty="0">
                <a:effectLst/>
                <a:ea typeface="Times New Roman" panose="02020603050405020304" pitchFamily="18" charset="0"/>
              </a:rPr>
              <a:t>and </a:t>
            </a:r>
            <a:r>
              <a:rPr lang="en-US" sz="13800" b="1" dirty="0">
                <a:effectLst/>
                <a:ea typeface="Times New Roman" panose="02020603050405020304" pitchFamily="18" charset="0"/>
              </a:rPr>
              <a:t>IT staff </a:t>
            </a:r>
            <a:endParaRPr lang="en-US" sz="13800" dirty="0"/>
          </a:p>
        </p:txBody>
      </p:sp>
      <p:pic>
        <p:nvPicPr>
          <p:cNvPr id="11" name="Graphic 10" descr="Add with solid fill">
            <a:extLst>
              <a:ext uri="{FF2B5EF4-FFF2-40B4-BE49-F238E27FC236}">
                <a16:creationId xmlns:a16="http://schemas.microsoft.com/office/drawing/2014/main" id="{746DB225-26D2-5692-7EBE-3C552D9F6DE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9966926" y="15257929"/>
            <a:ext cx="4197927" cy="4197927"/>
          </a:xfrm>
          <a:prstGeom prst="rect">
            <a:avLst/>
          </a:prstGeom>
        </p:spPr>
      </p:pic>
      <p:sp>
        <p:nvSpPr>
          <p:cNvPr id="2" name="Flowchart: Alternate Process 1">
            <a:extLst>
              <a:ext uri="{FF2B5EF4-FFF2-40B4-BE49-F238E27FC236}">
                <a16:creationId xmlns:a16="http://schemas.microsoft.com/office/drawing/2014/main" id="{D3A4E2E7-5F4E-6323-75DD-5A1281115AC5}"/>
              </a:ext>
            </a:extLst>
          </p:cNvPr>
          <p:cNvSpPr/>
          <p:nvPr/>
        </p:nvSpPr>
        <p:spPr>
          <a:xfrm>
            <a:off x="23725336" y="4523608"/>
            <a:ext cx="25665975" cy="909703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600" dirty="0"/>
              <a:t>Training data:1000 Videos and MANUAL Appraisal Decisions</a:t>
            </a:r>
          </a:p>
        </p:txBody>
      </p:sp>
      <p:grpSp>
        <p:nvGrpSpPr>
          <p:cNvPr id="7" name="Group 6">
            <a:extLst>
              <a:ext uri="{FF2B5EF4-FFF2-40B4-BE49-F238E27FC236}">
                <a16:creationId xmlns:a16="http://schemas.microsoft.com/office/drawing/2014/main" id="{587A63A4-FF6F-3824-6D29-5348209DD8DD}"/>
              </a:ext>
            </a:extLst>
          </p:cNvPr>
          <p:cNvGrpSpPr/>
          <p:nvPr/>
        </p:nvGrpSpPr>
        <p:grpSpPr>
          <a:xfrm>
            <a:off x="38592927" y="14242640"/>
            <a:ext cx="5100854" cy="6866109"/>
            <a:chOff x="3641258" y="9012806"/>
            <a:chExt cx="9984607" cy="13439984"/>
          </a:xfrm>
          <a:solidFill>
            <a:srgbClr val="00B0F0"/>
          </a:solidFill>
        </p:grpSpPr>
        <p:sp>
          <p:nvSpPr>
            <p:cNvPr id="8" name="Freeform: Shape 7">
              <a:extLst>
                <a:ext uri="{FF2B5EF4-FFF2-40B4-BE49-F238E27FC236}">
                  <a16:creationId xmlns:a16="http://schemas.microsoft.com/office/drawing/2014/main" id="{15741CF6-F681-79A5-C32B-E2AA6DFA86AF}"/>
                </a:ext>
              </a:extLst>
            </p:cNvPr>
            <p:cNvSpPr/>
            <p:nvPr/>
          </p:nvSpPr>
          <p:spPr>
            <a:xfrm>
              <a:off x="4950640" y="19964358"/>
              <a:ext cx="7630054" cy="2488432"/>
            </a:xfrm>
            <a:custGeom>
              <a:avLst/>
              <a:gdLst>
                <a:gd name="connsiteX0" fmla="*/ 6437858 w 7630054"/>
                <a:gd name="connsiteY0" fmla="*/ 0 h 2488432"/>
                <a:gd name="connsiteX1" fmla="*/ 1192196 w 7630054"/>
                <a:gd name="connsiteY1" fmla="*/ 0 h 2488432"/>
                <a:gd name="connsiteX2" fmla="*/ 0 w 7630054"/>
                <a:gd name="connsiteY2" fmla="*/ 1244216 h 2488432"/>
                <a:gd name="connsiteX3" fmla="*/ 1192196 w 7630054"/>
                <a:gd name="connsiteY3" fmla="*/ 2488432 h 2488432"/>
                <a:gd name="connsiteX4" fmla="*/ 6437858 w 7630054"/>
                <a:gd name="connsiteY4" fmla="*/ 2488432 h 2488432"/>
                <a:gd name="connsiteX5" fmla="*/ 7630054 w 7630054"/>
                <a:gd name="connsiteY5" fmla="*/ 1244216 h 2488432"/>
                <a:gd name="connsiteX6" fmla="*/ 6437858 w 7630054"/>
                <a:gd name="connsiteY6" fmla="*/ 0 h 2488432"/>
                <a:gd name="connsiteX7" fmla="*/ 1510115 w 7630054"/>
                <a:gd name="connsiteY7" fmla="*/ 1741903 h 2488432"/>
                <a:gd name="connsiteX8" fmla="*/ 1033237 w 7630054"/>
                <a:gd name="connsiteY8" fmla="*/ 1244216 h 2488432"/>
                <a:gd name="connsiteX9" fmla="*/ 1510115 w 7630054"/>
                <a:gd name="connsiteY9" fmla="*/ 746530 h 2488432"/>
                <a:gd name="connsiteX10" fmla="*/ 1986993 w 7630054"/>
                <a:gd name="connsiteY10" fmla="*/ 1244216 h 2488432"/>
                <a:gd name="connsiteX11" fmla="*/ 1510115 w 7630054"/>
                <a:gd name="connsiteY11" fmla="*/ 1741903 h 2488432"/>
                <a:gd name="connsiteX12" fmla="*/ 3815027 w 7630054"/>
                <a:gd name="connsiteY12" fmla="*/ 1741903 h 2488432"/>
                <a:gd name="connsiteX13" fmla="*/ 3338149 w 7630054"/>
                <a:gd name="connsiteY13" fmla="*/ 1244216 h 2488432"/>
                <a:gd name="connsiteX14" fmla="*/ 3815027 w 7630054"/>
                <a:gd name="connsiteY14" fmla="*/ 746530 h 2488432"/>
                <a:gd name="connsiteX15" fmla="*/ 4291906 w 7630054"/>
                <a:gd name="connsiteY15" fmla="*/ 1244216 h 2488432"/>
                <a:gd name="connsiteX16" fmla="*/ 3815027 w 7630054"/>
                <a:gd name="connsiteY16" fmla="*/ 1741903 h 2488432"/>
                <a:gd name="connsiteX17" fmla="*/ 6119939 w 7630054"/>
                <a:gd name="connsiteY17" fmla="*/ 1741903 h 2488432"/>
                <a:gd name="connsiteX18" fmla="*/ 5643061 w 7630054"/>
                <a:gd name="connsiteY18" fmla="*/ 1244216 h 2488432"/>
                <a:gd name="connsiteX19" fmla="*/ 6119939 w 7630054"/>
                <a:gd name="connsiteY19" fmla="*/ 746530 h 2488432"/>
                <a:gd name="connsiteX20" fmla="*/ 6596818 w 7630054"/>
                <a:gd name="connsiteY20" fmla="*/ 1244216 h 2488432"/>
                <a:gd name="connsiteX21" fmla="*/ 6119939 w 7630054"/>
                <a:gd name="connsiteY21" fmla="*/ 1741903 h 248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30054" h="2488432">
                  <a:moveTo>
                    <a:pt x="6437858" y="0"/>
                  </a:moveTo>
                  <a:lnTo>
                    <a:pt x="1192196" y="0"/>
                  </a:lnTo>
                  <a:cubicBezTo>
                    <a:pt x="533770" y="0"/>
                    <a:pt x="0" y="557061"/>
                    <a:pt x="0" y="1244216"/>
                  </a:cubicBezTo>
                  <a:cubicBezTo>
                    <a:pt x="0" y="1931372"/>
                    <a:pt x="533770" y="2488432"/>
                    <a:pt x="1192196" y="2488432"/>
                  </a:cubicBezTo>
                  <a:lnTo>
                    <a:pt x="6437858" y="2488432"/>
                  </a:lnTo>
                  <a:cubicBezTo>
                    <a:pt x="7096285" y="2488432"/>
                    <a:pt x="7630054" y="1931372"/>
                    <a:pt x="7630054" y="1244216"/>
                  </a:cubicBezTo>
                  <a:cubicBezTo>
                    <a:pt x="7630054" y="557061"/>
                    <a:pt x="7096285" y="0"/>
                    <a:pt x="6437858" y="0"/>
                  </a:cubicBezTo>
                  <a:close/>
                  <a:moveTo>
                    <a:pt x="1510115" y="1741903"/>
                  </a:moveTo>
                  <a:cubicBezTo>
                    <a:pt x="1246735" y="1741903"/>
                    <a:pt x="1033237" y="1519088"/>
                    <a:pt x="1033237" y="1244216"/>
                  </a:cubicBezTo>
                  <a:cubicBezTo>
                    <a:pt x="1033237" y="969344"/>
                    <a:pt x="1246735" y="746530"/>
                    <a:pt x="1510115" y="746530"/>
                  </a:cubicBezTo>
                  <a:cubicBezTo>
                    <a:pt x="1773495" y="746530"/>
                    <a:pt x="1986993" y="969344"/>
                    <a:pt x="1986993" y="1244216"/>
                  </a:cubicBezTo>
                  <a:cubicBezTo>
                    <a:pt x="1986993" y="1519088"/>
                    <a:pt x="1773495" y="1741903"/>
                    <a:pt x="1510115" y="1741903"/>
                  </a:cubicBezTo>
                  <a:close/>
                  <a:moveTo>
                    <a:pt x="3815027" y="1741903"/>
                  </a:moveTo>
                  <a:cubicBezTo>
                    <a:pt x="3551647" y="1741903"/>
                    <a:pt x="3338149" y="1519088"/>
                    <a:pt x="3338149" y="1244216"/>
                  </a:cubicBezTo>
                  <a:cubicBezTo>
                    <a:pt x="3338149" y="969344"/>
                    <a:pt x="3551647" y="746530"/>
                    <a:pt x="3815027" y="746530"/>
                  </a:cubicBezTo>
                  <a:cubicBezTo>
                    <a:pt x="4078407" y="746530"/>
                    <a:pt x="4291906" y="969344"/>
                    <a:pt x="4291906" y="1244216"/>
                  </a:cubicBezTo>
                  <a:cubicBezTo>
                    <a:pt x="4291906" y="1519088"/>
                    <a:pt x="4078407" y="1741903"/>
                    <a:pt x="3815027" y="1741903"/>
                  </a:cubicBezTo>
                  <a:close/>
                  <a:moveTo>
                    <a:pt x="6119939" y="1741903"/>
                  </a:moveTo>
                  <a:cubicBezTo>
                    <a:pt x="5856560" y="1741903"/>
                    <a:pt x="5643061" y="1519088"/>
                    <a:pt x="5643061" y="1244216"/>
                  </a:cubicBezTo>
                  <a:cubicBezTo>
                    <a:pt x="5643061" y="969344"/>
                    <a:pt x="5856560" y="746530"/>
                    <a:pt x="6119939" y="746530"/>
                  </a:cubicBezTo>
                  <a:cubicBezTo>
                    <a:pt x="6383319" y="746530"/>
                    <a:pt x="6596818" y="969344"/>
                    <a:pt x="6596818" y="1244216"/>
                  </a:cubicBezTo>
                  <a:cubicBezTo>
                    <a:pt x="6596818" y="1519088"/>
                    <a:pt x="6383319" y="1741903"/>
                    <a:pt x="6119939" y="1741903"/>
                  </a:cubicBezTo>
                  <a:close/>
                </a:path>
              </a:pathLst>
            </a:custGeom>
            <a:grpFill/>
            <a:ln w="15894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689949A-1A45-4DD5-098E-7ECD9B39623A}"/>
                </a:ext>
              </a:extLst>
            </p:cNvPr>
            <p:cNvSpPr/>
            <p:nvPr/>
          </p:nvSpPr>
          <p:spPr>
            <a:xfrm>
              <a:off x="9387199"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9EFB559-4A92-8B5E-CC40-91DFB08C4250}"/>
                </a:ext>
              </a:extLst>
            </p:cNvPr>
            <p:cNvSpPr/>
            <p:nvPr/>
          </p:nvSpPr>
          <p:spPr>
            <a:xfrm>
              <a:off x="6711911" y="9012806"/>
              <a:ext cx="4132946" cy="5311105"/>
            </a:xfrm>
            <a:custGeom>
              <a:avLst/>
              <a:gdLst>
                <a:gd name="connsiteX0" fmla="*/ 3435114 w 4132946"/>
                <a:gd name="connsiteY0" fmla="*/ 1993196 h 5311105"/>
                <a:gd name="connsiteX1" fmla="*/ 2384392 w 4132946"/>
                <a:gd name="connsiteY1" fmla="*/ 1993196 h 5311105"/>
                <a:gd name="connsiteX2" fmla="*/ 2384392 w 4132946"/>
                <a:gd name="connsiteY2" fmla="*/ 1238371 h 5311105"/>
                <a:gd name="connsiteX3" fmla="*/ 2617125 w 4132946"/>
                <a:gd name="connsiteY3" fmla="*/ 331902 h 5311105"/>
                <a:gd name="connsiteX4" fmla="*/ 1748554 w 4132946"/>
                <a:gd name="connsiteY4" fmla="*/ 89014 h 5311105"/>
                <a:gd name="connsiteX5" fmla="*/ 1515822 w 4132946"/>
                <a:gd name="connsiteY5" fmla="*/ 995484 h 5311105"/>
                <a:gd name="connsiteX6" fmla="*/ 1748554 w 4132946"/>
                <a:gd name="connsiteY6" fmla="*/ 1238371 h 5311105"/>
                <a:gd name="connsiteX7" fmla="*/ 1748554 w 4132946"/>
                <a:gd name="connsiteY7" fmla="*/ 1993196 h 5311105"/>
                <a:gd name="connsiteX8" fmla="*/ 697832 w 4132946"/>
                <a:gd name="connsiteY8" fmla="*/ 1993196 h 5311105"/>
                <a:gd name="connsiteX9" fmla="*/ 0 w 4132946"/>
                <a:gd name="connsiteY9" fmla="*/ 2721477 h 5311105"/>
                <a:gd name="connsiteX10" fmla="*/ 0 w 4132946"/>
                <a:gd name="connsiteY10" fmla="*/ 4582825 h 5311105"/>
                <a:gd name="connsiteX11" fmla="*/ 697832 w 4132946"/>
                <a:gd name="connsiteY11" fmla="*/ 5311106 h 5311105"/>
                <a:gd name="connsiteX12" fmla="*/ 3435114 w 4132946"/>
                <a:gd name="connsiteY12" fmla="*/ 5311106 h 5311105"/>
                <a:gd name="connsiteX13" fmla="*/ 4132946 w 4132946"/>
                <a:gd name="connsiteY13" fmla="*/ 4582825 h 5311105"/>
                <a:gd name="connsiteX14" fmla="*/ 4132946 w 4132946"/>
                <a:gd name="connsiteY14" fmla="*/ 2721477 h 5311105"/>
                <a:gd name="connsiteX15" fmla="*/ 3435114 w 4132946"/>
                <a:gd name="connsiteY15" fmla="*/ 1993196 h 5311105"/>
                <a:gd name="connsiteX16" fmla="*/ 1271676 w 4132946"/>
                <a:gd name="connsiteY16" fmla="*/ 4149837 h 5311105"/>
                <a:gd name="connsiteX17" fmla="*/ 794797 w 4132946"/>
                <a:gd name="connsiteY17" fmla="*/ 3652151 h 5311105"/>
                <a:gd name="connsiteX18" fmla="*/ 1271676 w 4132946"/>
                <a:gd name="connsiteY18" fmla="*/ 3154464 h 5311105"/>
                <a:gd name="connsiteX19" fmla="*/ 1748554 w 4132946"/>
                <a:gd name="connsiteY19" fmla="*/ 3652151 h 5311105"/>
                <a:gd name="connsiteX20" fmla="*/ 1271676 w 4132946"/>
                <a:gd name="connsiteY20" fmla="*/ 4149837 h 5311105"/>
                <a:gd name="connsiteX21" fmla="*/ 2861271 w 4132946"/>
                <a:gd name="connsiteY21" fmla="*/ 4149837 h 5311105"/>
                <a:gd name="connsiteX22" fmla="*/ 2384392 w 4132946"/>
                <a:gd name="connsiteY22" fmla="*/ 3652151 h 5311105"/>
                <a:gd name="connsiteX23" fmla="*/ 2861271 w 4132946"/>
                <a:gd name="connsiteY23" fmla="*/ 3154464 h 5311105"/>
                <a:gd name="connsiteX24" fmla="*/ 3338149 w 4132946"/>
                <a:gd name="connsiteY24" fmla="*/ 3652151 h 5311105"/>
                <a:gd name="connsiteX25" fmla="*/ 2861271 w 4132946"/>
                <a:gd name="connsiteY25" fmla="*/ 4149837 h 53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32946" h="5311105">
                  <a:moveTo>
                    <a:pt x="3435114" y="1993196"/>
                  </a:moveTo>
                  <a:lnTo>
                    <a:pt x="2384392" y="1993196"/>
                  </a:lnTo>
                  <a:lnTo>
                    <a:pt x="2384392" y="1238371"/>
                  </a:lnTo>
                  <a:cubicBezTo>
                    <a:pt x="2688513" y="1055123"/>
                    <a:pt x="2792711" y="649288"/>
                    <a:pt x="2617125" y="331902"/>
                  </a:cubicBezTo>
                  <a:cubicBezTo>
                    <a:pt x="2441538" y="14515"/>
                    <a:pt x="2052676" y="-94229"/>
                    <a:pt x="1748554" y="89014"/>
                  </a:cubicBezTo>
                  <a:cubicBezTo>
                    <a:pt x="1444433" y="272257"/>
                    <a:pt x="1340235" y="678092"/>
                    <a:pt x="1515822" y="995484"/>
                  </a:cubicBezTo>
                  <a:cubicBezTo>
                    <a:pt x="1571632" y="1096365"/>
                    <a:pt x="1651891" y="1180125"/>
                    <a:pt x="1748554" y="1238371"/>
                  </a:cubicBezTo>
                  <a:lnTo>
                    <a:pt x="1748554" y="1993196"/>
                  </a:lnTo>
                  <a:lnTo>
                    <a:pt x="697832" y="1993196"/>
                  </a:lnTo>
                  <a:cubicBezTo>
                    <a:pt x="312800" y="1994108"/>
                    <a:pt x="874" y="2319645"/>
                    <a:pt x="0" y="2721477"/>
                  </a:cubicBezTo>
                  <a:lnTo>
                    <a:pt x="0" y="4582825"/>
                  </a:lnTo>
                  <a:cubicBezTo>
                    <a:pt x="874" y="4984656"/>
                    <a:pt x="312800" y="5310193"/>
                    <a:pt x="697832" y="5311106"/>
                  </a:cubicBezTo>
                  <a:lnTo>
                    <a:pt x="3435114" y="5311106"/>
                  </a:lnTo>
                  <a:cubicBezTo>
                    <a:pt x="3820146" y="5310193"/>
                    <a:pt x="4132072" y="4984656"/>
                    <a:pt x="4132946" y="4582825"/>
                  </a:cubicBezTo>
                  <a:lnTo>
                    <a:pt x="4132946" y="2721477"/>
                  </a:lnTo>
                  <a:cubicBezTo>
                    <a:pt x="4132072" y="2319645"/>
                    <a:pt x="3820146" y="1994108"/>
                    <a:pt x="3435114" y="1993196"/>
                  </a:cubicBezTo>
                  <a:close/>
                  <a:moveTo>
                    <a:pt x="1271676" y="4149837"/>
                  </a:moveTo>
                  <a:cubicBezTo>
                    <a:pt x="1008296" y="4149837"/>
                    <a:pt x="794797" y="3927023"/>
                    <a:pt x="794797" y="3652151"/>
                  </a:cubicBezTo>
                  <a:cubicBezTo>
                    <a:pt x="794797" y="3377278"/>
                    <a:pt x="1008296" y="3154464"/>
                    <a:pt x="1271676" y="3154464"/>
                  </a:cubicBezTo>
                  <a:cubicBezTo>
                    <a:pt x="1535056" y="3154464"/>
                    <a:pt x="1748554" y="3377278"/>
                    <a:pt x="1748554" y="3652151"/>
                  </a:cubicBezTo>
                  <a:cubicBezTo>
                    <a:pt x="1748554" y="3927023"/>
                    <a:pt x="1535056" y="4149837"/>
                    <a:pt x="1271676" y="4149837"/>
                  </a:cubicBezTo>
                  <a:close/>
                  <a:moveTo>
                    <a:pt x="2861271" y="4149837"/>
                  </a:moveTo>
                  <a:cubicBezTo>
                    <a:pt x="2597891" y="4149837"/>
                    <a:pt x="2384392" y="3927023"/>
                    <a:pt x="2384392" y="3652151"/>
                  </a:cubicBezTo>
                  <a:cubicBezTo>
                    <a:pt x="2384392" y="3377278"/>
                    <a:pt x="2597891" y="3154464"/>
                    <a:pt x="2861271" y="3154464"/>
                  </a:cubicBezTo>
                  <a:cubicBezTo>
                    <a:pt x="3124650" y="3154464"/>
                    <a:pt x="3338149" y="3377278"/>
                    <a:pt x="3338149" y="3652151"/>
                  </a:cubicBezTo>
                  <a:cubicBezTo>
                    <a:pt x="3338149" y="3927023"/>
                    <a:pt x="3124650" y="4149837"/>
                    <a:pt x="2861271" y="4149837"/>
                  </a:cubicBezTo>
                  <a:close/>
                </a:path>
              </a:pathLst>
            </a:custGeom>
            <a:grpFill/>
            <a:ln w="15894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1D2BC21F-286F-A967-0FA0-9BF1FE16D6C7}"/>
                </a:ext>
              </a:extLst>
            </p:cNvPr>
            <p:cNvSpPr/>
            <p:nvPr/>
          </p:nvSpPr>
          <p:spPr>
            <a:xfrm>
              <a:off x="7797604"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AE77F762-A6F5-B659-04AC-E604F34D6E6B}"/>
                </a:ext>
              </a:extLst>
            </p:cNvPr>
            <p:cNvSpPr/>
            <p:nvPr/>
          </p:nvSpPr>
          <p:spPr>
            <a:xfrm>
              <a:off x="3641258" y="12610211"/>
              <a:ext cx="9984607" cy="6909547"/>
            </a:xfrm>
            <a:custGeom>
              <a:avLst/>
              <a:gdLst>
                <a:gd name="connsiteX0" fmla="*/ 9270072 w 9984607"/>
                <a:gd name="connsiteY0" fmla="*/ 5167645 h 6909547"/>
                <a:gd name="connsiteX1" fmla="*/ 9270072 w 9984607"/>
                <a:gd name="connsiteY1" fmla="*/ 3785735 h 6909547"/>
                <a:gd name="connsiteX2" fmla="*/ 8556344 w 9984607"/>
                <a:gd name="connsiteY2" fmla="*/ 3040864 h 6909547"/>
                <a:gd name="connsiteX3" fmla="*/ 7680478 w 9984607"/>
                <a:gd name="connsiteY3" fmla="*/ 3040864 h 6909547"/>
                <a:gd name="connsiteX4" fmla="*/ 7680478 w 9984607"/>
                <a:gd name="connsiteY4" fmla="*/ 2211387 h 6909547"/>
                <a:gd name="connsiteX5" fmla="*/ 2593775 w 9984607"/>
                <a:gd name="connsiteY5" fmla="*/ 2211387 h 6909547"/>
                <a:gd name="connsiteX6" fmla="*/ 2593775 w 9984607"/>
                <a:gd name="connsiteY6" fmla="*/ 3206760 h 6909547"/>
                <a:gd name="connsiteX7" fmla="*/ 1399989 w 9984607"/>
                <a:gd name="connsiteY7" fmla="*/ 3206760 h 6909547"/>
                <a:gd name="connsiteX8" fmla="*/ 1322099 w 9984607"/>
                <a:gd name="connsiteY8" fmla="*/ 3125471 h 6909547"/>
                <a:gd name="connsiteX9" fmla="*/ 1322099 w 9984607"/>
                <a:gd name="connsiteY9" fmla="*/ 1750198 h 6909547"/>
                <a:gd name="connsiteX10" fmla="*/ 2019311 w 9984607"/>
                <a:gd name="connsiteY10" fmla="*/ 412682 h 6909547"/>
                <a:gd name="connsiteX11" fmla="*/ 1798977 w 9984607"/>
                <a:gd name="connsiteY11" fmla="*/ 0 h 6909547"/>
                <a:gd name="connsiteX12" fmla="*/ 1322099 w 9984607"/>
                <a:gd name="connsiteY12" fmla="*/ 441282 h 6909547"/>
                <a:gd name="connsiteX13" fmla="*/ 1428602 w 9984607"/>
                <a:gd name="connsiteY13" fmla="*/ 718327 h 6909547"/>
                <a:gd name="connsiteX14" fmla="*/ 1029041 w 9984607"/>
                <a:gd name="connsiteY14" fmla="*/ 1130810 h 6909547"/>
                <a:gd name="connsiteX15" fmla="*/ 633820 w 9984607"/>
                <a:gd name="connsiteY15" fmla="*/ 713815 h 6909547"/>
                <a:gd name="connsiteX16" fmla="*/ 730770 w 9984607"/>
                <a:gd name="connsiteY16" fmla="*/ 444600 h 6909547"/>
                <a:gd name="connsiteX17" fmla="*/ 253891 w 9984607"/>
                <a:gd name="connsiteY17" fmla="*/ 8295 h 6909547"/>
                <a:gd name="connsiteX18" fmla="*/ 354894 w 9984607"/>
                <a:gd name="connsiteY18" fmla="*/ 1529623 h 6909547"/>
                <a:gd name="connsiteX19" fmla="*/ 686261 w 9984607"/>
                <a:gd name="connsiteY19" fmla="*/ 1731949 h 6909547"/>
                <a:gd name="connsiteX20" fmla="*/ 686261 w 9984607"/>
                <a:gd name="connsiteY20" fmla="*/ 3125471 h 6909547"/>
                <a:gd name="connsiteX21" fmla="*/ 1399989 w 9984607"/>
                <a:gd name="connsiteY21" fmla="*/ 3870342 h 6909547"/>
                <a:gd name="connsiteX22" fmla="*/ 2593775 w 9984607"/>
                <a:gd name="connsiteY22" fmla="*/ 3870342 h 6909547"/>
                <a:gd name="connsiteX23" fmla="*/ 2593775 w 9984607"/>
                <a:gd name="connsiteY23" fmla="*/ 6856461 h 6909547"/>
                <a:gd name="connsiteX24" fmla="*/ 7680478 w 9984607"/>
                <a:gd name="connsiteY24" fmla="*/ 6856461 h 6909547"/>
                <a:gd name="connsiteX25" fmla="*/ 7680478 w 9984607"/>
                <a:gd name="connsiteY25" fmla="*/ 3704446 h 6909547"/>
                <a:gd name="connsiteX26" fmla="*/ 8556344 w 9984607"/>
                <a:gd name="connsiteY26" fmla="*/ 3704446 h 6909547"/>
                <a:gd name="connsiteX27" fmla="*/ 8634234 w 9984607"/>
                <a:gd name="connsiteY27" fmla="*/ 3785735 h 6909547"/>
                <a:gd name="connsiteX28" fmla="*/ 8634234 w 9984607"/>
                <a:gd name="connsiteY28" fmla="*/ 5167645 h 6909547"/>
                <a:gd name="connsiteX29" fmla="*/ 7969180 w 9984607"/>
                <a:gd name="connsiteY29" fmla="*/ 6525515 h 6909547"/>
                <a:gd name="connsiteX30" fmla="*/ 8179610 w 9984607"/>
                <a:gd name="connsiteY30" fmla="*/ 6909547 h 6909547"/>
                <a:gd name="connsiteX31" fmla="*/ 8656488 w 9984607"/>
                <a:gd name="connsiteY31" fmla="*/ 6468266 h 6909547"/>
                <a:gd name="connsiteX32" fmla="*/ 8554754 w 9984607"/>
                <a:gd name="connsiteY32" fmla="*/ 6192879 h 6909547"/>
                <a:gd name="connsiteX33" fmla="*/ 8952487 w 9984607"/>
                <a:gd name="connsiteY33" fmla="*/ 5778489 h 6909547"/>
                <a:gd name="connsiteX34" fmla="*/ 9349552 w 9984607"/>
                <a:gd name="connsiteY34" fmla="*/ 6193576 h 6909547"/>
                <a:gd name="connsiteX35" fmla="*/ 9250996 w 9984607"/>
                <a:gd name="connsiteY35" fmla="*/ 6466607 h 6909547"/>
                <a:gd name="connsiteX36" fmla="*/ 9727875 w 9984607"/>
                <a:gd name="connsiteY36" fmla="*/ 6902911 h 6909547"/>
                <a:gd name="connsiteX37" fmla="*/ 9633962 w 9984607"/>
                <a:gd name="connsiteY37" fmla="*/ 5383442 h 6909547"/>
                <a:gd name="connsiteX38" fmla="*/ 9270072 w 9984607"/>
                <a:gd name="connsiteY38" fmla="*/ 5167645 h 6909547"/>
                <a:gd name="connsiteX39" fmla="*/ 7044640 w 9984607"/>
                <a:gd name="connsiteY39" fmla="*/ 4533924 h 6909547"/>
                <a:gd name="connsiteX40" fmla="*/ 6602733 w 9984607"/>
                <a:gd name="connsiteY40" fmla="*/ 4533924 h 6909547"/>
                <a:gd name="connsiteX41" fmla="*/ 6559813 w 9984607"/>
                <a:gd name="connsiteY41" fmla="*/ 4552173 h 6909547"/>
                <a:gd name="connsiteX42" fmla="*/ 6073397 w 9984607"/>
                <a:gd name="connsiteY42" fmla="*/ 5071426 h 6909547"/>
                <a:gd name="connsiteX43" fmla="*/ 5703022 w 9984607"/>
                <a:gd name="connsiteY43" fmla="*/ 4155682 h 6909547"/>
                <a:gd name="connsiteX44" fmla="*/ 5011548 w 9984607"/>
                <a:gd name="connsiteY44" fmla="*/ 5648742 h 6909547"/>
                <a:gd name="connsiteX45" fmla="*/ 4526722 w 9984607"/>
                <a:gd name="connsiteY45" fmla="*/ 3704446 h 6909547"/>
                <a:gd name="connsiteX46" fmla="*/ 4153167 w 9984607"/>
                <a:gd name="connsiteY46" fmla="*/ 4533924 h 6909547"/>
                <a:gd name="connsiteX47" fmla="*/ 3388572 w 9984607"/>
                <a:gd name="connsiteY47" fmla="*/ 4533924 h 6909547"/>
                <a:gd name="connsiteX48" fmla="*/ 3388572 w 9984607"/>
                <a:gd name="connsiteY48" fmla="*/ 4202133 h 6909547"/>
                <a:gd name="connsiteX49" fmla="*/ 3951289 w 9984607"/>
                <a:gd name="connsiteY49" fmla="*/ 4202133 h 6909547"/>
                <a:gd name="connsiteX50" fmla="*/ 4612560 w 9984607"/>
                <a:gd name="connsiteY50" fmla="*/ 2733958 h 6909547"/>
                <a:gd name="connsiteX51" fmla="*/ 5102155 w 9984607"/>
                <a:gd name="connsiteY51" fmla="*/ 4688207 h 6909547"/>
                <a:gd name="connsiteX52" fmla="*/ 5723686 w 9984607"/>
                <a:gd name="connsiteY52" fmla="*/ 3361043 h 6909547"/>
                <a:gd name="connsiteX53" fmla="*/ 6181490 w 9984607"/>
                <a:gd name="connsiteY53" fmla="*/ 4492450 h 6909547"/>
                <a:gd name="connsiteX54" fmla="*/ 6340449 w 9984607"/>
                <a:gd name="connsiteY54" fmla="*/ 4326555 h 6909547"/>
                <a:gd name="connsiteX55" fmla="*/ 6602733 w 9984607"/>
                <a:gd name="connsiteY55" fmla="*/ 4202133 h 6909547"/>
                <a:gd name="connsiteX56" fmla="*/ 7044640 w 9984607"/>
                <a:gd name="connsiteY56" fmla="*/ 4202133 h 690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984607" h="6909547">
                  <a:moveTo>
                    <a:pt x="9270072" y="5167645"/>
                  </a:moveTo>
                  <a:lnTo>
                    <a:pt x="9270072" y="3785735"/>
                  </a:lnTo>
                  <a:cubicBezTo>
                    <a:pt x="9270072" y="3374348"/>
                    <a:pt x="8950532" y="3040864"/>
                    <a:pt x="8556344" y="3040864"/>
                  </a:cubicBezTo>
                  <a:lnTo>
                    <a:pt x="7680478" y="3040864"/>
                  </a:lnTo>
                  <a:lnTo>
                    <a:pt x="7680478" y="2211387"/>
                  </a:lnTo>
                  <a:lnTo>
                    <a:pt x="2593775" y="2211387"/>
                  </a:lnTo>
                  <a:lnTo>
                    <a:pt x="2593775" y="3206760"/>
                  </a:lnTo>
                  <a:lnTo>
                    <a:pt x="1399989" y="3206760"/>
                  </a:lnTo>
                  <a:cubicBezTo>
                    <a:pt x="1356974" y="3206760"/>
                    <a:pt x="1322099" y="3170363"/>
                    <a:pt x="1322099" y="3125471"/>
                  </a:cubicBezTo>
                  <a:lnTo>
                    <a:pt x="1322099" y="1750198"/>
                  </a:lnTo>
                  <a:cubicBezTo>
                    <a:pt x="1868538" y="1581780"/>
                    <a:pt x="2180687" y="982947"/>
                    <a:pt x="2019311" y="412682"/>
                  </a:cubicBezTo>
                  <a:cubicBezTo>
                    <a:pt x="1976042" y="259792"/>
                    <a:pt x="1900790" y="118848"/>
                    <a:pt x="1798977" y="0"/>
                  </a:cubicBezTo>
                  <a:lnTo>
                    <a:pt x="1322099" y="441282"/>
                  </a:lnTo>
                  <a:cubicBezTo>
                    <a:pt x="1388798" y="516980"/>
                    <a:pt x="1426678" y="615505"/>
                    <a:pt x="1428602" y="718327"/>
                  </a:cubicBezTo>
                  <a:cubicBezTo>
                    <a:pt x="1427409" y="947379"/>
                    <a:pt x="1248516" y="1132054"/>
                    <a:pt x="1029041" y="1130810"/>
                  </a:cubicBezTo>
                  <a:cubicBezTo>
                    <a:pt x="809566" y="1129550"/>
                    <a:pt x="632628" y="942867"/>
                    <a:pt x="633820" y="713815"/>
                  </a:cubicBezTo>
                  <a:cubicBezTo>
                    <a:pt x="634329" y="614875"/>
                    <a:pt x="668712" y="519402"/>
                    <a:pt x="730770" y="444600"/>
                  </a:cubicBezTo>
                  <a:lnTo>
                    <a:pt x="253891" y="8295"/>
                  </a:lnTo>
                  <a:cubicBezTo>
                    <a:pt x="-120761" y="457506"/>
                    <a:pt x="-75537" y="1138624"/>
                    <a:pt x="354894" y="1529623"/>
                  </a:cubicBezTo>
                  <a:cubicBezTo>
                    <a:pt x="452272" y="1618078"/>
                    <a:pt x="564657" y="1686709"/>
                    <a:pt x="686261" y="1731949"/>
                  </a:cubicBezTo>
                  <a:lnTo>
                    <a:pt x="686261" y="3125471"/>
                  </a:lnTo>
                  <a:cubicBezTo>
                    <a:pt x="686261" y="3536859"/>
                    <a:pt x="1005801" y="3870342"/>
                    <a:pt x="1399989" y="3870342"/>
                  </a:cubicBezTo>
                  <a:lnTo>
                    <a:pt x="2593775" y="3870342"/>
                  </a:lnTo>
                  <a:lnTo>
                    <a:pt x="2593775" y="6856461"/>
                  </a:lnTo>
                  <a:lnTo>
                    <a:pt x="7680478" y="6856461"/>
                  </a:lnTo>
                  <a:lnTo>
                    <a:pt x="7680478" y="3704446"/>
                  </a:lnTo>
                  <a:lnTo>
                    <a:pt x="8556344" y="3704446"/>
                  </a:lnTo>
                  <a:cubicBezTo>
                    <a:pt x="8599359" y="3704446"/>
                    <a:pt x="8634234" y="3740844"/>
                    <a:pt x="8634234" y="3785735"/>
                  </a:cubicBezTo>
                  <a:lnTo>
                    <a:pt x="8634234" y="5167645"/>
                  </a:lnTo>
                  <a:cubicBezTo>
                    <a:pt x="8091292" y="5350943"/>
                    <a:pt x="7793546" y="5958883"/>
                    <a:pt x="7969180" y="6525515"/>
                  </a:cubicBezTo>
                  <a:cubicBezTo>
                    <a:pt x="8013147" y="6667324"/>
                    <a:pt x="8084791" y="6798082"/>
                    <a:pt x="8179610" y="6909547"/>
                  </a:cubicBezTo>
                  <a:lnTo>
                    <a:pt x="8656488" y="6468266"/>
                  </a:lnTo>
                  <a:cubicBezTo>
                    <a:pt x="8590710" y="6393015"/>
                    <a:pt x="8554405" y="6294738"/>
                    <a:pt x="8554754" y="6192879"/>
                  </a:cubicBezTo>
                  <a:cubicBezTo>
                    <a:pt x="8554945" y="5963827"/>
                    <a:pt x="8733011" y="5778289"/>
                    <a:pt x="8952487" y="5778489"/>
                  </a:cubicBezTo>
                  <a:cubicBezTo>
                    <a:pt x="9171962" y="5778688"/>
                    <a:pt x="9349742" y="5964524"/>
                    <a:pt x="9349552" y="6193576"/>
                  </a:cubicBezTo>
                  <a:cubicBezTo>
                    <a:pt x="9349472" y="6294042"/>
                    <a:pt x="9314453" y="6391058"/>
                    <a:pt x="9250996" y="6466607"/>
                  </a:cubicBezTo>
                  <a:lnTo>
                    <a:pt x="9727875" y="6902911"/>
                  </a:lnTo>
                  <a:cubicBezTo>
                    <a:pt x="10103990" y="6456255"/>
                    <a:pt x="10061944" y="5775967"/>
                    <a:pt x="9633962" y="5383442"/>
                  </a:cubicBezTo>
                  <a:cubicBezTo>
                    <a:pt x="9528079" y="5286310"/>
                    <a:pt x="9404218" y="5212868"/>
                    <a:pt x="9270072" y="5167645"/>
                  </a:cubicBezTo>
                  <a:close/>
                  <a:moveTo>
                    <a:pt x="7044640" y="4533924"/>
                  </a:moveTo>
                  <a:lnTo>
                    <a:pt x="6602733" y="4533924"/>
                  </a:lnTo>
                  <a:cubicBezTo>
                    <a:pt x="6587361" y="4536794"/>
                    <a:pt x="6572737" y="4543015"/>
                    <a:pt x="6559813" y="4552173"/>
                  </a:cubicBezTo>
                  <a:lnTo>
                    <a:pt x="6073397" y="5071426"/>
                  </a:lnTo>
                  <a:lnTo>
                    <a:pt x="5703022" y="4155682"/>
                  </a:lnTo>
                  <a:lnTo>
                    <a:pt x="5011548" y="5648742"/>
                  </a:lnTo>
                  <a:lnTo>
                    <a:pt x="4526722" y="3704446"/>
                  </a:lnTo>
                  <a:lnTo>
                    <a:pt x="4153167" y="4533924"/>
                  </a:lnTo>
                  <a:lnTo>
                    <a:pt x="3388572" y="4533924"/>
                  </a:lnTo>
                  <a:lnTo>
                    <a:pt x="3388572" y="4202133"/>
                  </a:lnTo>
                  <a:lnTo>
                    <a:pt x="3951289" y="4202133"/>
                  </a:lnTo>
                  <a:lnTo>
                    <a:pt x="4612560" y="2733958"/>
                  </a:lnTo>
                  <a:lnTo>
                    <a:pt x="5102155" y="4688207"/>
                  </a:lnTo>
                  <a:lnTo>
                    <a:pt x="5723686" y="3361043"/>
                  </a:lnTo>
                  <a:lnTo>
                    <a:pt x="6181490" y="4492450"/>
                  </a:lnTo>
                  <a:lnTo>
                    <a:pt x="6340449" y="4326555"/>
                  </a:lnTo>
                  <a:cubicBezTo>
                    <a:pt x="6410249" y="4252831"/>
                    <a:pt x="6503621" y="4208537"/>
                    <a:pt x="6602733" y="4202133"/>
                  </a:cubicBezTo>
                  <a:lnTo>
                    <a:pt x="7044640" y="4202133"/>
                  </a:lnTo>
                  <a:close/>
                </a:path>
              </a:pathLst>
            </a:custGeom>
            <a:grpFill/>
            <a:ln w="158948" cap="flat">
              <a:noFill/>
              <a:prstDash val="solid"/>
              <a:miter/>
            </a:ln>
          </p:spPr>
          <p:txBody>
            <a:bodyPr rtlCol="0" anchor="ctr"/>
            <a:lstStyle/>
            <a:p>
              <a:endParaRPr lang="en-US"/>
            </a:p>
          </p:txBody>
        </p:sp>
        <p:sp>
          <p:nvSpPr>
            <p:cNvPr id="15" name="Rectangle 14">
              <a:extLst>
                <a:ext uri="{FF2B5EF4-FFF2-40B4-BE49-F238E27FC236}">
                  <a16:creationId xmlns:a16="http://schemas.microsoft.com/office/drawing/2014/main" id="{09B62EC4-B15D-44F2-5A34-51576170965B}"/>
                </a:ext>
              </a:extLst>
            </p:cNvPr>
            <p:cNvSpPr/>
            <p:nvPr/>
          </p:nvSpPr>
          <p:spPr>
            <a:xfrm>
              <a:off x="6711911" y="15301379"/>
              <a:ext cx="4135355" cy="32409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800" b="1" dirty="0"/>
                <a:t>   </a:t>
              </a:r>
              <a:endParaRPr lang="en-US" sz="6000" b="1" dirty="0"/>
            </a:p>
          </p:txBody>
        </p:sp>
      </p:grpSp>
      <p:sp>
        <p:nvSpPr>
          <p:cNvPr id="17" name="Flowchart: Alternate Process 16">
            <a:extLst>
              <a:ext uri="{FF2B5EF4-FFF2-40B4-BE49-F238E27FC236}">
                <a16:creationId xmlns:a16="http://schemas.microsoft.com/office/drawing/2014/main" id="{E3745E83-2DE8-4019-1649-7C33BD4D6EC0}"/>
              </a:ext>
            </a:extLst>
          </p:cNvPr>
          <p:cNvSpPr/>
          <p:nvPr/>
        </p:nvSpPr>
        <p:spPr>
          <a:xfrm>
            <a:off x="23725336" y="21900354"/>
            <a:ext cx="25665975" cy="858696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600" dirty="0"/>
              <a:t>Testing of AVA’s recommendations against manual decisions</a:t>
            </a:r>
          </a:p>
        </p:txBody>
      </p:sp>
    </p:spTree>
    <p:extLst>
      <p:ext uri="{BB962C8B-B14F-4D97-AF65-F5344CB8AC3E}">
        <p14:creationId xmlns:p14="http://schemas.microsoft.com/office/powerpoint/2010/main" val="3685865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Arrow: Bent-Up 15">
            <a:extLst>
              <a:ext uri="{FF2B5EF4-FFF2-40B4-BE49-F238E27FC236}">
                <a16:creationId xmlns:a16="http://schemas.microsoft.com/office/drawing/2014/main" id="{997925F4-969F-E345-2EE1-FA54B9C5165F}"/>
              </a:ext>
            </a:extLst>
          </p:cNvPr>
          <p:cNvSpPr/>
          <p:nvPr/>
        </p:nvSpPr>
        <p:spPr>
          <a:xfrm rot="5400000">
            <a:off x="31679577" y="13529394"/>
            <a:ext cx="5870864" cy="4945213"/>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180">
            <a:extLst>
              <a:ext uri="{FF2B5EF4-FFF2-40B4-BE49-F238E27FC236}">
                <a16:creationId xmlns:a16="http://schemas.microsoft.com/office/drawing/2014/main" id="{7D1D5782-838B-40CB-B890-5512FC1BD1B1}"/>
              </a:ext>
            </a:extLst>
          </p:cNvPr>
          <p:cNvSpPr>
            <a:spLocks noChangeArrowheads="1"/>
          </p:cNvSpPr>
          <p:nvPr/>
        </p:nvSpPr>
        <p:spPr bwMode="auto">
          <a:xfrm>
            <a:off x="896938" y="1184171"/>
            <a:ext cx="49450625" cy="2723823"/>
          </a:xfrm>
          <a:prstGeom prst="rect">
            <a:avLst/>
          </a:prstGeom>
          <a:solidFill>
            <a:srgbClr val="1CADE4"/>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40" tIns="45720" rIns="91440" bIns="45720" anchor="ctr">
            <a:spAutoFit/>
          </a:bodyPr>
          <a:lstStyle/>
          <a:p>
            <a:pPr algn="ctr">
              <a:lnSpc>
                <a:spcPct val="90000"/>
              </a:lnSpc>
              <a:defRPr/>
            </a:pPr>
            <a:r>
              <a:rPr lang="en-US" sz="19000" b="1">
                <a:solidFill>
                  <a:schemeClr val="bg1"/>
                </a:solidFill>
                <a:latin typeface="Avenir Heavy"/>
              </a:rPr>
              <a:t>AVA</a:t>
            </a:r>
            <a:r>
              <a:rPr lang="en-US" sz="19000">
                <a:solidFill>
                  <a:schemeClr val="bg1"/>
                </a:solidFill>
                <a:latin typeface="Avenir Heavy"/>
              </a:rPr>
              <a:t> Project Process</a:t>
            </a:r>
            <a:endParaRPr lang="en-US" sz="19000" b="1">
              <a:ln>
                <a:solidFill>
                  <a:schemeClr val="bg1"/>
                </a:solidFill>
              </a:ln>
              <a:solidFill>
                <a:schemeClr val="bg1"/>
              </a:solidFill>
              <a:latin typeface="Avenir Heavy"/>
              <a:ea typeface="ＭＳ Ｐゴシック"/>
              <a:cs typeface="Avenir Heavy"/>
            </a:endParaRPr>
          </a:p>
        </p:txBody>
      </p:sp>
      <p:sp>
        <p:nvSpPr>
          <p:cNvPr id="2" name="Flowchart: Alternate Process 1">
            <a:extLst>
              <a:ext uri="{FF2B5EF4-FFF2-40B4-BE49-F238E27FC236}">
                <a16:creationId xmlns:a16="http://schemas.microsoft.com/office/drawing/2014/main" id="{D3A4E2E7-5F4E-6323-75DD-5A1281115AC5}"/>
              </a:ext>
            </a:extLst>
          </p:cNvPr>
          <p:cNvSpPr/>
          <p:nvPr/>
        </p:nvSpPr>
        <p:spPr>
          <a:xfrm>
            <a:off x="23725336" y="4523608"/>
            <a:ext cx="25665975" cy="909703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600" dirty="0"/>
              <a:t>Training data: </a:t>
            </a:r>
            <a:r>
              <a:rPr lang="en-US" sz="16600" b="1" u="sng" dirty="0">
                <a:solidFill>
                  <a:schemeClr val="bg1"/>
                </a:solidFill>
              </a:rPr>
              <a:t>3000</a:t>
            </a:r>
            <a:r>
              <a:rPr lang="en-US" sz="16600" dirty="0"/>
              <a:t> Videos and MANUAL Appraisal Decisions</a:t>
            </a:r>
          </a:p>
        </p:txBody>
      </p:sp>
      <p:grpSp>
        <p:nvGrpSpPr>
          <p:cNvPr id="7" name="Group 6">
            <a:extLst>
              <a:ext uri="{FF2B5EF4-FFF2-40B4-BE49-F238E27FC236}">
                <a16:creationId xmlns:a16="http://schemas.microsoft.com/office/drawing/2014/main" id="{587A63A4-FF6F-3824-6D29-5348209DD8DD}"/>
              </a:ext>
            </a:extLst>
          </p:cNvPr>
          <p:cNvGrpSpPr/>
          <p:nvPr/>
        </p:nvGrpSpPr>
        <p:grpSpPr>
          <a:xfrm>
            <a:off x="38592927" y="14242640"/>
            <a:ext cx="5100854" cy="6866109"/>
            <a:chOff x="3641258" y="9012806"/>
            <a:chExt cx="9984607" cy="13439984"/>
          </a:xfrm>
          <a:solidFill>
            <a:srgbClr val="00B0F0"/>
          </a:solidFill>
        </p:grpSpPr>
        <p:sp>
          <p:nvSpPr>
            <p:cNvPr id="8" name="Freeform: Shape 7">
              <a:extLst>
                <a:ext uri="{FF2B5EF4-FFF2-40B4-BE49-F238E27FC236}">
                  <a16:creationId xmlns:a16="http://schemas.microsoft.com/office/drawing/2014/main" id="{15741CF6-F681-79A5-C32B-E2AA6DFA86AF}"/>
                </a:ext>
              </a:extLst>
            </p:cNvPr>
            <p:cNvSpPr/>
            <p:nvPr/>
          </p:nvSpPr>
          <p:spPr>
            <a:xfrm>
              <a:off x="4950640" y="19964358"/>
              <a:ext cx="7630054" cy="2488432"/>
            </a:xfrm>
            <a:custGeom>
              <a:avLst/>
              <a:gdLst>
                <a:gd name="connsiteX0" fmla="*/ 6437858 w 7630054"/>
                <a:gd name="connsiteY0" fmla="*/ 0 h 2488432"/>
                <a:gd name="connsiteX1" fmla="*/ 1192196 w 7630054"/>
                <a:gd name="connsiteY1" fmla="*/ 0 h 2488432"/>
                <a:gd name="connsiteX2" fmla="*/ 0 w 7630054"/>
                <a:gd name="connsiteY2" fmla="*/ 1244216 h 2488432"/>
                <a:gd name="connsiteX3" fmla="*/ 1192196 w 7630054"/>
                <a:gd name="connsiteY3" fmla="*/ 2488432 h 2488432"/>
                <a:gd name="connsiteX4" fmla="*/ 6437858 w 7630054"/>
                <a:gd name="connsiteY4" fmla="*/ 2488432 h 2488432"/>
                <a:gd name="connsiteX5" fmla="*/ 7630054 w 7630054"/>
                <a:gd name="connsiteY5" fmla="*/ 1244216 h 2488432"/>
                <a:gd name="connsiteX6" fmla="*/ 6437858 w 7630054"/>
                <a:gd name="connsiteY6" fmla="*/ 0 h 2488432"/>
                <a:gd name="connsiteX7" fmla="*/ 1510115 w 7630054"/>
                <a:gd name="connsiteY7" fmla="*/ 1741903 h 2488432"/>
                <a:gd name="connsiteX8" fmla="*/ 1033237 w 7630054"/>
                <a:gd name="connsiteY8" fmla="*/ 1244216 h 2488432"/>
                <a:gd name="connsiteX9" fmla="*/ 1510115 w 7630054"/>
                <a:gd name="connsiteY9" fmla="*/ 746530 h 2488432"/>
                <a:gd name="connsiteX10" fmla="*/ 1986993 w 7630054"/>
                <a:gd name="connsiteY10" fmla="*/ 1244216 h 2488432"/>
                <a:gd name="connsiteX11" fmla="*/ 1510115 w 7630054"/>
                <a:gd name="connsiteY11" fmla="*/ 1741903 h 2488432"/>
                <a:gd name="connsiteX12" fmla="*/ 3815027 w 7630054"/>
                <a:gd name="connsiteY12" fmla="*/ 1741903 h 2488432"/>
                <a:gd name="connsiteX13" fmla="*/ 3338149 w 7630054"/>
                <a:gd name="connsiteY13" fmla="*/ 1244216 h 2488432"/>
                <a:gd name="connsiteX14" fmla="*/ 3815027 w 7630054"/>
                <a:gd name="connsiteY14" fmla="*/ 746530 h 2488432"/>
                <a:gd name="connsiteX15" fmla="*/ 4291906 w 7630054"/>
                <a:gd name="connsiteY15" fmla="*/ 1244216 h 2488432"/>
                <a:gd name="connsiteX16" fmla="*/ 3815027 w 7630054"/>
                <a:gd name="connsiteY16" fmla="*/ 1741903 h 2488432"/>
                <a:gd name="connsiteX17" fmla="*/ 6119939 w 7630054"/>
                <a:gd name="connsiteY17" fmla="*/ 1741903 h 2488432"/>
                <a:gd name="connsiteX18" fmla="*/ 5643061 w 7630054"/>
                <a:gd name="connsiteY18" fmla="*/ 1244216 h 2488432"/>
                <a:gd name="connsiteX19" fmla="*/ 6119939 w 7630054"/>
                <a:gd name="connsiteY19" fmla="*/ 746530 h 2488432"/>
                <a:gd name="connsiteX20" fmla="*/ 6596818 w 7630054"/>
                <a:gd name="connsiteY20" fmla="*/ 1244216 h 2488432"/>
                <a:gd name="connsiteX21" fmla="*/ 6119939 w 7630054"/>
                <a:gd name="connsiteY21" fmla="*/ 1741903 h 248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30054" h="2488432">
                  <a:moveTo>
                    <a:pt x="6437858" y="0"/>
                  </a:moveTo>
                  <a:lnTo>
                    <a:pt x="1192196" y="0"/>
                  </a:lnTo>
                  <a:cubicBezTo>
                    <a:pt x="533770" y="0"/>
                    <a:pt x="0" y="557061"/>
                    <a:pt x="0" y="1244216"/>
                  </a:cubicBezTo>
                  <a:cubicBezTo>
                    <a:pt x="0" y="1931372"/>
                    <a:pt x="533770" y="2488432"/>
                    <a:pt x="1192196" y="2488432"/>
                  </a:cubicBezTo>
                  <a:lnTo>
                    <a:pt x="6437858" y="2488432"/>
                  </a:lnTo>
                  <a:cubicBezTo>
                    <a:pt x="7096285" y="2488432"/>
                    <a:pt x="7630054" y="1931372"/>
                    <a:pt x="7630054" y="1244216"/>
                  </a:cubicBezTo>
                  <a:cubicBezTo>
                    <a:pt x="7630054" y="557061"/>
                    <a:pt x="7096285" y="0"/>
                    <a:pt x="6437858" y="0"/>
                  </a:cubicBezTo>
                  <a:close/>
                  <a:moveTo>
                    <a:pt x="1510115" y="1741903"/>
                  </a:moveTo>
                  <a:cubicBezTo>
                    <a:pt x="1246735" y="1741903"/>
                    <a:pt x="1033237" y="1519088"/>
                    <a:pt x="1033237" y="1244216"/>
                  </a:cubicBezTo>
                  <a:cubicBezTo>
                    <a:pt x="1033237" y="969344"/>
                    <a:pt x="1246735" y="746530"/>
                    <a:pt x="1510115" y="746530"/>
                  </a:cubicBezTo>
                  <a:cubicBezTo>
                    <a:pt x="1773495" y="746530"/>
                    <a:pt x="1986993" y="969344"/>
                    <a:pt x="1986993" y="1244216"/>
                  </a:cubicBezTo>
                  <a:cubicBezTo>
                    <a:pt x="1986993" y="1519088"/>
                    <a:pt x="1773495" y="1741903"/>
                    <a:pt x="1510115" y="1741903"/>
                  </a:cubicBezTo>
                  <a:close/>
                  <a:moveTo>
                    <a:pt x="3815027" y="1741903"/>
                  </a:moveTo>
                  <a:cubicBezTo>
                    <a:pt x="3551647" y="1741903"/>
                    <a:pt x="3338149" y="1519088"/>
                    <a:pt x="3338149" y="1244216"/>
                  </a:cubicBezTo>
                  <a:cubicBezTo>
                    <a:pt x="3338149" y="969344"/>
                    <a:pt x="3551647" y="746530"/>
                    <a:pt x="3815027" y="746530"/>
                  </a:cubicBezTo>
                  <a:cubicBezTo>
                    <a:pt x="4078407" y="746530"/>
                    <a:pt x="4291906" y="969344"/>
                    <a:pt x="4291906" y="1244216"/>
                  </a:cubicBezTo>
                  <a:cubicBezTo>
                    <a:pt x="4291906" y="1519088"/>
                    <a:pt x="4078407" y="1741903"/>
                    <a:pt x="3815027" y="1741903"/>
                  </a:cubicBezTo>
                  <a:close/>
                  <a:moveTo>
                    <a:pt x="6119939" y="1741903"/>
                  </a:moveTo>
                  <a:cubicBezTo>
                    <a:pt x="5856560" y="1741903"/>
                    <a:pt x="5643061" y="1519088"/>
                    <a:pt x="5643061" y="1244216"/>
                  </a:cubicBezTo>
                  <a:cubicBezTo>
                    <a:pt x="5643061" y="969344"/>
                    <a:pt x="5856560" y="746530"/>
                    <a:pt x="6119939" y="746530"/>
                  </a:cubicBezTo>
                  <a:cubicBezTo>
                    <a:pt x="6383319" y="746530"/>
                    <a:pt x="6596818" y="969344"/>
                    <a:pt x="6596818" y="1244216"/>
                  </a:cubicBezTo>
                  <a:cubicBezTo>
                    <a:pt x="6596818" y="1519088"/>
                    <a:pt x="6383319" y="1741903"/>
                    <a:pt x="6119939" y="1741903"/>
                  </a:cubicBezTo>
                  <a:close/>
                </a:path>
              </a:pathLst>
            </a:custGeom>
            <a:grpFill/>
            <a:ln w="158948" cap="flat">
              <a:no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id="{9689949A-1A45-4DD5-098E-7ECD9B39623A}"/>
                </a:ext>
              </a:extLst>
            </p:cNvPr>
            <p:cNvSpPr/>
            <p:nvPr/>
          </p:nvSpPr>
          <p:spPr>
            <a:xfrm>
              <a:off x="9387199"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id="{F9EFB559-4A92-8B5E-CC40-91DFB08C4250}"/>
                </a:ext>
              </a:extLst>
            </p:cNvPr>
            <p:cNvSpPr/>
            <p:nvPr/>
          </p:nvSpPr>
          <p:spPr>
            <a:xfrm>
              <a:off x="6711911" y="9012806"/>
              <a:ext cx="4132946" cy="5311105"/>
            </a:xfrm>
            <a:custGeom>
              <a:avLst/>
              <a:gdLst>
                <a:gd name="connsiteX0" fmla="*/ 3435114 w 4132946"/>
                <a:gd name="connsiteY0" fmla="*/ 1993196 h 5311105"/>
                <a:gd name="connsiteX1" fmla="*/ 2384392 w 4132946"/>
                <a:gd name="connsiteY1" fmla="*/ 1993196 h 5311105"/>
                <a:gd name="connsiteX2" fmla="*/ 2384392 w 4132946"/>
                <a:gd name="connsiteY2" fmla="*/ 1238371 h 5311105"/>
                <a:gd name="connsiteX3" fmla="*/ 2617125 w 4132946"/>
                <a:gd name="connsiteY3" fmla="*/ 331902 h 5311105"/>
                <a:gd name="connsiteX4" fmla="*/ 1748554 w 4132946"/>
                <a:gd name="connsiteY4" fmla="*/ 89014 h 5311105"/>
                <a:gd name="connsiteX5" fmla="*/ 1515822 w 4132946"/>
                <a:gd name="connsiteY5" fmla="*/ 995484 h 5311105"/>
                <a:gd name="connsiteX6" fmla="*/ 1748554 w 4132946"/>
                <a:gd name="connsiteY6" fmla="*/ 1238371 h 5311105"/>
                <a:gd name="connsiteX7" fmla="*/ 1748554 w 4132946"/>
                <a:gd name="connsiteY7" fmla="*/ 1993196 h 5311105"/>
                <a:gd name="connsiteX8" fmla="*/ 697832 w 4132946"/>
                <a:gd name="connsiteY8" fmla="*/ 1993196 h 5311105"/>
                <a:gd name="connsiteX9" fmla="*/ 0 w 4132946"/>
                <a:gd name="connsiteY9" fmla="*/ 2721477 h 5311105"/>
                <a:gd name="connsiteX10" fmla="*/ 0 w 4132946"/>
                <a:gd name="connsiteY10" fmla="*/ 4582825 h 5311105"/>
                <a:gd name="connsiteX11" fmla="*/ 697832 w 4132946"/>
                <a:gd name="connsiteY11" fmla="*/ 5311106 h 5311105"/>
                <a:gd name="connsiteX12" fmla="*/ 3435114 w 4132946"/>
                <a:gd name="connsiteY12" fmla="*/ 5311106 h 5311105"/>
                <a:gd name="connsiteX13" fmla="*/ 4132946 w 4132946"/>
                <a:gd name="connsiteY13" fmla="*/ 4582825 h 5311105"/>
                <a:gd name="connsiteX14" fmla="*/ 4132946 w 4132946"/>
                <a:gd name="connsiteY14" fmla="*/ 2721477 h 5311105"/>
                <a:gd name="connsiteX15" fmla="*/ 3435114 w 4132946"/>
                <a:gd name="connsiteY15" fmla="*/ 1993196 h 5311105"/>
                <a:gd name="connsiteX16" fmla="*/ 1271676 w 4132946"/>
                <a:gd name="connsiteY16" fmla="*/ 4149837 h 5311105"/>
                <a:gd name="connsiteX17" fmla="*/ 794797 w 4132946"/>
                <a:gd name="connsiteY17" fmla="*/ 3652151 h 5311105"/>
                <a:gd name="connsiteX18" fmla="*/ 1271676 w 4132946"/>
                <a:gd name="connsiteY18" fmla="*/ 3154464 h 5311105"/>
                <a:gd name="connsiteX19" fmla="*/ 1748554 w 4132946"/>
                <a:gd name="connsiteY19" fmla="*/ 3652151 h 5311105"/>
                <a:gd name="connsiteX20" fmla="*/ 1271676 w 4132946"/>
                <a:gd name="connsiteY20" fmla="*/ 4149837 h 5311105"/>
                <a:gd name="connsiteX21" fmla="*/ 2861271 w 4132946"/>
                <a:gd name="connsiteY21" fmla="*/ 4149837 h 5311105"/>
                <a:gd name="connsiteX22" fmla="*/ 2384392 w 4132946"/>
                <a:gd name="connsiteY22" fmla="*/ 3652151 h 5311105"/>
                <a:gd name="connsiteX23" fmla="*/ 2861271 w 4132946"/>
                <a:gd name="connsiteY23" fmla="*/ 3154464 h 5311105"/>
                <a:gd name="connsiteX24" fmla="*/ 3338149 w 4132946"/>
                <a:gd name="connsiteY24" fmla="*/ 3652151 h 5311105"/>
                <a:gd name="connsiteX25" fmla="*/ 2861271 w 4132946"/>
                <a:gd name="connsiteY25" fmla="*/ 4149837 h 53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32946" h="5311105">
                  <a:moveTo>
                    <a:pt x="3435114" y="1993196"/>
                  </a:moveTo>
                  <a:lnTo>
                    <a:pt x="2384392" y="1993196"/>
                  </a:lnTo>
                  <a:lnTo>
                    <a:pt x="2384392" y="1238371"/>
                  </a:lnTo>
                  <a:cubicBezTo>
                    <a:pt x="2688513" y="1055123"/>
                    <a:pt x="2792711" y="649288"/>
                    <a:pt x="2617125" y="331902"/>
                  </a:cubicBezTo>
                  <a:cubicBezTo>
                    <a:pt x="2441538" y="14515"/>
                    <a:pt x="2052676" y="-94229"/>
                    <a:pt x="1748554" y="89014"/>
                  </a:cubicBezTo>
                  <a:cubicBezTo>
                    <a:pt x="1444433" y="272257"/>
                    <a:pt x="1340235" y="678092"/>
                    <a:pt x="1515822" y="995484"/>
                  </a:cubicBezTo>
                  <a:cubicBezTo>
                    <a:pt x="1571632" y="1096365"/>
                    <a:pt x="1651891" y="1180125"/>
                    <a:pt x="1748554" y="1238371"/>
                  </a:cubicBezTo>
                  <a:lnTo>
                    <a:pt x="1748554" y="1993196"/>
                  </a:lnTo>
                  <a:lnTo>
                    <a:pt x="697832" y="1993196"/>
                  </a:lnTo>
                  <a:cubicBezTo>
                    <a:pt x="312800" y="1994108"/>
                    <a:pt x="874" y="2319645"/>
                    <a:pt x="0" y="2721477"/>
                  </a:cubicBezTo>
                  <a:lnTo>
                    <a:pt x="0" y="4582825"/>
                  </a:lnTo>
                  <a:cubicBezTo>
                    <a:pt x="874" y="4984656"/>
                    <a:pt x="312800" y="5310193"/>
                    <a:pt x="697832" y="5311106"/>
                  </a:cubicBezTo>
                  <a:lnTo>
                    <a:pt x="3435114" y="5311106"/>
                  </a:lnTo>
                  <a:cubicBezTo>
                    <a:pt x="3820146" y="5310193"/>
                    <a:pt x="4132072" y="4984656"/>
                    <a:pt x="4132946" y="4582825"/>
                  </a:cubicBezTo>
                  <a:lnTo>
                    <a:pt x="4132946" y="2721477"/>
                  </a:lnTo>
                  <a:cubicBezTo>
                    <a:pt x="4132072" y="2319645"/>
                    <a:pt x="3820146" y="1994108"/>
                    <a:pt x="3435114" y="1993196"/>
                  </a:cubicBezTo>
                  <a:close/>
                  <a:moveTo>
                    <a:pt x="1271676" y="4149837"/>
                  </a:moveTo>
                  <a:cubicBezTo>
                    <a:pt x="1008296" y="4149837"/>
                    <a:pt x="794797" y="3927023"/>
                    <a:pt x="794797" y="3652151"/>
                  </a:cubicBezTo>
                  <a:cubicBezTo>
                    <a:pt x="794797" y="3377278"/>
                    <a:pt x="1008296" y="3154464"/>
                    <a:pt x="1271676" y="3154464"/>
                  </a:cubicBezTo>
                  <a:cubicBezTo>
                    <a:pt x="1535056" y="3154464"/>
                    <a:pt x="1748554" y="3377278"/>
                    <a:pt x="1748554" y="3652151"/>
                  </a:cubicBezTo>
                  <a:cubicBezTo>
                    <a:pt x="1748554" y="3927023"/>
                    <a:pt x="1535056" y="4149837"/>
                    <a:pt x="1271676" y="4149837"/>
                  </a:cubicBezTo>
                  <a:close/>
                  <a:moveTo>
                    <a:pt x="2861271" y="4149837"/>
                  </a:moveTo>
                  <a:cubicBezTo>
                    <a:pt x="2597891" y="4149837"/>
                    <a:pt x="2384392" y="3927023"/>
                    <a:pt x="2384392" y="3652151"/>
                  </a:cubicBezTo>
                  <a:cubicBezTo>
                    <a:pt x="2384392" y="3377278"/>
                    <a:pt x="2597891" y="3154464"/>
                    <a:pt x="2861271" y="3154464"/>
                  </a:cubicBezTo>
                  <a:cubicBezTo>
                    <a:pt x="3124650" y="3154464"/>
                    <a:pt x="3338149" y="3377278"/>
                    <a:pt x="3338149" y="3652151"/>
                  </a:cubicBezTo>
                  <a:cubicBezTo>
                    <a:pt x="3338149" y="3927023"/>
                    <a:pt x="3124650" y="4149837"/>
                    <a:pt x="2861271" y="4149837"/>
                  </a:cubicBezTo>
                  <a:close/>
                </a:path>
              </a:pathLst>
            </a:custGeom>
            <a:grpFill/>
            <a:ln w="158948" cap="flat">
              <a:noFill/>
              <a:prstDash val="solid"/>
              <a:miter/>
            </a:ln>
          </p:spPr>
          <p:txBody>
            <a:bodyPr rtlCol="0" anchor="ctr"/>
            <a:lstStyle/>
            <a:p>
              <a:endParaRPr lang="en-US"/>
            </a:p>
          </p:txBody>
        </p:sp>
        <p:sp>
          <p:nvSpPr>
            <p:cNvPr id="13" name="Freeform: Shape 12">
              <a:extLst>
                <a:ext uri="{FF2B5EF4-FFF2-40B4-BE49-F238E27FC236}">
                  <a16:creationId xmlns:a16="http://schemas.microsoft.com/office/drawing/2014/main" id="{1D2BC21F-286F-A967-0FA0-9BF1FE16D6C7}"/>
                </a:ext>
              </a:extLst>
            </p:cNvPr>
            <p:cNvSpPr/>
            <p:nvPr/>
          </p:nvSpPr>
          <p:spPr>
            <a:xfrm>
              <a:off x="7797604"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id="{AE77F762-A6F5-B659-04AC-E604F34D6E6B}"/>
                </a:ext>
              </a:extLst>
            </p:cNvPr>
            <p:cNvSpPr/>
            <p:nvPr/>
          </p:nvSpPr>
          <p:spPr>
            <a:xfrm>
              <a:off x="3641258" y="12610211"/>
              <a:ext cx="9984607" cy="6909547"/>
            </a:xfrm>
            <a:custGeom>
              <a:avLst/>
              <a:gdLst>
                <a:gd name="connsiteX0" fmla="*/ 9270072 w 9984607"/>
                <a:gd name="connsiteY0" fmla="*/ 5167645 h 6909547"/>
                <a:gd name="connsiteX1" fmla="*/ 9270072 w 9984607"/>
                <a:gd name="connsiteY1" fmla="*/ 3785735 h 6909547"/>
                <a:gd name="connsiteX2" fmla="*/ 8556344 w 9984607"/>
                <a:gd name="connsiteY2" fmla="*/ 3040864 h 6909547"/>
                <a:gd name="connsiteX3" fmla="*/ 7680478 w 9984607"/>
                <a:gd name="connsiteY3" fmla="*/ 3040864 h 6909547"/>
                <a:gd name="connsiteX4" fmla="*/ 7680478 w 9984607"/>
                <a:gd name="connsiteY4" fmla="*/ 2211387 h 6909547"/>
                <a:gd name="connsiteX5" fmla="*/ 2593775 w 9984607"/>
                <a:gd name="connsiteY5" fmla="*/ 2211387 h 6909547"/>
                <a:gd name="connsiteX6" fmla="*/ 2593775 w 9984607"/>
                <a:gd name="connsiteY6" fmla="*/ 3206760 h 6909547"/>
                <a:gd name="connsiteX7" fmla="*/ 1399989 w 9984607"/>
                <a:gd name="connsiteY7" fmla="*/ 3206760 h 6909547"/>
                <a:gd name="connsiteX8" fmla="*/ 1322099 w 9984607"/>
                <a:gd name="connsiteY8" fmla="*/ 3125471 h 6909547"/>
                <a:gd name="connsiteX9" fmla="*/ 1322099 w 9984607"/>
                <a:gd name="connsiteY9" fmla="*/ 1750198 h 6909547"/>
                <a:gd name="connsiteX10" fmla="*/ 2019311 w 9984607"/>
                <a:gd name="connsiteY10" fmla="*/ 412682 h 6909547"/>
                <a:gd name="connsiteX11" fmla="*/ 1798977 w 9984607"/>
                <a:gd name="connsiteY11" fmla="*/ 0 h 6909547"/>
                <a:gd name="connsiteX12" fmla="*/ 1322099 w 9984607"/>
                <a:gd name="connsiteY12" fmla="*/ 441282 h 6909547"/>
                <a:gd name="connsiteX13" fmla="*/ 1428602 w 9984607"/>
                <a:gd name="connsiteY13" fmla="*/ 718327 h 6909547"/>
                <a:gd name="connsiteX14" fmla="*/ 1029041 w 9984607"/>
                <a:gd name="connsiteY14" fmla="*/ 1130810 h 6909547"/>
                <a:gd name="connsiteX15" fmla="*/ 633820 w 9984607"/>
                <a:gd name="connsiteY15" fmla="*/ 713815 h 6909547"/>
                <a:gd name="connsiteX16" fmla="*/ 730770 w 9984607"/>
                <a:gd name="connsiteY16" fmla="*/ 444600 h 6909547"/>
                <a:gd name="connsiteX17" fmla="*/ 253891 w 9984607"/>
                <a:gd name="connsiteY17" fmla="*/ 8295 h 6909547"/>
                <a:gd name="connsiteX18" fmla="*/ 354894 w 9984607"/>
                <a:gd name="connsiteY18" fmla="*/ 1529623 h 6909547"/>
                <a:gd name="connsiteX19" fmla="*/ 686261 w 9984607"/>
                <a:gd name="connsiteY19" fmla="*/ 1731949 h 6909547"/>
                <a:gd name="connsiteX20" fmla="*/ 686261 w 9984607"/>
                <a:gd name="connsiteY20" fmla="*/ 3125471 h 6909547"/>
                <a:gd name="connsiteX21" fmla="*/ 1399989 w 9984607"/>
                <a:gd name="connsiteY21" fmla="*/ 3870342 h 6909547"/>
                <a:gd name="connsiteX22" fmla="*/ 2593775 w 9984607"/>
                <a:gd name="connsiteY22" fmla="*/ 3870342 h 6909547"/>
                <a:gd name="connsiteX23" fmla="*/ 2593775 w 9984607"/>
                <a:gd name="connsiteY23" fmla="*/ 6856461 h 6909547"/>
                <a:gd name="connsiteX24" fmla="*/ 7680478 w 9984607"/>
                <a:gd name="connsiteY24" fmla="*/ 6856461 h 6909547"/>
                <a:gd name="connsiteX25" fmla="*/ 7680478 w 9984607"/>
                <a:gd name="connsiteY25" fmla="*/ 3704446 h 6909547"/>
                <a:gd name="connsiteX26" fmla="*/ 8556344 w 9984607"/>
                <a:gd name="connsiteY26" fmla="*/ 3704446 h 6909547"/>
                <a:gd name="connsiteX27" fmla="*/ 8634234 w 9984607"/>
                <a:gd name="connsiteY27" fmla="*/ 3785735 h 6909547"/>
                <a:gd name="connsiteX28" fmla="*/ 8634234 w 9984607"/>
                <a:gd name="connsiteY28" fmla="*/ 5167645 h 6909547"/>
                <a:gd name="connsiteX29" fmla="*/ 7969180 w 9984607"/>
                <a:gd name="connsiteY29" fmla="*/ 6525515 h 6909547"/>
                <a:gd name="connsiteX30" fmla="*/ 8179610 w 9984607"/>
                <a:gd name="connsiteY30" fmla="*/ 6909547 h 6909547"/>
                <a:gd name="connsiteX31" fmla="*/ 8656488 w 9984607"/>
                <a:gd name="connsiteY31" fmla="*/ 6468266 h 6909547"/>
                <a:gd name="connsiteX32" fmla="*/ 8554754 w 9984607"/>
                <a:gd name="connsiteY32" fmla="*/ 6192879 h 6909547"/>
                <a:gd name="connsiteX33" fmla="*/ 8952487 w 9984607"/>
                <a:gd name="connsiteY33" fmla="*/ 5778489 h 6909547"/>
                <a:gd name="connsiteX34" fmla="*/ 9349552 w 9984607"/>
                <a:gd name="connsiteY34" fmla="*/ 6193576 h 6909547"/>
                <a:gd name="connsiteX35" fmla="*/ 9250996 w 9984607"/>
                <a:gd name="connsiteY35" fmla="*/ 6466607 h 6909547"/>
                <a:gd name="connsiteX36" fmla="*/ 9727875 w 9984607"/>
                <a:gd name="connsiteY36" fmla="*/ 6902911 h 6909547"/>
                <a:gd name="connsiteX37" fmla="*/ 9633962 w 9984607"/>
                <a:gd name="connsiteY37" fmla="*/ 5383442 h 6909547"/>
                <a:gd name="connsiteX38" fmla="*/ 9270072 w 9984607"/>
                <a:gd name="connsiteY38" fmla="*/ 5167645 h 6909547"/>
                <a:gd name="connsiteX39" fmla="*/ 7044640 w 9984607"/>
                <a:gd name="connsiteY39" fmla="*/ 4533924 h 6909547"/>
                <a:gd name="connsiteX40" fmla="*/ 6602733 w 9984607"/>
                <a:gd name="connsiteY40" fmla="*/ 4533924 h 6909547"/>
                <a:gd name="connsiteX41" fmla="*/ 6559813 w 9984607"/>
                <a:gd name="connsiteY41" fmla="*/ 4552173 h 6909547"/>
                <a:gd name="connsiteX42" fmla="*/ 6073397 w 9984607"/>
                <a:gd name="connsiteY42" fmla="*/ 5071426 h 6909547"/>
                <a:gd name="connsiteX43" fmla="*/ 5703022 w 9984607"/>
                <a:gd name="connsiteY43" fmla="*/ 4155682 h 6909547"/>
                <a:gd name="connsiteX44" fmla="*/ 5011548 w 9984607"/>
                <a:gd name="connsiteY44" fmla="*/ 5648742 h 6909547"/>
                <a:gd name="connsiteX45" fmla="*/ 4526722 w 9984607"/>
                <a:gd name="connsiteY45" fmla="*/ 3704446 h 6909547"/>
                <a:gd name="connsiteX46" fmla="*/ 4153167 w 9984607"/>
                <a:gd name="connsiteY46" fmla="*/ 4533924 h 6909547"/>
                <a:gd name="connsiteX47" fmla="*/ 3388572 w 9984607"/>
                <a:gd name="connsiteY47" fmla="*/ 4533924 h 6909547"/>
                <a:gd name="connsiteX48" fmla="*/ 3388572 w 9984607"/>
                <a:gd name="connsiteY48" fmla="*/ 4202133 h 6909547"/>
                <a:gd name="connsiteX49" fmla="*/ 3951289 w 9984607"/>
                <a:gd name="connsiteY49" fmla="*/ 4202133 h 6909547"/>
                <a:gd name="connsiteX50" fmla="*/ 4612560 w 9984607"/>
                <a:gd name="connsiteY50" fmla="*/ 2733958 h 6909547"/>
                <a:gd name="connsiteX51" fmla="*/ 5102155 w 9984607"/>
                <a:gd name="connsiteY51" fmla="*/ 4688207 h 6909547"/>
                <a:gd name="connsiteX52" fmla="*/ 5723686 w 9984607"/>
                <a:gd name="connsiteY52" fmla="*/ 3361043 h 6909547"/>
                <a:gd name="connsiteX53" fmla="*/ 6181490 w 9984607"/>
                <a:gd name="connsiteY53" fmla="*/ 4492450 h 6909547"/>
                <a:gd name="connsiteX54" fmla="*/ 6340449 w 9984607"/>
                <a:gd name="connsiteY54" fmla="*/ 4326555 h 6909547"/>
                <a:gd name="connsiteX55" fmla="*/ 6602733 w 9984607"/>
                <a:gd name="connsiteY55" fmla="*/ 4202133 h 6909547"/>
                <a:gd name="connsiteX56" fmla="*/ 7044640 w 9984607"/>
                <a:gd name="connsiteY56" fmla="*/ 4202133 h 690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984607" h="6909547">
                  <a:moveTo>
                    <a:pt x="9270072" y="5167645"/>
                  </a:moveTo>
                  <a:lnTo>
                    <a:pt x="9270072" y="3785735"/>
                  </a:lnTo>
                  <a:cubicBezTo>
                    <a:pt x="9270072" y="3374348"/>
                    <a:pt x="8950532" y="3040864"/>
                    <a:pt x="8556344" y="3040864"/>
                  </a:cubicBezTo>
                  <a:lnTo>
                    <a:pt x="7680478" y="3040864"/>
                  </a:lnTo>
                  <a:lnTo>
                    <a:pt x="7680478" y="2211387"/>
                  </a:lnTo>
                  <a:lnTo>
                    <a:pt x="2593775" y="2211387"/>
                  </a:lnTo>
                  <a:lnTo>
                    <a:pt x="2593775" y="3206760"/>
                  </a:lnTo>
                  <a:lnTo>
                    <a:pt x="1399989" y="3206760"/>
                  </a:lnTo>
                  <a:cubicBezTo>
                    <a:pt x="1356974" y="3206760"/>
                    <a:pt x="1322099" y="3170363"/>
                    <a:pt x="1322099" y="3125471"/>
                  </a:cubicBezTo>
                  <a:lnTo>
                    <a:pt x="1322099" y="1750198"/>
                  </a:lnTo>
                  <a:cubicBezTo>
                    <a:pt x="1868538" y="1581780"/>
                    <a:pt x="2180687" y="982947"/>
                    <a:pt x="2019311" y="412682"/>
                  </a:cubicBezTo>
                  <a:cubicBezTo>
                    <a:pt x="1976042" y="259792"/>
                    <a:pt x="1900790" y="118848"/>
                    <a:pt x="1798977" y="0"/>
                  </a:cubicBezTo>
                  <a:lnTo>
                    <a:pt x="1322099" y="441282"/>
                  </a:lnTo>
                  <a:cubicBezTo>
                    <a:pt x="1388798" y="516980"/>
                    <a:pt x="1426678" y="615505"/>
                    <a:pt x="1428602" y="718327"/>
                  </a:cubicBezTo>
                  <a:cubicBezTo>
                    <a:pt x="1427409" y="947379"/>
                    <a:pt x="1248516" y="1132054"/>
                    <a:pt x="1029041" y="1130810"/>
                  </a:cubicBezTo>
                  <a:cubicBezTo>
                    <a:pt x="809566" y="1129550"/>
                    <a:pt x="632628" y="942867"/>
                    <a:pt x="633820" y="713815"/>
                  </a:cubicBezTo>
                  <a:cubicBezTo>
                    <a:pt x="634329" y="614875"/>
                    <a:pt x="668712" y="519402"/>
                    <a:pt x="730770" y="444600"/>
                  </a:cubicBezTo>
                  <a:lnTo>
                    <a:pt x="253891" y="8295"/>
                  </a:lnTo>
                  <a:cubicBezTo>
                    <a:pt x="-120761" y="457506"/>
                    <a:pt x="-75537" y="1138624"/>
                    <a:pt x="354894" y="1529623"/>
                  </a:cubicBezTo>
                  <a:cubicBezTo>
                    <a:pt x="452272" y="1618078"/>
                    <a:pt x="564657" y="1686709"/>
                    <a:pt x="686261" y="1731949"/>
                  </a:cubicBezTo>
                  <a:lnTo>
                    <a:pt x="686261" y="3125471"/>
                  </a:lnTo>
                  <a:cubicBezTo>
                    <a:pt x="686261" y="3536859"/>
                    <a:pt x="1005801" y="3870342"/>
                    <a:pt x="1399989" y="3870342"/>
                  </a:cubicBezTo>
                  <a:lnTo>
                    <a:pt x="2593775" y="3870342"/>
                  </a:lnTo>
                  <a:lnTo>
                    <a:pt x="2593775" y="6856461"/>
                  </a:lnTo>
                  <a:lnTo>
                    <a:pt x="7680478" y="6856461"/>
                  </a:lnTo>
                  <a:lnTo>
                    <a:pt x="7680478" y="3704446"/>
                  </a:lnTo>
                  <a:lnTo>
                    <a:pt x="8556344" y="3704446"/>
                  </a:lnTo>
                  <a:cubicBezTo>
                    <a:pt x="8599359" y="3704446"/>
                    <a:pt x="8634234" y="3740844"/>
                    <a:pt x="8634234" y="3785735"/>
                  </a:cubicBezTo>
                  <a:lnTo>
                    <a:pt x="8634234" y="5167645"/>
                  </a:lnTo>
                  <a:cubicBezTo>
                    <a:pt x="8091292" y="5350943"/>
                    <a:pt x="7793546" y="5958883"/>
                    <a:pt x="7969180" y="6525515"/>
                  </a:cubicBezTo>
                  <a:cubicBezTo>
                    <a:pt x="8013147" y="6667324"/>
                    <a:pt x="8084791" y="6798082"/>
                    <a:pt x="8179610" y="6909547"/>
                  </a:cubicBezTo>
                  <a:lnTo>
                    <a:pt x="8656488" y="6468266"/>
                  </a:lnTo>
                  <a:cubicBezTo>
                    <a:pt x="8590710" y="6393015"/>
                    <a:pt x="8554405" y="6294738"/>
                    <a:pt x="8554754" y="6192879"/>
                  </a:cubicBezTo>
                  <a:cubicBezTo>
                    <a:pt x="8554945" y="5963827"/>
                    <a:pt x="8733011" y="5778289"/>
                    <a:pt x="8952487" y="5778489"/>
                  </a:cubicBezTo>
                  <a:cubicBezTo>
                    <a:pt x="9171962" y="5778688"/>
                    <a:pt x="9349742" y="5964524"/>
                    <a:pt x="9349552" y="6193576"/>
                  </a:cubicBezTo>
                  <a:cubicBezTo>
                    <a:pt x="9349472" y="6294042"/>
                    <a:pt x="9314453" y="6391058"/>
                    <a:pt x="9250996" y="6466607"/>
                  </a:cubicBezTo>
                  <a:lnTo>
                    <a:pt x="9727875" y="6902911"/>
                  </a:lnTo>
                  <a:cubicBezTo>
                    <a:pt x="10103990" y="6456255"/>
                    <a:pt x="10061944" y="5775967"/>
                    <a:pt x="9633962" y="5383442"/>
                  </a:cubicBezTo>
                  <a:cubicBezTo>
                    <a:pt x="9528079" y="5286310"/>
                    <a:pt x="9404218" y="5212868"/>
                    <a:pt x="9270072" y="5167645"/>
                  </a:cubicBezTo>
                  <a:close/>
                  <a:moveTo>
                    <a:pt x="7044640" y="4533924"/>
                  </a:moveTo>
                  <a:lnTo>
                    <a:pt x="6602733" y="4533924"/>
                  </a:lnTo>
                  <a:cubicBezTo>
                    <a:pt x="6587361" y="4536794"/>
                    <a:pt x="6572737" y="4543015"/>
                    <a:pt x="6559813" y="4552173"/>
                  </a:cubicBezTo>
                  <a:lnTo>
                    <a:pt x="6073397" y="5071426"/>
                  </a:lnTo>
                  <a:lnTo>
                    <a:pt x="5703022" y="4155682"/>
                  </a:lnTo>
                  <a:lnTo>
                    <a:pt x="5011548" y="5648742"/>
                  </a:lnTo>
                  <a:lnTo>
                    <a:pt x="4526722" y="3704446"/>
                  </a:lnTo>
                  <a:lnTo>
                    <a:pt x="4153167" y="4533924"/>
                  </a:lnTo>
                  <a:lnTo>
                    <a:pt x="3388572" y="4533924"/>
                  </a:lnTo>
                  <a:lnTo>
                    <a:pt x="3388572" y="4202133"/>
                  </a:lnTo>
                  <a:lnTo>
                    <a:pt x="3951289" y="4202133"/>
                  </a:lnTo>
                  <a:lnTo>
                    <a:pt x="4612560" y="2733958"/>
                  </a:lnTo>
                  <a:lnTo>
                    <a:pt x="5102155" y="4688207"/>
                  </a:lnTo>
                  <a:lnTo>
                    <a:pt x="5723686" y="3361043"/>
                  </a:lnTo>
                  <a:lnTo>
                    <a:pt x="6181490" y="4492450"/>
                  </a:lnTo>
                  <a:lnTo>
                    <a:pt x="6340449" y="4326555"/>
                  </a:lnTo>
                  <a:cubicBezTo>
                    <a:pt x="6410249" y="4252831"/>
                    <a:pt x="6503621" y="4208537"/>
                    <a:pt x="6602733" y="4202133"/>
                  </a:cubicBezTo>
                  <a:lnTo>
                    <a:pt x="7044640" y="4202133"/>
                  </a:lnTo>
                  <a:close/>
                </a:path>
              </a:pathLst>
            </a:custGeom>
            <a:grpFill/>
            <a:ln w="158948" cap="flat">
              <a:noFill/>
              <a:prstDash val="solid"/>
              <a:miter/>
            </a:ln>
          </p:spPr>
          <p:txBody>
            <a:bodyPr rtlCol="0" anchor="ctr"/>
            <a:lstStyle/>
            <a:p>
              <a:endParaRPr lang="en-US"/>
            </a:p>
          </p:txBody>
        </p:sp>
        <p:sp>
          <p:nvSpPr>
            <p:cNvPr id="15" name="Rectangle 14">
              <a:extLst>
                <a:ext uri="{FF2B5EF4-FFF2-40B4-BE49-F238E27FC236}">
                  <a16:creationId xmlns:a16="http://schemas.microsoft.com/office/drawing/2014/main" id="{09B62EC4-B15D-44F2-5A34-51576170965B}"/>
                </a:ext>
              </a:extLst>
            </p:cNvPr>
            <p:cNvSpPr/>
            <p:nvPr/>
          </p:nvSpPr>
          <p:spPr>
            <a:xfrm>
              <a:off x="6711911" y="15301379"/>
              <a:ext cx="4135355" cy="32409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800" b="1" dirty="0"/>
                <a:t>   </a:t>
              </a:r>
              <a:endParaRPr lang="en-US" sz="6000" b="1" dirty="0"/>
            </a:p>
          </p:txBody>
        </p:sp>
      </p:grpSp>
      <p:sp>
        <p:nvSpPr>
          <p:cNvPr id="17" name="Flowchart: Alternate Process 16">
            <a:extLst>
              <a:ext uri="{FF2B5EF4-FFF2-40B4-BE49-F238E27FC236}">
                <a16:creationId xmlns:a16="http://schemas.microsoft.com/office/drawing/2014/main" id="{E3745E83-2DE8-4019-1649-7C33BD4D6EC0}"/>
              </a:ext>
            </a:extLst>
          </p:cNvPr>
          <p:cNvSpPr/>
          <p:nvPr/>
        </p:nvSpPr>
        <p:spPr>
          <a:xfrm>
            <a:off x="23725336" y="21900354"/>
            <a:ext cx="25665975" cy="8586965"/>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600" dirty="0"/>
              <a:t>Testing of AVA’s recommendations against manual decisions</a:t>
            </a:r>
          </a:p>
        </p:txBody>
      </p:sp>
      <p:sp>
        <p:nvSpPr>
          <p:cNvPr id="3" name="TextBox 2">
            <a:extLst>
              <a:ext uri="{FF2B5EF4-FFF2-40B4-BE49-F238E27FC236}">
                <a16:creationId xmlns:a16="http://schemas.microsoft.com/office/drawing/2014/main" id="{588719DA-F5CD-C6BB-1DBB-597DA909257D}"/>
              </a:ext>
            </a:extLst>
          </p:cNvPr>
          <p:cNvSpPr txBox="1"/>
          <p:nvPr/>
        </p:nvSpPr>
        <p:spPr>
          <a:xfrm>
            <a:off x="1522781" y="11022765"/>
            <a:ext cx="20781817" cy="12865060"/>
          </a:xfrm>
          <a:prstGeom prst="rect">
            <a:avLst/>
          </a:prstGeom>
          <a:noFill/>
        </p:spPr>
        <p:txBody>
          <a:bodyPr wrap="square" rtlCol="0">
            <a:spAutoFit/>
          </a:bodyPr>
          <a:lstStyle/>
          <a:p>
            <a:r>
              <a:rPr lang="en-US" sz="16600" dirty="0"/>
              <a:t>Iterative process led to discovery that a larger training set of videos was needed.</a:t>
            </a:r>
          </a:p>
          <a:p>
            <a:r>
              <a:rPr lang="en-US" sz="16600" b="1" u="sng" dirty="0"/>
              <a:t>3000 instead of 1000</a:t>
            </a:r>
          </a:p>
        </p:txBody>
      </p:sp>
    </p:spTree>
    <p:extLst>
      <p:ext uri="{BB962C8B-B14F-4D97-AF65-F5344CB8AC3E}">
        <p14:creationId xmlns:p14="http://schemas.microsoft.com/office/powerpoint/2010/main" val="3228840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80">
            <a:extLst>
              <a:ext uri="{FF2B5EF4-FFF2-40B4-BE49-F238E27FC236}">
                <a16:creationId xmlns:a16="http://schemas.microsoft.com/office/drawing/2014/main" id="{7D1D5782-838B-40CB-B890-5512FC1BD1B1}"/>
              </a:ext>
            </a:extLst>
          </p:cNvPr>
          <p:cNvSpPr>
            <a:spLocks noChangeArrowheads="1"/>
          </p:cNvSpPr>
          <p:nvPr/>
        </p:nvSpPr>
        <p:spPr bwMode="auto">
          <a:xfrm>
            <a:off x="896938" y="1184171"/>
            <a:ext cx="49450625" cy="2723823"/>
          </a:xfrm>
          <a:prstGeom prst="rect">
            <a:avLst/>
          </a:prstGeom>
          <a:solidFill>
            <a:srgbClr val="1CADE4"/>
          </a:solid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lIns="91440" tIns="45720" rIns="91440" bIns="45720" anchor="ctr">
            <a:spAutoFit/>
          </a:bodyPr>
          <a:lstStyle/>
          <a:p>
            <a:pPr algn="ctr">
              <a:lnSpc>
                <a:spcPct val="90000"/>
              </a:lnSpc>
              <a:defRPr/>
            </a:pPr>
            <a:r>
              <a:rPr lang="en-US" sz="19000" b="1" dirty="0">
                <a:solidFill>
                  <a:schemeClr val="bg1"/>
                </a:solidFill>
                <a:latin typeface="Avenir Heavy"/>
              </a:rPr>
              <a:t>What does it look like in practice?</a:t>
            </a:r>
            <a:endParaRPr lang="en-US" sz="19000" b="1" dirty="0">
              <a:ln>
                <a:solidFill>
                  <a:schemeClr val="bg1"/>
                </a:solidFill>
              </a:ln>
              <a:solidFill>
                <a:schemeClr val="bg1"/>
              </a:solidFill>
              <a:latin typeface="Avenir Heavy"/>
              <a:ea typeface="ＭＳ Ｐゴシック"/>
              <a:cs typeface="Avenir Heavy"/>
            </a:endParaRPr>
          </a:p>
        </p:txBody>
      </p:sp>
      <p:grpSp>
        <p:nvGrpSpPr>
          <p:cNvPr id="2" name="Group 1">
            <a:extLst>
              <a:ext uri="{FF2B5EF4-FFF2-40B4-BE49-F238E27FC236}">
                <a16:creationId xmlns:a16="http://schemas.microsoft.com/office/drawing/2014/main" id="{CC19F1A0-E169-56C2-B426-BE7CF256C815}"/>
              </a:ext>
            </a:extLst>
          </p:cNvPr>
          <p:cNvGrpSpPr/>
          <p:nvPr/>
        </p:nvGrpSpPr>
        <p:grpSpPr>
          <a:xfrm>
            <a:off x="2674455" y="9458642"/>
            <a:ext cx="9212743" cy="12401001"/>
            <a:chOff x="3641258" y="9012806"/>
            <a:chExt cx="9984607" cy="13439984"/>
          </a:xfrm>
          <a:solidFill>
            <a:srgbClr val="00B0F0"/>
          </a:solidFill>
        </p:grpSpPr>
        <p:sp>
          <p:nvSpPr>
            <p:cNvPr id="5" name="Freeform: Shape 4">
              <a:extLst>
                <a:ext uri="{FF2B5EF4-FFF2-40B4-BE49-F238E27FC236}">
                  <a16:creationId xmlns:a16="http://schemas.microsoft.com/office/drawing/2014/main" id="{284878FE-8E49-8DDA-DF6F-8C2A60094E93}"/>
                </a:ext>
              </a:extLst>
            </p:cNvPr>
            <p:cNvSpPr/>
            <p:nvPr/>
          </p:nvSpPr>
          <p:spPr>
            <a:xfrm>
              <a:off x="4950640" y="19964358"/>
              <a:ext cx="7630054" cy="2488432"/>
            </a:xfrm>
            <a:custGeom>
              <a:avLst/>
              <a:gdLst>
                <a:gd name="connsiteX0" fmla="*/ 6437858 w 7630054"/>
                <a:gd name="connsiteY0" fmla="*/ 0 h 2488432"/>
                <a:gd name="connsiteX1" fmla="*/ 1192196 w 7630054"/>
                <a:gd name="connsiteY1" fmla="*/ 0 h 2488432"/>
                <a:gd name="connsiteX2" fmla="*/ 0 w 7630054"/>
                <a:gd name="connsiteY2" fmla="*/ 1244216 h 2488432"/>
                <a:gd name="connsiteX3" fmla="*/ 1192196 w 7630054"/>
                <a:gd name="connsiteY3" fmla="*/ 2488432 h 2488432"/>
                <a:gd name="connsiteX4" fmla="*/ 6437858 w 7630054"/>
                <a:gd name="connsiteY4" fmla="*/ 2488432 h 2488432"/>
                <a:gd name="connsiteX5" fmla="*/ 7630054 w 7630054"/>
                <a:gd name="connsiteY5" fmla="*/ 1244216 h 2488432"/>
                <a:gd name="connsiteX6" fmla="*/ 6437858 w 7630054"/>
                <a:gd name="connsiteY6" fmla="*/ 0 h 2488432"/>
                <a:gd name="connsiteX7" fmla="*/ 1510115 w 7630054"/>
                <a:gd name="connsiteY7" fmla="*/ 1741903 h 2488432"/>
                <a:gd name="connsiteX8" fmla="*/ 1033237 w 7630054"/>
                <a:gd name="connsiteY8" fmla="*/ 1244216 h 2488432"/>
                <a:gd name="connsiteX9" fmla="*/ 1510115 w 7630054"/>
                <a:gd name="connsiteY9" fmla="*/ 746530 h 2488432"/>
                <a:gd name="connsiteX10" fmla="*/ 1986993 w 7630054"/>
                <a:gd name="connsiteY10" fmla="*/ 1244216 h 2488432"/>
                <a:gd name="connsiteX11" fmla="*/ 1510115 w 7630054"/>
                <a:gd name="connsiteY11" fmla="*/ 1741903 h 2488432"/>
                <a:gd name="connsiteX12" fmla="*/ 3815027 w 7630054"/>
                <a:gd name="connsiteY12" fmla="*/ 1741903 h 2488432"/>
                <a:gd name="connsiteX13" fmla="*/ 3338149 w 7630054"/>
                <a:gd name="connsiteY13" fmla="*/ 1244216 h 2488432"/>
                <a:gd name="connsiteX14" fmla="*/ 3815027 w 7630054"/>
                <a:gd name="connsiteY14" fmla="*/ 746530 h 2488432"/>
                <a:gd name="connsiteX15" fmla="*/ 4291906 w 7630054"/>
                <a:gd name="connsiteY15" fmla="*/ 1244216 h 2488432"/>
                <a:gd name="connsiteX16" fmla="*/ 3815027 w 7630054"/>
                <a:gd name="connsiteY16" fmla="*/ 1741903 h 2488432"/>
                <a:gd name="connsiteX17" fmla="*/ 6119939 w 7630054"/>
                <a:gd name="connsiteY17" fmla="*/ 1741903 h 2488432"/>
                <a:gd name="connsiteX18" fmla="*/ 5643061 w 7630054"/>
                <a:gd name="connsiteY18" fmla="*/ 1244216 h 2488432"/>
                <a:gd name="connsiteX19" fmla="*/ 6119939 w 7630054"/>
                <a:gd name="connsiteY19" fmla="*/ 746530 h 2488432"/>
                <a:gd name="connsiteX20" fmla="*/ 6596818 w 7630054"/>
                <a:gd name="connsiteY20" fmla="*/ 1244216 h 2488432"/>
                <a:gd name="connsiteX21" fmla="*/ 6119939 w 7630054"/>
                <a:gd name="connsiteY21" fmla="*/ 1741903 h 2488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7630054" h="2488432">
                  <a:moveTo>
                    <a:pt x="6437858" y="0"/>
                  </a:moveTo>
                  <a:lnTo>
                    <a:pt x="1192196" y="0"/>
                  </a:lnTo>
                  <a:cubicBezTo>
                    <a:pt x="533770" y="0"/>
                    <a:pt x="0" y="557061"/>
                    <a:pt x="0" y="1244216"/>
                  </a:cubicBezTo>
                  <a:cubicBezTo>
                    <a:pt x="0" y="1931372"/>
                    <a:pt x="533770" y="2488432"/>
                    <a:pt x="1192196" y="2488432"/>
                  </a:cubicBezTo>
                  <a:lnTo>
                    <a:pt x="6437858" y="2488432"/>
                  </a:lnTo>
                  <a:cubicBezTo>
                    <a:pt x="7096285" y="2488432"/>
                    <a:pt x="7630054" y="1931372"/>
                    <a:pt x="7630054" y="1244216"/>
                  </a:cubicBezTo>
                  <a:cubicBezTo>
                    <a:pt x="7630054" y="557061"/>
                    <a:pt x="7096285" y="0"/>
                    <a:pt x="6437858" y="0"/>
                  </a:cubicBezTo>
                  <a:close/>
                  <a:moveTo>
                    <a:pt x="1510115" y="1741903"/>
                  </a:moveTo>
                  <a:cubicBezTo>
                    <a:pt x="1246735" y="1741903"/>
                    <a:pt x="1033237" y="1519088"/>
                    <a:pt x="1033237" y="1244216"/>
                  </a:cubicBezTo>
                  <a:cubicBezTo>
                    <a:pt x="1033237" y="969344"/>
                    <a:pt x="1246735" y="746530"/>
                    <a:pt x="1510115" y="746530"/>
                  </a:cubicBezTo>
                  <a:cubicBezTo>
                    <a:pt x="1773495" y="746530"/>
                    <a:pt x="1986993" y="969344"/>
                    <a:pt x="1986993" y="1244216"/>
                  </a:cubicBezTo>
                  <a:cubicBezTo>
                    <a:pt x="1986993" y="1519088"/>
                    <a:pt x="1773495" y="1741903"/>
                    <a:pt x="1510115" y="1741903"/>
                  </a:cubicBezTo>
                  <a:close/>
                  <a:moveTo>
                    <a:pt x="3815027" y="1741903"/>
                  </a:moveTo>
                  <a:cubicBezTo>
                    <a:pt x="3551647" y="1741903"/>
                    <a:pt x="3338149" y="1519088"/>
                    <a:pt x="3338149" y="1244216"/>
                  </a:cubicBezTo>
                  <a:cubicBezTo>
                    <a:pt x="3338149" y="969344"/>
                    <a:pt x="3551647" y="746530"/>
                    <a:pt x="3815027" y="746530"/>
                  </a:cubicBezTo>
                  <a:cubicBezTo>
                    <a:pt x="4078407" y="746530"/>
                    <a:pt x="4291906" y="969344"/>
                    <a:pt x="4291906" y="1244216"/>
                  </a:cubicBezTo>
                  <a:cubicBezTo>
                    <a:pt x="4291906" y="1519088"/>
                    <a:pt x="4078407" y="1741903"/>
                    <a:pt x="3815027" y="1741903"/>
                  </a:cubicBezTo>
                  <a:close/>
                  <a:moveTo>
                    <a:pt x="6119939" y="1741903"/>
                  </a:moveTo>
                  <a:cubicBezTo>
                    <a:pt x="5856560" y="1741903"/>
                    <a:pt x="5643061" y="1519088"/>
                    <a:pt x="5643061" y="1244216"/>
                  </a:cubicBezTo>
                  <a:cubicBezTo>
                    <a:pt x="5643061" y="969344"/>
                    <a:pt x="5856560" y="746530"/>
                    <a:pt x="6119939" y="746530"/>
                  </a:cubicBezTo>
                  <a:cubicBezTo>
                    <a:pt x="6383319" y="746530"/>
                    <a:pt x="6596818" y="969344"/>
                    <a:pt x="6596818" y="1244216"/>
                  </a:cubicBezTo>
                  <a:cubicBezTo>
                    <a:pt x="6596818" y="1519088"/>
                    <a:pt x="6383319" y="1741903"/>
                    <a:pt x="6119939" y="1741903"/>
                  </a:cubicBezTo>
                  <a:close/>
                </a:path>
              </a:pathLst>
            </a:custGeom>
            <a:grpFill/>
            <a:ln w="158948" cap="flat">
              <a:no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id="{701557AC-3036-F6E3-A450-20224E49A067}"/>
                </a:ext>
              </a:extLst>
            </p:cNvPr>
            <p:cNvSpPr/>
            <p:nvPr/>
          </p:nvSpPr>
          <p:spPr>
            <a:xfrm>
              <a:off x="9387199"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id="{CF5CA572-9C80-22EB-7140-275D56F6A14A}"/>
                </a:ext>
              </a:extLst>
            </p:cNvPr>
            <p:cNvSpPr/>
            <p:nvPr/>
          </p:nvSpPr>
          <p:spPr>
            <a:xfrm>
              <a:off x="6711911" y="9012806"/>
              <a:ext cx="4132946" cy="5311105"/>
            </a:xfrm>
            <a:custGeom>
              <a:avLst/>
              <a:gdLst>
                <a:gd name="connsiteX0" fmla="*/ 3435114 w 4132946"/>
                <a:gd name="connsiteY0" fmla="*/ 1993196 h 5311105"/>
                <a:gd name="connsiteX1" fmla="*/ 2384392 w 4132946"/>
                <a:gd name="connsiteY1" fmla="*/ 1993196 h 5311105"/>
                <a:gd name="connsiteX2" fmla="*/ 2384392 w 4132946"/>
                <a:gd name="connsiteY2" fmla="*/ 1238371 h 5311105"/>
                <a:gd name="connsiteX3" fmla="*/ 2617125 w 4132946"/>
                <a:gd name="connsiteY3" fmla="*/ 331902 h 5311105"/>
                <a:gd name="connsiteX4" fmla="*/ 1748554 w 4132946"/>
                <a:gd name="connsiteY4" fmla="*/ 89014 h 5311105"/>
                <a:gd name="connsiteX5" fmla="*/ 1515822 w 4132946"/>
                <a:gd name="connsiteY5" fmla="*/ 995484 h 5311105"/>
                <a:gd name="connsiteX6" fmla="*/ 1748554 w 4132946"/>
                <a:gd name="connsiteY6" fmla="*/ 1238371 h 5311105"/>
                <a:gd name="connsiteX7" fmla="*/ 1748554 w 4132946"/>
                <a:gd name="connsiteY7" fmla="*/ 1993196 h 5311105"/>
                <a:gd name="connsiteX8" fmla="*/ 697832 w 4132946"/>
                <a:gd name="connsiteY8" fmla="*/ 1993196 h 5311105"/>
                <a:gd name="connsiteX9" fmla="*/ 0 w 4132946"/>
                <a:gd name="connsiteY9" fmla="*/ 2721477 h 5311105"/>
                <a:gd name="connsiteX10" fmla="*/ 0 w 4132946"/>
                <a:gd name="connsiteY10" fmla="*/ 4582825 h 5311105"/>
                <a:gd name="connsiteX11" fmla="*/ 697832 w 4132946"/>
                <a:gd name="connsiteY11" fmla="*/ 5311106 h 5311105"/>
                <a:gd name="connsiteX12" fmla="*/ 3435114 w 4132946"/>
                <a:gd name="connsiteY12" fmla="*/ 5311106 h 5311105"/>
                <a:gd name="connsiteX13" fmla="*/ 4132946 w 4132946"/>
                <a:gd name="connsiteY13" fmla="*/ 4582825 h 5311105"/>
                <a:gd name="connsiteX14" fmla="*/ 4132946 w 4132946"/>
                <a:gd name="connsiteY14" fmla="*/ 2721477 h 5311105"/>
                <a:gd name="connsiteX15" fmla="*/ 3435114 w 4132946"/>
                <a:gd name="connsiteY15" fmla="*/ 1993196 h 5311105"/>
                <a:gd name="connsiteX16" fmla="*/ 1271676 w 4132946"/>
                <a:gd name="connsiteY16" fmla="*/ 4149837 h 5311105"/>
                <a:gd name="connsiteX17" fmla="*/ 794797 w 4132946"/>
                <a:gd name="connsiteY17" fmla="*/ 3652151 h 5311105"/>
                <a:gd name="connsiteX18" fmla="*/ 1271676 w 4132946"/>
                <a:gd name="connsiteY18" fmla="*/ 3154464 h 5311105"/>
                <a:gd name="connsiteX19" fmla="*/ 1748554 w 4132946"/>
                <a:gd name="connsiteY19" fmla="*/ 3652151 h 5311105"/>
                <a:gd name="connsiteX20" fmla="*/ 1271676 w 4132946"/>
                <a:gd name="connsiteY20" fmla="*/ 4149837 h 5311105"/>
                <a:gd name="connsiteX21" fmla="*/ 2861271 w 4132946"/>
                <a:gd name="connsiteY21" fmla="*/ 4149837 h 5311105"/>
                <a:gd name="connsiteX22" fmla="*/ 2384392 w 4132946"/>
                <a:gd name="connsiteY22" fmla="*/ 3652151 h 5311105"/>
                <a:gd name="connsiteX23" fmla="*/ 2861271 w 4132946"/>
                <a:gd name="connsiteY23" fmla="*/ 3154464 h 5311105"/>
                <a:gd name="connsiteX24" fmla="*/ 3338149 w 4132946"/>
                <a:gd name="connsiteY24" fmla="*/ 3652151 h 5311105"/>
                <a:gd name="connsiteX25" fmla="*/ 2861271 w 4132946"/>
                <a:gd name="connsiteY25" fmla="*/ 4149837 h 5311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132946" h="5311105">
                  <a:moveTo>
                    <a:pt x="3435114" y="1993196"/>
                  </a:moveTo>
                  <a:lnTo>
                    <a:pt x="2384392" y="1993196"/>
                  </a:lnTo>
                  <a:lnTo>
                    <a:pt x="2384392" y="1238371"/>
                  </a:lnTo>
                  <a:cubicBezTo>
                    <a:pt x="2688513" y="1055123"/>
                    <a:pt x="2792711" y="649288"/>
                    <a:pt x="2617125" y="331902"/>
                  </a:cubicBezTo>
                  <a:cubicBezTo>
                    <a:pt x="2441538" y="14515"/>
                    <a:pt x="2052676" y="-94229"/>
                    <a:pt x="1748554" y="89014"/>
                  </a:cubicBezTo>
                  <a:cubicBezTo>
                    <a:pt x="1444433" y="272257"/>
                    <a:pt x="1340235" y="678092"/>
                    <a:pt x="1515822" y="995484"/>
                  </a:cubicBezTo>
                  <a:cubicBezTo>
                    <a:pt x="1571632" y="1096365"/>
                    <a:pt x="1651891" y="1180125"/>
                    <a:pt x="1748554" y="1238371"/>
                  </a:cubicBezTo>
                  <a:lnTo>
                    <a:pt x="1748554" y="1993196"/>
                  </a:lnTo>
                  <a:lnTo>
                    <a:pt x="697832" y="1993196"/>
                  </a:lnTo>
                  <a:cubicBezTo>
                    <a:pt x="312800" y="1994108"/>
                    <a:pt x="874" y="2319645"/>
                    <a:pt x="0" y="2721477"/>
                  </a:cubicBezTo>
                  <a:lnTo>
                    <a:pt x="0" y="4582825"/>
                  </a:lnTo>
                  <a:cubicBezTo>
                    <a:pt x="874" y="4984656"/>
                    <a:pt x="312800" y="5310193"/>
                    <a:pt x="697832" y="5311106"/>
                  </a:cubicBezTo>
                  <a:lnTo>
                    <a:pt x="3435114" y="5311106"/>
                  </a:lnTo>
                  <a:cubicBezTo>
                    <a:pt x="3820146" y="5310193"/>
                    <a:pt x="4132072" y="4984656"/>
                    <a:pt x="4132946" y="4582825"/>
                  </a:cubicBezTo>
                  <a:lnTo>
                    <a:pt x="4132946" y="2721477"/>
                  </a:lnTo>
                  <a:cubicBezTo>
                    <a:pt x="4132072" y="2319645"/>
                    <a:pt x="3820146" y="1994108"/>
                    <a:pt x="3435114" y="1993196"/>
                  </a:cubicBezTo>
                  <a:close/>
                  <a:moveTo>
                    <a:pt x="1271676" y="4149837"/>
                  </a:moveTo>
                  <a:cubicBezTo>
                    <a:pt x="1008296" y="4149837"/>
                    <a:pt x="794797" y="3927023"/>
                    <a:pt x="794797" y="3652151"/>
                  </a:cubicBezTo>
                  <a:cubicBezTo>
                    <a:pt x="794797" y="3377278"/>
                    <a:pt x="1008296" y="3154464"/>
                    <a:pt x="1271676" y="3154464"/>
                  </a:cubicBezTo>
                  <a:cubicBezTo>
                    <a:pt x="1535056" y="3154464"/>
                    <a:pt x="1748554" y="3377278"/>
                    <a:pt x="1748554" y="3652151"/>
                  </a:cubicBezTo>
                  <a:cubicBezTo>
                    <a:pt x="1748554" y="3927023"/>
                    <a:pt x="1535056" y="4149837"/>
                    <a:pt x="1271676" y="4149837"/>
                  </a:cubicBezTo>
                  <a:close/>
                  <a:moveTo>
                    <a:pt x="2861271" y="4149837"/>
                  </a:moveTo>
                  <a:cubicBezTo>
                    <a:pt x="2597891" y="4149837"/>
                    <a:pt x="2384392" y="3927023"/>
                    <a:pt x="2384392" y="3652151"/>
                  </a:cubicBezTo>
                  <a:cubicBezTo>
                    <a:pt x="2384392" y="3377278"/>
                    <a:pt x="2597891" y="3154464"/>
                    <a:pt x="2861271" y="3154464"/>
                  </a:cubicBezTo>
                  <a:cubicBezTo>
                    <a:pt x="3124650" y="3154464"/>
                    <a:pt x="3338149" y="3377278"/>
                    <a:pt x="3338149" y="3652151"/>
                  </a:cubicBezTo>
                  <a:cubicBezTo>
                    <a:pt x="3338149" y="3927023"/>
                    <a:pt x="3124650" y="4149837"/>
                    <a:pt x="2861271" y="4149837"/>
                  </a:cubicBezTo>
                  <a:close/>
                </a:path>
              </a:pathLst>
            </a:custGeom>
            <a:grpFill/>
            <a:ln w="158948" cap="flat">
              <a:no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id="{AA6DF9D0-422A-5D8F-CCDD-18D6FCEA4EB8}"/>
                </a:ext>
              </a:extLst>
            </p:cNvPr>
            <p:cNvSpPr/>
            <p:nvPr/>
          </p:nvSpPr>
          <p:spPr>
            <a:xfrm>
              <a:off x="7797604" y="12416113"/>
              <a:ext cx="476878" cy="497686"/>
            </a:xfrm>
            <a:custGeom>
              <a:avLst/>
              <a:gdLst>
                <a:gd name="connsiteX0" fmla="*/ 476879 w 476878"/>
                <a:gd name="connsiteY0" fmla="*/ 248843 h 497686"/>
                <a:gd name="connsiteX1" fmla="*/ 238440 w 476878"/>
                <a:gd name="connsiteY1" fmla="*/ 497686 h 497686"/>
                <a:gd name="connsiteX2" fmla="*/ 0 w 476878"/>
                <a:gd name="connsiteY2" fmla="*/ 248843 h 497686"/>
                <a:gd name="connsiteX3" fmla="*/ 238440 w 476878"/>
                <a:gd name="connsiteY3" fmla="*/ 0 h 497686"/>
                <a:gd name="connsiteX4" fmla="*/ 476879 w 476878"/>
                <a:gd name="connsiteY4" fmla="*/ 248843 h 4976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76878" h="497686">
                  <a:moveTo>
                    <a:pt x="476879" y="248843"/>
                  </a:moveTo>
                  <a:cubicBezTo>
                    <a:pt x="476879" y="386275"/>
                    <a:pt x="370126" y="497686"/>
                    <a:pt x="238440" y="497686"/>
                  </a:cubicBezTo>
                  <a:cubicBezTo>
                    <a:pt x="106753" y="497686"/>
                    <a:pt x="0" y="386275"/>
                    <a:pt x="0" y="248843"/>
                  </a:cubicBezTo>
                  <a:cubicBezTo>
                    <a:pt x="0" y="111411"/>
                    <a:pt x="106753" y="0"/>
                    <a:pt x="238440" y="0"/>
                  </a:cubicBezTo>
                  <a:cubicBezTo>
                    <a:pt x="370126" y="0"/>
                    <a:pt x="476879" y="111411"/>
                    <a:pt x="476879" y="248843"/>
                  </a:cubicBezTo>
                  <a:close/>
                </a:path>
              </a:pathLst>
            </a:custGeom>
            <a:grpFill/>
            <a:ln w="158948" cap="flat">
              <a:noFill/>
              <a:prstDash val="solid"/>
              <a:miter/>
            </a:ln>
          </p:spPr>
          <p:txBody>
            <a:bodyPr rtlCol="0" anchor="ctr"/>
            <a:lstStyle/>
            <a:p>
              <a:endParaRPr lang="en-US"/>
            </a:p>
          </p:txBody>
        </p:sp>
        <p:sp>
          <p:nvSpPr>
            <p:cNvPr id="9" name="Freeform: Shape 8">
              <a:extLst>
                <a:ext uri="{FF2B5EF4-FFF2-40B4-BE49-F238E27FC236}">
                  <a16:creationId xmlns:a16="http://schemas.microsoft.com/office/drawing/2014/main" id="{DA802AB4-520D-969C-DD7E-9B1E10786267}"/>
                </a:ext>
              </a:extLst>
            </p:cNvPr>
            <p:cNvSpPr/>
            <p:nvPr/>
          </p:nvSpPr>
          <p:spPr>
            <a:xfrm>
              <a:off x="3641258" y="12610211"/>
              <a:ext cx="9984607" cy="6909547"/>
            </a:xfrm>
            <a:custGeom>
              <a:avLst/>
              <a:gdLst>
                <a:gd name="connsiteX0" fmla="*/ 9270072 w 9984607"/>
                <a:gd name="connsiteY0" fmla="*/ 5167645 h 6909547"/>
                <a:gd name="connsiteX1" fmla="*/ 9270072 w 9984607"/>
                <a:gd name="connsiteY1" fmla="*/ 3785735 h 6909547"/>
                <a:gd name="connsiteX2" fmla="*/ 8556344 w 9984607"/>
                <a:gd name="connsiteY2" fmla="*/ 3040864 h 6909547"/>
                <a:gd name="connsiteX3" fmla="*/ 7680478 w 9984607"/>
                <a:gd name="connsiteY3" fmla="*/ 3040864 h 6909547"/>
                <a:gd name="connsiteX4" fmla="*/ 7680478 w 9984607"/>
                <a:gd name="connsiteY4" fmla="*/ 2211387 h 6909547"/>
                <a:gd name="connsiteX5" fmla="*/ 2593775 w 9984607"/>
                <a:gd name="connsiteY5" fmla="*/ 2211387 h 6909547"/>
                <a:gd name="connsiteX6" fmla="*/ 2593775 w 9984607"/>
                <a:gd name="connsiteY6" fmla="*/ 3206760 h 6909547"/>
                <a:gd name="connsiteX7" fmla="*/ 1399989 w 9984607"/>
                <a:gd name="connsiteY7" fmla="*/ 3206760 h 6909547"/>
                <a:gd name="connsiteX8" fmla="*/ 1322099 w 9984607"/>
                <a:gd name="connsiteY8" fmla="*/ 3125471 h 6909547"/>
                <a:gd name="connsiteX9" fmla="*/ 1322099 w 9984607"/>
                <a:gd name="connsiteY9" fmla="*/ 1750198 h 6909547"/>
                <a:gd name="connsiteX10" fmla="*/ 2019311 w 9984607"/>
                <a:gd name="connsiteY10" fmla="*/ 412682 h 6909547"/>
                <a:gd name="connsiteX11" fmla="*/ 1798977 w 9984607"/>
                <a:gd name="connsiteY11" fmla="*/ 0 h 6909547"/>
                <a:gd name="connsiteX12" fmla="*/ 1322099 w 9984607"/>
                <a:gd name="connsiteY12" fmla="*/ 441282 h 6909547"/>
                <a:gd name="connsiteX13" fmla="*/ 1428602 w 9984607"/>
                <a:gd name="connsiteY13" fmla="*/ 718327 h 6909547"/>
                <a:gd name="connsiteX14" fmla="*/ 1029041 w 9984607"/>
                <a:gd name="connsiteY14" fmla="*/ 1130810 h 6909547"/>
                <a:gd name="connsiteX15" fmla="*/ 633820 w 9984607"/>
                <a:gd name="connsiteY15" fmla="*/ 713815 h 6909547"/>
                <a:gd name="connsiteX16" fmla="*/ 730770 w 9984607"/>
                <a:gd name="connsiteY16" fmla="*/ 444600 h 6909547"/>
                <a:gd name="connsiteX17" fmla="*/ 253891 w 9984607"/>
                <a:gd name="connsiteY17" fmla="*/ 8295 h 6909547"/>
                <a:gd name="connsiteX18" fmla="*/ 354894 w 9984607"/>
                <a:gd name="connsiteY18" fmla="*/ 1529623 h 6909547"/>
                <a:gd name="connsiteX19" fmla="*/ 686261 w 9984607"/>
                <a:gd name="connsiteY19" fmla="*/ 1731949 h 6909547"/>
                <a:gd name="connsiteX20" fmla="*/ 686261 w 9984607"/>
                <a:gd name="connsiteY20" fmla="*/ 3125471 h 6909547"/>
                <a:gd name="connsiteX21" fmla="*/ 1399989 w 9984607"/>
                <a:gd name="connsiteY21" fmla="*/ 3870342 h 6909547"/>
                <a:gd name="connsiteX22" fmla="*/ 2593775 w 9984607"/>
                <a:gd name="connsiteY22" fmla="*/ 3870342 h 6909547"/>
                <a:gd name="connsiteX23" fmla="*/ 2593775 w 9984607"/>
                <a:gd name="connsiteY23" fmla="*/ 6856461 h 6909547"/>
                <a:gd name="connsiteX24" fmla="*/ 7680478 w 9984607"/>
                <a:gd name="connsiteY24" fmla="*/ 6856461 h 6909547"/>
                <a:gd name="connsiteX25" fmla="*/ 7680478 w 9984607"/>
                <a:gd name="connsiteY25" fmla="*/ 3704446 h 6909547"/>
                <a:gd name="connsiteX26" fmla="*/ 8556344 w 9984607"/>
                <a:gd name="connsiteY26" fmla="*/ 3704446 h 6909547"/>
                <a:gd name="connsiteX27" fmla="*/ 8634234 w 9984607"/>
                <a:gd name="connsiteY27" fmla="*/ 3785735 h 6909547"/>
                <a:gd name="connsiteX28" fmla="*/ 8634234 w 9984607"/>
                <a:gd name="connsiteY28" fmla="*/ 5167645 h 6909547"/>
                <a:gd name="connsiteX29" fmla="*/ 7969180 w 9984607"/>
                <a:gd name="connsiteY29" fmla="*/ 6525515 h 6909547"/>
                <a:gd name="connsiteX30" fmla="*/ 8179610 w 9984607"/>
                <a:gd name="connsiteY30" fmla="*/ 6909547 h 6909547"/>
                <a:gd name="connsiteX31" fmla="*/ 8656488 w 9984607"/>
                <a:gd name="connsiteY31" fmla="*/ 6468266 h 6909547"/>
                <a:gd name="connsiteX32" fmla="*/ 8554754 w 9984607"/>
                <a:gd name="connsiteY32" fmla="*/ 6192879 h 6909547"/>
                <a:gd name="connsiteX33" fmla="*/ 8952487 w 9984607"/>
                <a:gd name="connsiteY33" fmla="*/ 5778489 h 6909547"/>
                <a:gd name="connsiteX34" fmla="*/ 9349552 w 9984607"/>
                <a:gd name="connsiteY34" fmla="*/ 6193576 h 6909547"/>
                <a:gd name="connsiteX35" fmla="*/ 9250996 w 9984607"/>
                <a:gd name="connsiteY35" fmla="*/ 6466607 h 6909547"/>
                <a:gd name="connsiteX36" fmla="*/ 9727875 w 9984607"/>
                <a:gd name="connsiteY36" fmla="*/ 6902911 h 6909547"/>
                <a:gd name="connsiteX37" fmla="*/ 9633962 w 9984607"/>
                <a:gd name="connsiteY37" fmla="*/ 5383442 h 6909547"/>
                <a:gd name="connsiteX38" fmla="*/ 9270072 w 9984607"/>
                <a:gd name="connsiteY38" fmla="*/ 5167645 h 6909547"/>
                <a:gd name="connsiteX39" fmla="*/ 7044640 w 9984607"/>
                <a:gd name="connsiteY39" fmla="*/ 4533924 h 6909547"/>
                <a:gd name="connsiteX40" fmla="*/ 6602733 w 9984607"/>
                <a:gd name="connsiteY40" fmla="*/ 4533924 h 6909547"/>
                <a:gd name="connsiteX41" fmla="*/ 6559813 w 9984607"/>
                <a:gd name="connsiteY41" fmla="*/ 4552173 h 6909547"/>
                <a:gd name="connsiteX42" fmla="*/ 6073397 w 9984607"/>
                <a:gd name="connsiteY42" fmla="*/ 5071426 h 6909547"/>
                <a:gd name="connsiteX43" fmla="*/ 5703022 w 9984607"/>
                <a:gd name="connsiteY43" fmla="*/ 4155682 h 6909547"/>
                <a:gd name="connsiteX44" fmla="*/ 5011548 w 9984607"/>
                <a:gd name="connsiteY44" fmla="*/ 5648742 h 6909547"/>
                <a:gd name="connsiteX45" fmla="*/ 4526722 w 9984607"/>
                <a:gd name="connsiteY45" fmla="*/ 3704446 h 6909547"/>
                <a:gd name="connsiteX46" fmla="*/ 4153167 w 9984607"/>
                <a:gd name="connsiteY46" fmla="*/ 4533924 h 6909547"/>
                <a:gd name="connsiteX47" fmla="*/ 3388572 w 9984607"/>
                <a:gd name="connsiteY47" fmla="*/ 4533924 h 6909547"/>
                <a:gd name="connsiteX48" fmla="*/ 3388572 w 9984607"/>
                <a:gd name="connsiteY48" fmla="*/ 4202133 h 6909547"/>
                <a:gd name="connsiteX49" fmla="*/ 3951289 w 9984607"/>
                <a:gd name="connsiteY49" fmla="*/ 4202133 h 6909547"/>
                <a:gd name="connsiteX50" fmla="*/ 4612560 w 9984607"/>
                <a:gd name="connsiteY50" fmla="*/ 2733958 h 6909547"/>
                <a:gd name="connsiteX51" fmla="*/ 5102155 w 9984607"/>
                <a:gd name="connsiteY51" fmla="*/ 4688207 h 6909547"/>
                <a:gd name="connsiteX52" fmla="*/ 5723686 w 9984607"/>
                <a:gd name="connsiteY52" fmla="*/ 3361043 h 6909547"/>
                <a:gd name="connsiteX53" fmla="*/ 6181490 w 9984607"/>
                <a:gd name="connsiteY53" fmla="*/ 4492450 h 6909547"/>
                <a:gd name="connsiteX54" fmla="*/ 6340449 w 9984607"/>
                <a:gd name="connsiteY54" fmla="*/ 4326555 h 6909547"/>
                <a:gd name="connsiteX55" fmla="*/ 6602733 w 9984607"/>
                <a:gd name="connsiteY55" fmla="*/ 4202133 h 6909547"/>
                <a:gd name="connsiteX56" fmla="*/ 7044640 w 9984607"/>
                <a:gd name="connsiteY56" fmla="*/ 4202133 h 6909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984607" h="6909547">
                  <a:moveTo>
                    <a:pt x="9270072" y="5167645"/>
                  </a:moveTo>
                  <a:lnTo>
                    <a:pt x="9270072" y="3785735"/>
                  </a:lnTo>
                  <a:cubicBezTo>
                    <a:pt x="9270072" y="3374348"/>
                    <a:pt x="8950532" y="3040864"/>
                    <a:pt x="8556344" y="3040864"/>
                  </a:cubicBezTo>
                  <a:lnTo>
                    <a:pt x="7680478" y="3040864"/>
                  </a:lnTo>
                  <a:lnTo>
                    <a:pt x="7680478" y="2211387"/>
                  </a:lnTo>
                  <a:lnTo>
                    <a:pt x="2593775" y="2211387"/>
                  </a:lnTo>
                  <a:lnTo>
                    <a:pt x="2593775" y="3206760"/>
                  </a:lnTo>
                  <a:lnTo>
                    <a:pt x="1399989" y="3206760"/>
                  </a:lnTo>
                  <a:cubicBezTo>
                    <a:pt x="1356974" y="3206760"/>
                    <a:pt x="1322099" y="3170363"/>
                    <a:pt x="1322099" y="3125471"/>
                  </a:cubicBezTo>
                  <a:lnTo>
                    <a:pt x="1322099" y="1750198"/>
                  </a:lnTo>
                  <a:cubicBezTo>
                    <a:pt x="1868538" y="1581780"/>
                    <a:pt x="2180687" y="982947"/>
                    <a:pt x="2019311" y="412682"/>
                  </a:cubicBezTo>
                  <a:cubicBezTo>
                    <a:pt x="1976042" y="259792"/>
                    <a:pt x="1900790" y="118848"/>
                    <a:pt x="1798977" y="0"/>
                  </a:cubicBezTo>
                  <a:lnTo>
                    <a:pt x="1322099" y="441282"/>
                  </a:lnTo>
                  <a:cubicBezTo>
                    <a:pt x="1388798" y="516980"/>
                    <a:pt x="1426678" y="615505"/>
                    <a:pt x="1428602" y="718327"/>
                  </a:cubicBezTo>
                  <a:cubicBezTo>
                    <a:pt x="1427409" y="947379"/>
                    <a:pt x="1248516" y="1132054"/>
                    <a:pt x="1029041" y="1130810"/>
                  </a:cubicBezTo>
                  <a:cubicBezTo>
                    <a:pt x="809566" y="1129550"/>
                    <a:pt x="632628" y="942867"/>
                    <a:pt x="633820" y="713815"/>
                  </a:cubicBezTo>
                  <a:cubicBezTo>
                    <a:pt x="634329" y="614875"/>
                    <a:pt x="668712" y="519402"/>
                    <a:pt x="730770" y="444600"/>
                  </a:cubicBezTo>
                  <a:lnTo>
                    <a:pt x="253891" y="8295"/>
                  </a:lnTo>
                  <a:cubicBezTo>
                    <a:pt x="-120761" y="457506"/>
                    <a:pt x="-75537" y="1138624"/>
                    <a:pt x="354894" y="1529623"/>
                  </a:cubicBezTo>
                  <a:cubicBezTo>
                    <a:pt x="452272" y="1618078"/>
                    <a:pt x="564657" y="1686709"/>
                    <a:pt x="686261" y="1731949"/>
                  </a:cubicBezTo>
                  <a:lnTo>
                    <a:pt x="686261" y="3125471"/>
                  </a:lnTo>
                  <a:cubicBezTo>
                    <a:pt x="686261" y="3536859"/>
                    <a:pt x="1005801" y="3870342"/>
                    <a:pt x="1399989" y="3870342"/>
                  </a:cubicBezTo>
                  <a:lnTo>
                    <a:pt x="2593775" y="3870342"/>
                  </a:lnTo>
                  <a:lnTo>
                    <a:pt x="2593775" y="6856461"/>
                  </a:lnTo>
                  <a:lnTo>
                    <a:pt x="7680478" y="6856461"/>
                  </a:lnTo>
                  <a:lnTo>
                    <a:pt x="7680478" y="3704446"/>
                  </a:lnTo>
                  <a:lnTo>
                    <a:pt x="8556344" y="3704446"/>
                  </a:lnTo>
                  <a:cubicBezTo>
                    <a:pt x="8599359" y="3704446"/>
                    <a:pt x="8634234" y="3740844"/>
                    <a:pt x="8634234" y="3785735"/>
                  </a:cubicBezTo>
                  <a:lnTo>
                    <a:pt x="8634234" y="5167645"/>
                  </a:lnTo>
                  <a:cubicBezTo>
                    <a:pt x="8091292" y="5350943"/>
                    <a:pt x="7793546" y="5958883"/>
                    <a:pt x="7969180" y="6525515"/>
                  </a:cubicBezTo>
                  <a:cubicBezTo>
                    <a:pt x="8013147" y="6667324"/>
                    <a:pt x="8084791" y="6798082"/>
                    <a:pt x="8179610" y="6909547"/>
                  </a:cubicBezTo>
                  <a:lnTo>
                    <a:pt x="8656488" y="6468266"/>
                  </a:lnTo>
                  <a:cubicBezTo>
                    <a:pt x="8590710" y="6393015"/>
                    <a:pt x="8554405" y="6294738"/>
                    <a:pt x="8554754" y="6192879"/>
                  </a:cubicBezTo>
                  <a:cubicBezTo>
                    <a:pt x="8554945" y="5963827"/>
                    <a:pt x="8733011" y="5778289"/>
                    <a:pt x="8952487" y="5778489"/>
                  </a:cubicBezTo>
                  <a:cubicBezTo>
                    <a:pt x="9171962" y="5778688"/>
                    <a:pt x="9349742" y="5964524"/>
                    <a:pt x="9349552" y="6193576"/>
                  </a:cubicBezTo>
                  <a:cubicBezTo>
                    <a:pt x="9349472" y="6294042"/>
                    <a:pt x="9314453" y="6391058"/>
                    <a:pt x="9250996" y="6466607"/>
                  </a:cubicBezTo>
                  <a:lnTo>
                    <a:pt x="9727875" y="6902911"/>
                  </a:lnTo>
                  <a:cubicBezTo>
                    <a:pt x="10103990" y="6456255"/>
                    <a:pt x="10061944" y="5775967"/>
                    <a:pt x="9633962" y="5383442"/>
                  </a:cubicBezTo>
                  <a:cubicBezTo>
                    <a:pt x="9528079" y="5286310"/>
                    <a:pt x="9404218" y="5212868"/>
                    <a:pt x="9270072" y="5167645"/>
                  </a:cubicBezTo>
                  <a:close/>
                  <a:moveTo>
                    <a:pt x="7044640" y="4533924"/>
                  </a:moveTo>
                  <a:lnTo>
                    <a:pt x="6602733" y="4533924"/>
                  </a:lnTo>
                  <a:cubicBezTo>
                    <a:pt x="6587361" y="4536794"/>
                    <a:pt x="6572737" y="4543015"/>
                    <a:pt x="6559813" y="4552173"/>
                  </a:cubicBezTo>
                  <a:lnTo>
                    <a:pt x="6073397" y="5071426"/>
                  </a:lnTo>
                  <a:lnTo>
                    <a:pt x="5703022" y="4155682"/>
                  </a:lnTo>
                  <a:lnTo>
                    <a:pt x="5011548" y="5648742"/>
                  </a:lnTo>
                  <a:lnTo>
                    <a:pt x="4526722" y="3704446"/>
                  </a:lnTo>
                  <a:lnTo>
                    <a:pt x="4153167" y="4533924"/>
                  </a:lnTo>
                  <a:lnTo>
                    <a:pt x="3388572" y="4533924"/>
                  </a:lnTo>
                  <a:lnTo>
                    <a:pt x="3388572" y="4202133"/>
                  </a:lnTo>
                  <a:lnTo>
                    <a:pt x="3951289" y="4202133"/>
                  </a:lnTo>
                  <a:lnTo>
                    <a:pt x="4612560" y="2733958"/>
                  </a:lnTo>
                  <a:lnTo>
                    <a:pt x="5102155" y="4688207"/>
                  </a:lnTo>
                  <a:lnTo>
                    <a:pt x="5723686" y="3361043"/>
                  </a:lnTo>
                  <a:lnTo>
                    <a:pt x="6181490" y="4492450"/>
                  </a:lnTo>
                  <a:lnTo>
                    <a:pt x="6340449" y="4326555"/>
                  </a:lnTo>
                  <a:cubicBezTo>
                    <a:pt x="6410249" y="4252831"/>
                    <a:pt x="6503621" y="4208537"/>
                    <a:pt x="6602733" y="4202133"/>
                  </a:cubicBezTo>
                  <a:lnTo>
                    <a:pt x="7044640" y="4202133"/>
                  </a:lnTo>
                  <a:close/>
                </a:path>
              </a:pathLst>
            </a:custGeom>
            <a:grpFill/>
            <a:ln w="158948" cap="flat">
              <a:noFill/>
              <a:prstDash val="solid"/>
              <a:miter/>
            </a:ln>
          </p:spPr>
          <p:txBody>
            <a:bodyPr rtlCol="0" anchor="ctr"/>
            <a:lstStyle/>
            <a:p>
              <a:endParaRPr lang="en-US"/>
            </a:p>
          </p:txBody>
        </p:sp>
        <p:sp>
          <p:nvSpPr>
            <p:cNvPr id="10" name="Rectangle 9">
              <a:extLst>
                <a:ext uri="{FF2B5EF4-FFF2-40B4-BE49-F238E27FC236}">
                  <a16:creationId xmlns:a16="http://schemas.microsoft.com/office/drawing/2014/main" id="{EF61F22E-15A5-0D4B-9F08-1CF942B101E4}"/>
                </a:ext>
              </a:extLst>
            </p:cNvPr>
            <p:cNvSpPr/>
            <p:nvPr/>
          </p:nvSpPr>
          <p:spPr>
            <a:xfrm>
              <a:off x="6711911" y="15301379"/>
              <a:ext cx="4135355" cy="3240911"/>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3800" b="1" dirty="0"/>
                <a:t>AVA</a:t>
              </a:r>
              <a:endParaRPr lang="en-US" sz="6000" b="1" dirty="0"/>
            </a:p>
          </p:txBody>
        </p:sp>
      </p:grpSp>
      <p:grpSp>
        <p:nvGrpSpPr>
          <p:cNvPr id="18" name="Group 17">
            <a:extLst>
              <a:ext uri="{FF2B5EF4-FFF2-40B4-BE49-F238E27FC236}">
                <a16:creationId xmlns:a16="http://schemas.microsoft.com/office/drawing/2014/main" id="{7A22AF3F-BB6A-B884-4CB6-852EB0DC830A}"/>
              </a:ext>
            </a:extLst>
          </p:cNvPr>
          <p:cNvGrpSpPr/>
          <p:nvPr/>
        </p:nvGrpSpPr>
        <p:grpSpPr>
          <a:xfrm>
            <a:off x="39639323" y="10696913"/>
            <a:ext cx="12118694" cy="12118694"/>
            <a:chOff x="36662632" y="12444300"/>
            <a:chExt cx="12118694" cy="12118694"/>
          </a:xfrm>
          <a:solidFill>
            <a:srgbClr val="00B050"/>
          </a:solidFill>
        </p:grpSpPr>
        <p:pic>
          <p:nvPicPr>
            <p:cNvPr id="15" name="Graphic 14" descr="User with solid fill">
              <a:extLst>
                <a:ext uri="{FF2B5EF4-FFF2-40B4-BE49-F238E27FC236}">
                  <a16:creationId xmlns:a16="http://schemas.microsoft.com/office/drawing/2014/main" id="{2AE34AD5-D5A3-F59C-27B4-3F838E55987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662632" y="12444300"/>
              <a:ext cx="12118694" cy="12118694"/>
            </a:xfrm>
            <a:prstGeom prst="rect">
              <a:avLst/>
            </a:prstGeom>
          </p:spPr>
        </p:pic>
        <p:sp>
          <p:nvSpPr>
            <p:cNvPr id="17" name="TextBox 16">
              <a:extLst>
                <a:ext uri="{FF2B5EF4-FFF2-40B4-BE49-F238E27FC236}">
                  <a16:creationId xmlns:a16="http://schemas.microsoft.com/office/drawing/2014/main" id="{3A2EA5D1-B95A-9E2A-076A-BEBDEA73F233}"/>
                </a:ext>
              </a:extLst>
            </p:cNvPr>
            <p:cNvSpPr txBox="1"/>
            <p:nvPr/>
          </p:nvSpPr>
          <p:spPr>
            <a:xfrm>
              <a:off x="39274916" y="20287933"/>
              <a:ext cx="6894125" cy="1862048"/>
            </a:xfrm>
            <a:prstGeom prst="rect">
              <a:avLst/>
            </a:prstGeom>
            <a:grpFill/>
          </p:spPr>
          <p:txBody>
            <a:bodyPr wrap="square">
              <a:spAutoFit/>
            </a:bodyPr>
            <a:lstStyle/>
            <a:p>
              <a:pPr algn="ctr"/>
              <a:r>
                <a:rPr lang="en-US" sz="11500" b="1" dirty="0">
                  <a:solidFill>
                    <a:schemeClr val="bg1"/>
                  </a:solidFill>
                </a:rPr>
                <a:t>ARCHIVIST</a:t>
              </a:r>
              <a:endParaRPr lang="en-US" sz="2000" dirty="0">
                <a:solidFill>
                  <a:schemeClr val="bg1"/>
                </a:solidFill>
              </a:endParaRPr>
            </a:p>
          </p:txBody>
        </p:sp>
      </p:grpSp>
      <p:sp>
        <p:nvSpPr>
          <p:cNvPr id="19" name="Speech Bubble: Rectangle with Corners Rounded 18">
            <a:extLst>
              <a:ext uri="{FF2B5EF4-FFF2-40B4-BE49-F238E27FC236}">
                <a16:creationId xmlns:a16="http://schemas.microsoft.com/office/drawing/2014/main" id="{C46C4233-0908-55AF-642B-7DE626C7F0C7}"/>
              </a:ext>
            </a:extLst>
          </p:cNvPr>
          <p:cNvSpPr/>
          <p:nvPr/>
        </p:nvSpPr>
        <p:spPr>
          <a:xfrm>
            <a:off x="15794182" y="6270941"/>
            <a:ext cx="20864945" cy="6375402"/>
          </a:xfrm>
          <a:prstGeom prst="wedgeRoundRectCallout">
            <a:avLst>
              <a:gd name="adj1" fmla="val -77008"/>
              <a:gd name="adj2" fmla="val 55981"/>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600" dirty="0"/>
              <a:t>Generates preliminary appraisal decisions.</a:t>
            </a:r>
          </a:p>
        </p:txBody>
      </p:sp>
      <p:sp>
        <p:nvSpPr>
          <p:cNvPr id="20" name="Speech Bubble: Rectangle with Corners Rounded 19">
            <a:extLst>
              <a:ext uri="{FF2B5EF4-FFF2-40B4-BE49-F238E27FC236}">
                <a16:creationId xmlns:a16="http://schemas.microsoft.com/office/drawing/2014/main" id="{9C4A4AFB-0CA3-3794-E60D-9CCA2C984207}"/>
              </a:ext>
            </a:extLst>
          </p:cNvPr>
          <p:cNvSpPr/>
          <p:nvPr/>
        </p:nvSpPr>
        <p:spPr>
          <a:xfrm>
            <a:off x="15794182" y="13929801"/>
            <a:ext cx="20864945" cy="4936179"/>
          </a:xfrm>
          <a:prstGeom prst="wedgeRoundRectCallout">
            <a:avLst>
              <a:gd name="adj1" fmla="val 82225"/>
              <a:gd name="adj2" fmla="val -4437"/>
              <a:gd name="adj3" fmla="val 16667"/>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600" dirty="0"/>
              <a:t>Accepts or rejects recommendations.</a:t>
            </a:r>
          </a:p>
        </p:txBody>
      </p:sp>
      <p:sp>
        <p:nvSpPr>
          <p:cNvPr id="21" name="Speech Bubble: Rectangle with Corners Rounded 20">
            <a:extLst>
              <a:ext uri="{FF2B5EF4-FFF2-40B4-BE49-F238E27FC236}">
                <a16:creationId xmlns:a16="http://schemas.microsoft.com/office/drawing/2014/main" id="{A35D6486-F2D0-4AB3-11DD-14253BDB736B}"/>
              </a:ext>
            </a:extLst>
          </p:cNvPr>
          <p:cNvSpPr/>
          <p:nvPr/>
        </p:nvSpPr>
        <p:spPr>
          <a:xfrm>
            <a:off x="15794182" y="20402594"/>
            <a:ext cx="20864945" cy="8442570"/>
          </a:xfrm>
          <a:prstGeom prst="wedgeRoundRectCallout">
            <a:avLst>
              <a:gd name="adj1" fmla="val -72626"/>
              <a:gd name="adj2" fmla="val -4221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600" dirty="0"/>
              <a:t>Moves videos into either </a:t>
            </a:r>
            <a:r>
              <a:rPr lang="en-US" sz="16600" b="1" u="sng" dirty="0"/>
              <a:t>preservation</a:t>
            </a:r>
            <a:r>
              <a:rPr lang="en-US" sz="16600" dirty="0"/>
              <a:t> or </a:t>
            </a:r>
            <a:r>
              <a:rPr lang="en-US" sz="16600" b="1" u="sng" dirty="0"/>
              <a:t>deletion</a:t>
            </a:r>
            <a:r>
              <a:rPr lang="en-US" sz="16600" dirty="0"/>
              <a:t> staging areas.</a:t>
            </a:r>
          </a:p>
        </p:txBody>
      </p:sp>
    </p:spTree>
    <p:extLst>
      <p:ext uri="{BB962C8B-B14F-4D97-AF65-F5344CB8AC3E}">
        <p14:creationId xmlns:p14="http://schemas.microsoft.com/office/powerpoint/2010/main" val="224327597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C8801153-D866-90F7-6AB6-4B33375E05CE}"/>
              </a:ext>
            </a:extLst>
          </p:cNvPr>
          <p:cNvPicPr>
            <a:picLocks noChangeAspect="1"/>
          </p:cNvPicPr>
          <p:nvPr/>
        </p:nvPicPr>
        <p:blipFill>
          <a:blip r:embed="rId3"/>
          <a:stretch>
            <a:fillRect/>
          </a:stretch>
        </p:blipFill>
        <p:spPr>
          <a:xfrm>
            <a:off x="66596" y="2328624"/>
            <a:ext cx="51073208" cy="26025952"/>
          </a:xfrm>
          <a:prstGeom prst="rect">
            <a:avLst/>
          </a:prstGeom>
        </p:spPr>
      </p:pic>
    </p:spTree>
    <p:extLst>
      <p:ext uri="{BB962C8B-B14F-4D97-AF65-F5344CB8AC3E}">
        <p14:creationId xmlns:p14="http://schemas.microsoft.com/office/powerpoint/2010/main" val="3502666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Graphical user interface&#10;&#10;Description automatically generated">
            <a:extLst>
              <a:ext uri="{FF2B5EF4-FFF2-40B4-BE49-F238E27FC236}">
                <a16:creationId xmlns:a16="http://schemas.microsoft.com/office/drawing/2014/main" id="{C8801153-D866-90F7-6AB6-4B33375E05CE}"/>
              </a:ext>
            </a:extLst>
          </p:cNvPr>
          <p:cNvPicPr>
            <a:picLocks noChangeAspect="1"/>
          </p:cNvPicPr>
          <p:nvPr/>
        </p:nvPicPr>
        <p:blipFill>
          <a:blip r:embed="rId3"/>
          <a:stretch>
            <a:fillRect/>
          </a:stretch>
        </p:blipFill>
        <p:spPr>
          <a:xfrm>
            <a:off x="66596" y="2328624"/>
            <a:ext cx="51073208" cy="26025952"/>
          </a:xfrm>
          <a:prstGeom prst="rect">
            <a:avLst/>
          </a:prstGeom>
        </p:spPr>
      </p:pic>
      <mc:AlternateContent xmlns:mc="http://schemas.openxmlformats.org/markup-compatibility/2006">
        <mc:Choice xmlns:p14="http://schemas.microsoft.com/office/powerpoint/2010/main" Requires="p14">
          <p:contentPart p14:bwMode="auto" r:id="rId4">
            <p14:nvContentPartPr>
              <p14:cNvPr id="17" name="Ink 16">
                <a:extLst>
                  <a:ext uri="{FF2B5EF4-FFF2-40B4-BE49-F238E27FC236}">
                    <a16:creationId xmlns:a16="http://schemas.microsoft.com/office/drawing/2014/main" id="{A5362FD0-618A-C1FF-4AC4-C800B8796C87}"/>
                  </a:ext>
                </a:extLst>
              </p14:cNvPr>
              <p14:cNvContentPartPr/>
              <p14:nvPr/>
            </p14:nvContentPartPr>
            <p14:xfrm>
              <a:off x="27888080" y="15338680"/>
              <a:ext cx="7341120" cy="205920"/>
            </p14:xfrm>
          </p:contentPart>
        </mc:Choice>
        <mc:Fallback>
          <p:pic>
            <p:nvPicPr>
              <p:cNvPr id="17" name="Ink 16">
                <a:extLst>
                  <a:ext uri="{FF2B5EF4-FFF2-40B4-BE49-F238E27FC236}">
                    <a16:creationId xmlns:a16="http://schemas.microsoft.com/office/drawing/2014/main" id="{A5362FD0-618A-C1FF-4AC4-C800B8796C87}"/>
                  </a:ext>
                </a:extLst>
              </p:cNvPr>
              <p:cNvPicPr/>
              <p:nvPr/>
            </p:nvPicPr>
            <p:blipFill>
              <a:blip r:embed="rId5"/>
              <a:stretch>
                <a:fillRect/>
              </a:stretch>
            </p:blipFill>
            <p:spPr>
              <a:xfrm>
                <a:off x="27825080" y="15275680"/>
                <a:ext cx="7466760" cy="331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8" name="Ink 17">
                <a:extLst>
                  <a:ext uri="{FF2B5EF4-FFF2-40B4-BE49-F238E27FC236}">
                    <a16:creationId xmlns:a16="http://schemas.microsoft.com/office/drawing/2014/main" id="{D314D68E-3ECF-BDAE-2344-659D85D090DA}"/>
                  </a:ext>
                </a:extLst>
              </p14:cNvPr>
              <p14:cNvContentPartPr/>
              <p14:nvPr/>
            </p14:nvContentPartPr>
            <p14:xfrm>
              <a:off x="28041800" y="23413480"/>
              <a:ext cx="7119720" cy="158400"/>
            </p14:xfrm>
          </p:contentPart>
        </mc:Choice>
        <mc:Fallback>
          <p:pic>
            <p:nvPicPr>
              <p:cNvPr id="18" name="Ink 17">
                <a:extLst>
                  <a:ext uri="{FF2B5EF4-FFF2-40B4-BE49-F238E27FC236}">
                    <a16:creationId xmlns:a16="http://schemas.microsoft.com/office/drawing/2014/main" id="{D314D68E-3ECF-BDAE-2344-659D85D090DA}"/>
                  </a:ext>
                </a:extLst>
              </p:cNvPr>
              <p:cNvPicPr/>
              <p:nvPr/>
            </p:nvPicPr>
            <p:blipFill>
              <a:blip r:embed="rId7"/>
              <a:stretch>
                <a:fillRect/>
              </a:stretch>
            </p:blipFill>
            <p:spPr>
              <a:xfrm>
                <a:off x="27978800" y="23350840"/>
                <a:ext cx="7245360" cy="28404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9" name="Ink 18">
                <a:extLst>
                  <a:ext uri="{FF2B5EF4-FFF2-40B4-BE49-F238E27FC236}">
                    <a16:creationId xmlns:a16="http://schemas.microsoft.com/office/drawing/2014/main" id="{304A2160-6746-EFF7-F3A6-E7B546D21332}"/>
                  </a:ext>
                </a:extLst>
              </p14:cNvPr>
              <p14:cNvContentPartPr/>
              <p14:nvPr/>
            </p14:nvContentPartPr>
            <p14:xfrm>
              <a:off x="18287960" y="23169400"/>
              <a:ext cx="3450240" cy="249120"/>
            </p14:xfrm>
          </p:contentPart>
        </mc:Choice>
        <mc:Fallback>
          <p:pic>
            <p:nvPicPr>
              <p:cNvPr id="19" name="Ink 18">
                <a:extLst>
                  <a:ext uri="{FF2B5EF4-FFF2-40B4-BE49-F238E27FC236}">
                    <a16:creationId xmlns:a16="http://schemas.microsoft.com/office/drawing/2014/main" id="{304A2160-6746-EFF7-F3A6-E7B546D21332}"/>
                  </a:ext>
                </a:extLst>
              </p:cNvPr>
              <p:cNvPicPr/>
              <p:nvPr/>
            </p:nvPicPr>
            <p:blipFill>
              <a:blip r:embed="rId9"/>
              <a:stretch>
                <a:fillRect/>
              </a:stretch>
            </p:blipFill>
            <p:spPr>
              <a:xfrm>
                <a:off x="18225320" y="23106400"/>
                <a:ext cx="3575880" cy="3747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1" name="Ink 20">
                <a:extLst>
                  <a:ext uri="{FF2B5EF4-FFF2-40B4-BE49-F238E27FC236}">
                    <a16:creationId xmlns:a16="http://schemas.microsoft.com/office/drawing/2014/main" id="{D8783041-F136-44EE-4671-F7CF3A6381CC}"/>
                  </a:ext>
                </a:extLst>
              </p14:cNvPr>
              <p14:cNvContentPartPr/>
              <p14:nvPr/>
            </p14:nvContentPartPr>
            <p14:xfrm>
              <a:off x="18338000" y="15392320"/>
              <a:ext cx="2992320" cy="101520"/>
            </p14:xfrm>
          </p:contentPart>
        </mc:Choice>
        <mc:Fallback>
          <p:pic>
            <p:nvPicPr>
              <p:cNvPr id="21" name="Ink 20">
                <a:extLst>
                  <a:ext uri="{FF2B5EF4-FFF2-40B4-BE49-F238E27FC236}">
                    <a16:creationId xmlns:a16="http://schemas.microsoft.com/office/drawing/2014/main" id="{D8783041-F136-44EE-4671-F7CF3A6381CC}"/>
                  </a:ext>
                </a:extLst>
              </p:cNvPr>
              <p:cNvPicPr/>
              <p:nvPr/>
            </p:nvPicPr>
            <p:blipFill>
              <a:blip r:embed="rId11"/>
              <a:stretch>
                <a:fillRect/>
              </a:stretch>
            </p:blipFill>
            <p:spPr>
              <a:xfrm>
                <a:off x="18275000" y="15329680"/>
                <a:ext cx="3117960" cy="227160"/>
              </a:xfrm>
              <a:prstGeom prst="rect">
                <a:avLst/>
              </a:prstGeom>
            </p:spPr>
          </p:pic>
        </mc:Fallback>
      </mc:AlternateContent>
    </p:spTree>
    <p:extLst>
      <p:ext uri="{BB962C8B-B14F-4D97-AF65-F5344CB8AC3E}">
        <p14:creationId xmlns:p14="http://schemas.microsoft.com/office/powerpoint/2010/main" val="237681876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2026</TotalTime>
  <Words>864</Words>
  <Application>Microsoft Office PowerPoint</Application>
  <PresentationFormat>Custom</PresentationFormat>
  <Paragraphs>73</Paragraphs>
  <Slides>12</Slides>
  <Notes>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Andes</vt:lpstr>
      <vt:lpstr>Arial</vt:lpstr>
      <vt:lpstr>Avenir Heavy</vt:lpstr>
      <vt:lpstr>Calibri</vt:lpstr>
      <vt:lpstr>Tw Cen MT</vt:lpstr>
      <vt:lpstr>Tw Cen MT Condensed</vt:lpstr>
      <vt:lpstr>Wingdings 3</vt:lpstr>
      <vt:lpstr>Integral</vt:lpstr>
      <vt:lpstr>Appraising Video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Q&amp;A</vt:lpstr>
    </vt:vector>
  </TitlesOfParts>
  <Manager/>
  <Company/>
  <LinksUpToDate>false</LinksUpToDate>
  <SharedDoc>false</SharedDoc>
  <HyperlinkBase>https://colinpurrington.com/tips/poster-design</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Horizontal conference poster template</dc:title>
  <dc:subject>conference poster</dc:subject>
  <dc:creator>Colin Purrington</dc:creator>
  <cp:keywords>poster, conference, session, meeting, symposium, research, presentation</cp:keywords>
  <dc:description>Copyright Colin Purrington 2019</dc:description>
  <cp:lastModifiedBy>Jeanne Kramer-Smyth</cp:lastModifiedBy>
  <cp:revision>3</cp:revision>
  <cp:lastPrinted>2022-07-18T17:39:16Z</cp:lastPrinted>
  <dcterms:created xsi:type="dcterms:W3CDTF">2012-06-12T14:08:55Z</dcterms:created>
  <dcterms:modified xsi:type="dcterms:W3CDTF">2023-03-14T19:31:23Z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wner">
    <vt:lpwstr>Colin Purrington</vt:lpwstr>
  </property>
</Properties>
</file>