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/mnyGIKqV6LRBhRRBnXsuJDIV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2"/>
  </p:normalViewPr>
  <p:slideViewPr>
    <p:cSldViewPr snapToGrid="0">
      <p:cViewPr varScale="1">
        <p:scale>
          <a:sx n="178" d="100"/>
          <a:sy n="178" d="100"/>
        </p:scale>
        <p:origin x="26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Charles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18addb78da_1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18addb78da_1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18addb78d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218addb78da_1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100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18addb78da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18addb78da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18addb78da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g218addb78da_1_1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100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16000" lvl="0" indent="-146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18addb78da_1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18addb78da_1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18addb78da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18addb78da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18addb78da_1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18addb78da_1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18addb78da_1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5" name="Google Shape;185;g218addb78da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Tobias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Tobias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Google Shape;8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Charles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Charles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1b7e9a0df9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1b7e9a0df9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1b7e9a0df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1b7e9a0df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3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3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" name="Google Shape;36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4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1" name="Google Shape;41;p4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l.acm.org/doi/10.1145/347901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1179150" y="1522000"/>
            <a:ext cx="6785700" cy="10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AI in historical archives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800" i="1">
                <a:latin typeface="Calibri"/>
                <a:ea typeface="Calibri"/>
                <a:cs typeface="Calibri"/>
                <a:sym typeface="Calibri"/>
              </a:rPr>
              <a:t>Between automation and augmentation</a:t>
            </a:r>
            <a:endParaRPr sz="2800" i="1"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"/>
          <p:cNvSpPr txBox="1">
            <a:spLocks noGrp="1"/>
          </p:cNvSpPr>
          <p:nvPr>
            <p:ph type="subTitle" idx="1"/>
          </p:nvPr>
        </p:nvSpPr>
        <p:spPr>
          <a:xfrm>
            <a:off x="311700" y="3369200"/>
            <a:ext cx="8520600" cy="4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100">
                <a:latin typeface="Calibri"/>
                <a:ea typeface="Calibri"/>
                <a:cs typeface="Calibri"/>
                <a:sym typeface="Calibri"/>
              </a:rPr>
              <a:t>Tobias Blanke, Charles Jeurgens, Giovanni Colavizza, Julia Noordegraaf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76775" y="4137625"/>
            <a:ext cx="2190450" cy="100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2"/>
          <p:cNvSpPr txBox="1"/>
          <p:nvPr/>
        </p:nvSpPr>
        <p:spPr>
          <a:xfrm>
            <a:off x="224400" y="179525"/>
            <a:ext cx="51705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view from the Records Continuum</a:t>
            </a:r>
            <a:endParaRPr sz="21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0" name="Google Shape;110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90277" y="814800"/>
            <a:ext cx="5539599" cy="417674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2"/>
          <p:cNvSpPr/>
          <p:nvPr/>
        </p:nvSpPr>
        <p:spPr>
          <a:xfrm>
            <a:off x="1773750" y="3738250"/>
            <a:ext cx="5835000" cy="133620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2"/>
          <p:cNvSpPr/>
          <p:nvPr/>
        </p:nvSpPr>
        <p:spPr>
          <a:xfrm>
            <a:off x="1773750" y="731525"/>
            <a:ext cx="5835000" cy="14157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" name="Google Shape;113;p12"/>
          <p:cNvCxnSpPr>
            <a:stCxn id="112" idx="1"/>
          </p:cNvCxnSpPr>
          <p:nvPr/>
        </p:nvCxnSpPr>
        <p:spPr>
          <a:xfrm flipH="1">
            <a:off x="1136250" y="1439375"/>
            <a:ext cx="637500" cy="296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114" name="Google Shape;114;p12"/>
          <p:cNvCxnSpPr>
            <a:stCxn id="111" idx="1"/>
          </p:cNvCxnSpPr>
          <p:nvPr/>
        </p:nvCxnSpPr>
        <p:spPr>
          <a:xfrm rot="10800000">
            <a:off x="1125450" y="4076650"/>
            <a:ext cx="648300" cy="3297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none" w="sm" len="sm"/>
          </a:ln>
        </p:spPr>
      </p:cxnSp>
      <p:sp>
        <p:nvSpPr>
          <p:cNvPr id="115" name="Google Shape;115;p12"/>
          <p:cNvSpPr txBox="1"/>
          <p:nvPr/>
        </p:nvSpPr>
        <p:spPr>
          <a:xfrm>
            <a:off x="88075" y="1735475"/>
            <a:ext cx="165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Least related work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2"/>
          <p:cNvSpPr txBox="1"/>
          <p:nvPr/>
        </p:nvSpPr>
        <p:spPr>
          <a:xfrm>
            <a:off x="88075" y="3636700"/>
            <a:ext cx="1655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Most related work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Two AI and archives examples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18addb78da_1_15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Structure of Analysis</a:t>
            </a:r>
            <a:endParaRPr/>
          </a:p>
        </p:txBody>
      </p:sp>
      <p:sp>
        <p:nvSpPr>
          <p:cNvPr id="127" name="Google Shape;127;g218addb78da_1_15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	 	 	 		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		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Theoretical and professional considerations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Automating recordkeeping processes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Organising and accessing archives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Novel forms of digital archives and recent emerging trends				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		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	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18addb78da_1_0"/>
          <p:cNvSpPr txBox="1"/>
          <p:nvPr/>
        </p:nvSpPr>
        <p:spPr>
          <a:xfrm>
            <a:off x="1402110" y="249480"/>
            <a:ext cx="6598500" cy="5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European Holocaust Research Infrastructure: Archives as Big Data</a:t>
            </a:r>
            <a:endParaRPr sz="2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g218addb78da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59510" y="1225260"/>
            <a:ext cx="2777760" cy="2083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g218addb78da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59510" y="3308850"/>
            <a:ext cx="2777760" cy="1227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g218addb78da_1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440" y="1225260"/>
            <a:ext cx="5945129" cy="3370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18addb78da_1_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3300" b="1">
                <a:latin typeface="Calibri"/>
                <a:ea typeface="Calibri"/>
                <a:cs typeface="Calibri"/>
                <a:sym typeface="Calibri"/>
              </a:rPr>
              <a:t> Theoretical and Professional Considerations</a:t>
            </a:r>
            <a:endParaRPr sz="3300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300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000" b="1">
                <a:latin typeface="Calibri"/>
                <a:ea typeface="Calibri"/>
                <a:cs typeface="Calibri"/>
                <a:sym typeface="Calibri"/>
              </a:rPr>
              <a:t>Archival Organisation</a:t>
            </a:r>
            <a:endParaRPr sz="2000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000" b="1">
                <a:latin typeface="Calibri"/>
                <a:ea typeface="Calibri"/>
                <a:cs typeface="Calibri"/>
                <a:sym typeface="Calibri"/>
              </a:rPr>
              <a:t>New Meta(data)</a:t>
            </a:r>
            <a:endParaRPr sz="2000"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g218addb78da_1_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6090" y="1373760"/>
            <a:ext cx="4939650" cy="3317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g218addb78da_1_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48940" y="365310"/>
            <a:ext cx="3494880" cy="2822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7" name="Google Shape;147;g218addb78da_1_11"/>
          <p:cNvGrpSpPr/>
          <p:nvPr/>
        </p:nvGrpSpPr>
        <p:grpSpPr>
          <a:xfrm>
            <a:off x="2416500" y="1562220"/>
            <a:ext cx="1620225" cy="1645020"/>
            <a:chOff x="3222000" y="2082960"/>
            <a:chExt cx="2160300" cy="2193360"/>
          </a:xfrm>
        </p:grpSpPr>
        <p:sp>
          <p:nvSpPr>
            <p:cNvPr id="148" name="Google Shape;148;g218addb78da_1_11"/>
            <p:cNvSpPr/>
            <p:nvPr/>
          </p:nvSpPr>
          <p:spPr>
            <a:xfrm>
              <a:off x="3222000" y="2308320"/>
              <a:ext cx="2160300" cy="1968000"/>
            </a:xfrm>
            <a:prstGeom prst="ellipse">
              <a:avLst/>
            </a:prstGeom>
            <a:noFill/>
            <a:ln w="25550" cap="flat" cmpd="sng">
              <a:solidFill>
                <a:srgbClr val="FF0D00"/>
              </a:solidFill>
              <a:prstDash val="solid"/>
              <a:miter lim="8000"/>
              <a:headEnd type="none" w="sm" len="sm"/>
              <a:tailEnd type="none" w="sm" len="sm"/>
            </a:ln>
            <a:effectLst>
              <a:outerShdw blurRad="63500" dist="75858" dir="2700000" algn="ctr" rotWithShape="0">
                <a:srgbClr val="000000">
                  <a:alpha val="7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g218addb78da_1_11"/>
            <p:cNvSpPr/>
            <p:nvPr/>
          </p:nvSpPr>
          <p:spPr>
            <a:xfrm>
              <a:off x="3468960" y="2082960"/>
              <a:ext cx="1463700" cy="49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User generated </a:t>
              </a:r>
              <a:endPara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content</a:t>
              </a:r>
              <a:endPara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0" name="Google Shape;150;g218addb78da_1_11"/>
          <p:cNvGrpSpPr/>
          <p:nvPr/>
        </p:nvGrpSpPr>
        <p:grpSpPr>
          <a:xfrm>
            <a:off x="462510" y="2255580"/>
            <a:ext cx="1502640" cy="1688940"/>
            <a:chOff x="616680" y="3007440"/>
            <a:chExt cx="2003520" cy="2251920"/>
          </a:xfrm>
        </p:grpSpPr>
        <p:sp>
          <p:nvSpPr>
            <p:cNvPr id="151" name="Google Shape;151;g218addb78da_1_11"/>
            <p:cNvSpPr/>
            <p:nvPr/>
          </p:nvSpPr>
          <p:spPr>
            <a:xfrm>
              <a:off x="826200" y="3242160"/>
              <a:ext cx="1794000" cy="2017200"/>
            </a:xfrm>
            <a:prstGeom prst="ellipse">
              <a:avLst/>
            </a:prstGeom>
            <a:noFill/>
            <a:ln w="25550" cap="flat" cmpd="sng">
              <a:solidFill>
                <a:srgbClr val="FFD90B"/>
              </a:solidFill>
              <a:prstDash val="solid"/>
              <a:miter lim="8000"/>
              <a:headEnd type="none" w="sm" len="sm"/>
              <a:tailEnd type="none" w="sm" len="sm"/>
            </a:ln>
            <a:effectLst>
              <a:outerShdw blurRad="63500" dist="75858" dir="2700000" algn="ctr" rotWithShape="0">
                <a:srgbClr val="000000">
                  <a:alpha val="7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g218addb78da_1_11"/>
            <p:cNvSpPr/>
            <p:nvPr/>
          </p:nvSpPr>
          <p:spPr>
            <a:xfrm>
              <a:off x="616680" y="3007440"/>
              <a:ext cx="964500" cy="246300"/>
            </a:xfrm>
            <a:prstGeom prst="rect">
              <a:avLst/>
            </a:prstGeom>
            <a:noFill/>
            <a:ln>
              <a:noFill/>
            </a:ln>
            <a:effectLst>
              <a:outerShdw blurRad="63500" dist="75858" dir="2700000" algn="ctr" rotWithShape="0">
                <a:srgbClr val="000000">
                  <a:alpha val="42750"/>
                </a:srgbClr>
              </a:outerShdw>
            </a:effectLst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0" i="0" u="none" strike="noStrike" cap="none">
                  <a:solidFill>
                    <a:srgbClr val="D0B109"/>
                  </a:solidFill>
                  <a:latin typeface="Arial"/>
                  <a:ea typeface="Arial"/>
                  <a:cs typeface="Arial"/>
                  <a:sym typeface="Arial"/>
                </a:rPr>
                <a:t>Thesaurus</a:t>
              </a:r>
              <a:endPara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3" name="Google Shape;153;g218addb78da_1_11"/>
          <p:cNvGrpSpPr/>
          <p:nvPr/>
        </p:nvGrpSpPr>
        <p:grpSpPr>
          <a:xfrm>
            <a:off x="4396680" y="1215810"/>
            <a:ext cx="1510425" cy="1674270"/>
            <a:chOff x="5862240" y="1621080"/>
            <a:chExt cx="2013900" cy="2232360"/>
          </a:xfrm>
        </p:grpSpPr>
        <p:sp>
          <p:nvSpPr>
            <p:cNvPr id="154" name="Google Shape;154;g218addb78da_1_11"/>
            <p:cNvSpPr/>
            <p:nvPr/>
          </p:nvSpPr>
          <p:spPr>
            <a:xfrm>
              <a:off x="5862240" y="1895040"/>
              <a:ext cx="2013900" cy="1958400"/>
            </a:xfrm>
            <a:prstGeom prst="ellipse">
              <a:avLst/>
            </a:prstGeom>
            <a:noFill/>
            <a:ln w="25550" cap="flat" cmpd="sng">
              <a:solidFill>
                <a:srgbClr val="FFB138"/>
              </a:solidFill>
              <a:prstDash val="solid"/>
              <a:miter lim="8000"/>
              <a:headEnd type="none" w="sm" len="sm"/>
              <a:tailEnd type="none" w="sm" len="sm"/>
            </a:ln>
            <a:effectLst>
              <a:outerShdw blurRad="63500" dist="75858" dir="2700000" algn="ctr" rotWithShape="0">
                <a:srgbClr val="000000">
                  <a:alpha val="4275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g218addb78da_1_11"/>
            <p:cNvSpPr/>
            <p:nvPr/>
          </p:nvSpPr>
          <p:spPr>
            <a:xfrm>
              <a:off x="6356520" y="1621080"/>
              <a:ext cx="9642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0" i="0" u="none" strike="noStrike" cap="none">
                  <a:solidFill>
                    <a:srgbClr val="E7A132"/>
                  </a:solidFill>
                  <a:latin typeface="Arial"/>
                  <a:ea typeface="Arial"/>
                  <a:cs typeface="Arial"/>
                  <a:sym typeface="Arial"/>
                </a:rPr>
                <a:t>Authorities</a:t>
              </a:r>
              <a:endPara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6" name="Google Shape;156;g218addb78da_1_11"/>
          <p:cNvGrpSpPr/>
          <p:nvPr/>
        </p:nvGrpSpPr>
        <p:grpSpPr>
          <a:xfrm>
            <a:off x="2253420" y="3247290"/>
            <a:ext cx="3071115" cy="1468800"/>
            <a:chOff x="3004560" y="4329720"/>
            <a:chExt cx="4094820" cy="1958400"/>
          </a:xfrm>
        </p:grpSpPr>
        <p:sp>
          <p:nvSpPr>
            <p:cNvPr id="157" name="Google Shape;157;g218addb78da_1_11"/>
            <p:cNvSpPr/>
            <p:nvPr/>
          </p:nvSpPr>
          <p:spPr>
            <a:xfrm>
              <a:off x="3004560" y="4329720"/>
              <a:ext cx="3551700" cy="1958400"/>
            </a:xfrm>
            <a:prstGeom prst="ellipse">
              <a:avLst/>
            </a:prstGeom>
            <a:noFill/>
            <a:ln w="25550" cap="flat" cmpd="sng">
              <a:solidFill>
                <a:srgbClr val="2567FF"/>
              </a:solidFill>
              <a:prstDash val="solid"/>
              <a:miter lim="8000"/>
              <a:headEnd type="none" w="sm" len="sm"/>
              <a:tailEnd type="none" w="sm" len="sm"/>
            </a:ln>
            <a:effectLst>
              <a:outerShdw blurRad="63500" dist="75858" dir="2700000" algn="ctr" rotWithShape="0">
                <a:srgbClr val="000000">
                  <a:alpha val="4275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g218addb78da_1_11"/>
            <p:cNvSpPr/>
            <p:nvPr/>
          </p:nvSpPr>
          <p:spPr>
            <a:xfrm>
              <a:off x="6103080" y="5416920"/>
              <a:ext cx="9963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0" i="0" u="none" strike="noStrike" cap="none">
                  <a:solidFill>
                    <a:srgbClr val="12327C"/>
                  </a:solidFill>
                  <a:latin typeface="Arial"/>
                  <a:ea typeface="Arial"/>
                  <a:cs typeface="Arial"/>
                  <a:sym typeface="Arial"/>
                </a:rPr>
                <a:t>Collections</a:t>
              </a:r>
              <a:endPara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9" name="Google Shape;159;g218addb78da_1_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95380" y="2859300"/>
            <a:ext cx="3401730" cy="183168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218addb78da_1_11"/>
          <p:cNvSpPr txBox="1"/>
          <p:nvPr/>
        </p:nvSpPr>
        <p:spPr>
          <a:xfrm>
            <a:off x="136750" y="180678"/>
            <a:ext cx="60177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Archive Graph</a:t>
            </a:r>
            <a:endParaRPr sz="33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18addb78da_1_106"/>
          <p:cNvSpPr txBox="1"/>
          <p:nvPr/>
        </p:nvSpPr>
        <p:spPr>
          <a:xfrm>
            <a:off x="429725" y="1666750"/>
            <a:ext cx="81255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deep dive with Standford’s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Ultimately, the aim is to extract not just entities such as place, time, organisation, etc. but relationships between entities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 Holocaust Memorial Museum testimonies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120+ MB of text over 2 GB of data in a database!!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15-fold increase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6" name="Google Shape;166;g218addb78da_1_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3800" y="312800"/>
            <a:ext cx="3474325" cy="796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g218addb78da_1_106"/>
          <p:cNvSpPr txBox="1">
            <a:spLocks noGrp="1"/>
          </p:cNvSpPr>
          <p:nvPr>
            <p:ph type="title"/>
          </p:nvPr>
        </p:nvSpPr>
        <p:spPr>
          <a:xfrm>
            <a:off x="910700" y="210650"/>
            <a:ext cx="8520600" cy="120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" sz="4400">
                <a:latin typeface="Calibri"/>
                <a:ea typeface="Calibri"/>
                <a:cs typeface="Calibri"/>
                <a:sym typeface="Calibri"/>
              </a:rPr>
              <a:t>Archives and AI: </a:t>
            </a:r>
            <a:br>
              <a:rPr lang="en" sz="4400">
                <a:latin typeface="Calibri"/>
                <a:ea typeface="Calibri"/>
                <a:cs typeface="Calibri"/>
                <a:sym typeface="Calibri"/>
              </a:rPr>
            </a:br>
            <a:r>
              <a:rPr lang="en" sz="4400">
                <a:latin typeface="Calibri"/>
                <a:ea typeface="Calibri"/>
                <a:cs typeface="Calibri"/>
                <a:sym typeface="Calibri"/>
              </a:rPr>
              <a:t>Complexity challenge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pic>
        <p:nvPicPr>
          <p:cNvPr id="168" name="Google Shape;168;g218addb78da_1_10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5250" y="1109000"/>
            <a:ext cx="6532875" cy="384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18addb78da_1_37"/>
          <p:cNvSpPr txBox="1">
            <a:spLocks noGrp="1"/>
          </p:cNvSpPr>
          <p:nvPr>
            <p:ph type="title"/>
          </p:nvPr>
        </p:nvSpPr>
        <p:spPr>
          <a:xfrm>
            <a:off x="757200" y="15684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625" b="1">
                <a:latin typeface="Calibri"/>
                <a:ea typeface="Calibri"/>
                <a:cs typeface="Calibri"/>
                <a:sym typeface="Calibri"/>
              </a:rPr>
              <a:t>New archives and Emerging trends</a:t>
            </a:r>
            <a:endParaRPr sz="2625"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000" b="1">
                <a:latin typeface="Calibri"/>
                <a:ea typeface="Calibri"/>
                <a:cs typeface="Calibri"/>
                <a:sym typeface="Calibri"/>
              </a:rPr>
              <a:t>Distant Reading of Archives</a:t>
            </a:r>
            <a:endParaRPr sz="2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18addb78da_1_41"/>
          <p:cNvSpPr/>
          <p:nvPr/>
        </p:nvSpPr>
        <p:spPr>
          <a:xfrm>
            <a:off x="581040" y="1493910"/>
            <a:ext cx="4522500" cy="19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500" tIns="33750" rIns="67500" bIns="337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5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Aim</a:t>
            </a:r>
            <a:r>
              <a:rPr lang="en" sz="195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Specifying community relations</a:t>
            </a:r>
            <a:endParaRPr sz="195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99"/>
              </a:spcBef>
              <a:spcAft>
                <a:spcPts val="0"/>
              </a:spcAft>
              <a:buNone/>
            </a:pPr>
            <a:r>
              <a:rPr lang="en" sz="195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Method</a:t>
            </a:r>
            <a:r>
              <a:rPr lang="en" sz="195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Network visualisation. </a:t>
            </a:r>
            <a:endParaRPr sz="195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99"/>
              </a:spcBef>
              <a:spcAft>
                <a:spcPts val="0"/>
              </a:spcAft>
              <a:buNone/>
            </a:pPr>
            <a:r>
              <a:rPr lang="en" sz="195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95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Sources</a:t>
            </a:r>
            <a:r>
              <a:rPr lang="en" sz="195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Digitised archive of the Jewish Council of Amsterdam and Friesland</a:t>
            </a:r>
            <a:endParaRPr sz="195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99"/>
              </a:spcBef>
              <a:spcAft>
                <a:spcPts val="0"/>
              </a:spcAft>
              <a:buNone/>
            </a:pPr>
            <a:endParaRPr sz="195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9" name="Google Shape;179;g218addb78da_1_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48460" y="2159730"/>
            <a:ext cx="254610" cy="54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g218addb78da_1_41"/>
          <p:cNvSpPr/>
          <p:nvPr/>
        </p:nvSpPr>
        <p:spPr>
          <a:xfrm>
            <a:off x="732780" y="153900"/>
            <a:ext cx="5997000" cy="8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500" tIns="33750" rIns="67500" bIns="337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05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2625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Names and Networks</a:t>
            </a:r>
            <a:endParaRPr sz="2625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1" name="Google Shape;181;g218addb78da_1_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73670" y="953640"/>
            <a:ext cx="2577420" cy="1907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218addb78da_1_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73671" y="2791395"/>
            <a:ext cx="3852665" cy="2352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18addb78da_1_49"/>
          <p:cNvSpPr/>
          <p:nvPr/>
        </p:nvSpPr>
        <p:spPr>
          <a:xfrm>
            <a:off x="-1" y="0"/>
            <a:ext cx="91416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g218addb78da_1_49"/>
          <p:cNvSpPr txBox="1"/>
          <p:nvPr/>
        </p:nvSpPr>
        <p:spPr>
          <a:xfrm>
            <a:off x="898636" y="420661"/>
            <a:ext cx="7346700" cy="8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b" anchorCtr="0">
            <a:normAutofit fontScale="850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Micro-historical Acts of Resistance: Rediscovering agency at scale</a:t>
            </a:r>
            <a:endParaRPr sz="105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g218addb78da_1_49" descr="A flowchart showing the workflow of processing and categorizing semantic&#10;                  triplets from the Holocaust Archives Relational Database into the Holocaust&#10;                  Triplets Graph Database. Metadata and interview transcripts are separated in the&#10;                  first step and recombined at the end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0857" y="2129031"/>
            <a:ext cx="4371196" cy="2174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g218addb78da_1_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831" y="1368222"/>
            <a:ext cx="4371196" cy="2141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g218addb78da_1_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56207" y="2205684"/>
            <a:ext cx="5829300" cy="2098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Introduction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Conclusion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0"/>
          <p:cNvSpPr txBox="1"/>
          <p:nvPr/>
        </p:nvSpPr>
        <p:spPr>
          <a:xfrm>
            <a:off x="555450" y="1101550"/>
            <a:ext cx="8033100" cy="28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Gaps in terms of </a:t>
            </a: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transforming the many experiments into lasting archival theory, practice and infrastructure</a:t>
            </a: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Improving trust into AI techniques by developing a </a:t>
            </a: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stronger ethical framework</a:t>
            </a: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better understanding of their </a:t>
            </a: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 on research practices</a:t>
            </a: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</a:t>
            </a: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recordkeeping contributions to the advancement and appropriate use of AI</a:t>
            </a: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by bringing expertise on provenance, appraisal, contextualisation, transparency and accountability to the world of data.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20"/>
          <p:cNvSpPr txBox="1"/>
          <p:nvPr/>
        </p:nvSpPr>
        <p:spPr>
          <a:xfrm>
            <a:off x="224400" y="179525"/>
            <a:ext cx="51705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/>
          <p:nvPr/>
        </p:nvSpPr>
        <p:spPr>
          <a:xfrm>
            <a:off x="1100850" y="1273050"/>
            <a:ext cx="6942300" cy="25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Encompass professional, cultural and societal consequences of automated systems for recordkeeping processes and for archivists.</a:t>
            </a:r>
            <a:endParaRPr sz="17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AutoNum type="arabicPeriod"/>
            </a:pPr>
            <a:r>
              <a:rPr lang="en" sz="1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Survey article.</a:t>
            </a:r>
            <a:endParaRPr sz="17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alibri"/>
              <a:buAutoNum type="arabicPeriod"/>
            </a:pPr>
            <a:r>
              <a:rPr lang="en" sz="1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 use AI as a proxy for machine learning</a:t>
            </a:r>
            <a:endParaRPr sz="17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" sz="1700" b="0" i="0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Archives and AI: An Overview of Current Debates and Future Perspectives</a:t>
            </a:r>
            <a:r>
              <a:rPr lang="en" sz="1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”. </a:t>
            </a:r>
            <a:r>
              <a:rPr lang="en" sz="17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Journal on Computing and Cultural Heritage.</a:t>
            </a:r>
            <a:r>
              <a:rPr lang="en" sz="1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7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https://dl.acm.org/doi/10.1145/3479010</a:t>
            </a:r>
            <a:r>
              <a:rPr lang="en" sz="17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7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4"/>
          <p:cNvSpPr txBox="1"/>
          <p:nvPr/>
        </p:nvSpPr>
        <p:spPr>
          <a:xfrm>
            <a:off x="224400" y="179525"/>
            <a:ext cx="51705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Archives and AI</a:t>
            </a:r>
            <a:r>
              <a:rPr lang="en" sz="2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1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5"/>
          <p:cNvSpPr txBox="1"/>
          <p:nvPr/>
        </p:nvSpPr>
        <p:spPr>
          <a:xfrm>
            <a:off x="1265250" y="1257000"/>
            <a:ext cx="6613500" cy="28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arenR"/>
            </a:pP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Focus: Intersection of AI and record keeping in archives.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arenR"/>
            </a:pP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Select relevant articles from a curated list of journals, by manual sift through all issues 2015-2020.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arenR"/>
            </a:pPr>
            <a:r>
              <a:rPr lang="en" sz="18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Discard purely technical work on archival materials, in the absence of an archival reflection, nor archival work in the absence of an explicit reference to AI.</a:t>
            </a:r>
            <a:endParaRPr sz="18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arenR"/>
            </a:pP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Expand by reference lookup + same selection criteria.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arenR"/>
            </a:pPr>
            <a:r>
              <a:rPr lang="en" sz="1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Final selection of 53 articles for discussion: not a systematic survey, but a representative set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5"/>
          <p:cNvSpPr txBox="1"/>
          <p:nvPr/>
        </p:nvSpPr>
        <p:spPr>
          <a:xfrm>
            <a:off x="224400" y="179525"/>
            <a:ext cx="51705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Method </a:t>
            </a:r>
            <a:endParaRPr sz="21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The tradition of archives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 txBox="1"/>
          <p:nvPr/>
        </p:nvSpPr>
        <p:spPr>
          <a:xfrm>
            <a:off x="555450" y="1101550"/>
            <a:ext cx="8033100" cy="3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Reconfiguring archives </a:t>
            </a:r>
            <a:r>
              <a:rPr lang="en" sz="1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from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aggregates of records to data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○"/>
            </a:pP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Traditional principles come under pressure, e.g., </a:t>
            </a:r>
            <a:r>
              <a:rPr lang="en" sz="18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provenance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" sz="18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original order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as the main means to organize and access records. 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○"/>
            </a:pP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Opportunity of new means of access, e.g., </a:t>
            </a:r>
            <a:r>
              <a:rPr lang="en" sz="18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indexation by contents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7"/>
          <p:cNvSpPr txBox="1"/>
          <p:nvPr/>
        </p:nvSpPr>
        <p:spPr>
          <a:xfrm>
            <a:off x="224400" y="179525"/>
            <a:ext cx="51705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Theoretical and professional considerations </a:t>
            </a:r>
            <a:endParaRPr sz="21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399" y="2614965"/>
            <a:ext cx="3417250" cy="2122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6900" y="2572875"/>
            <a:ext cx="3706650" cy="22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23088" y="3235485"/>
            <a:ext cx="1072350" cy="108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8"/>
          <p:cNvSpPr txBox="1"/>
          <p:nvPr/>
        </p:nvSpPr>
        <p:spPr>
          <a:xfrm>
            <a:off x="555450" y="1101550"/>
            <a:ext cx="8033100" cy="3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Reconfiguring archives </a:t>
            </a:r>
            <a:r>
              <a:rPr lang="en" sz="1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from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aggregates of records to data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○"/>
            </a:pP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Traditional principles come under pressure, e.g., </a:t>
            </a:r>
            <a:r>
              <a:rPr lang="en" sz="18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provenance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" sz="18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original order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as the main means to organize and access records. 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○"/>
            </a:pP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Opportunity of new means of access, e.g., </a:t>
            </a:r>
            <a:r>
              <a:rPr lang="en" sz="18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indexation by contents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Archival principles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can (should) be applied to data used in AI systems: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○"/>
            </a:pPr>
            <a:r>
              <a:rPr lang="en" sz="18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Provenance, appraisal, contextualisation, transparency and accountability</a:t>
            </a:r>
            <a:r>
              <a:rPr lang="en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are all often lacking in machine datasets.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8"/>
          <p:cNvSpPr txBox="1"/>
          <p:nvPr/>
        </p:nvSpPr>
        <p:spPr>
          <a:xfrm>
            <a:off x="224400" y="179525"/>
            <a:ext cx="5170500" cy="6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Theoretical and professional considerations </a:t>
            </a:r>
            <a:endParaRPr sz="21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1b7e9a0df9_0_6"/>
          <p:cNvSpPr txBox="1">
            <a:spLocks noGrp="1"/>
          </p:cNvSpPr>
          <p:nvPr>
            <p:ph type="ctrTitle"/>
          </p:nvPr>
        </p:nvSpPr>
        <p:spPr>
          <a:xfrm>
            <a:off x="283425" y="91725"/>
            <a:ext cx="8390400" cy="10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/>
              <a:t>Traditional Life Cycle View</a:t>
            </a:r>
            <a:endParaRPr sz="2600" b="1"/>
          </a:p>
        </p:txBody>
      </p:sp>
      <p:pic>
        <p:nvPicPr>
          <p:cNvPr id="99" name="Google Shape;99;g21b7e9a0df9_0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1400" y="1346700"/>
            <a:ext cx="5249526" cy="3690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g21b7e9a0df9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9200"/>
            <a:ext cx="9144003" cy="4991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583</Words>
  <Application>Microsoft Macintosh PowerPoint</Application>
  <PresentationFormat>Diavoorstelling (16:9)</PresentationFormat>
  <Paragraphs>81</Paragraphs>
  <Slides>21</Slides>
  <Notes>21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4" baseType="lpstr">
      <vt:lpstr>Arial</vt:lpstr>
      <vt:lpstr>Calibri</vt:lpstr>
      <vt:lpstr>Simple Light</vt:lpstr>
      <vt:lpstr>AI in historical archives Between automation and augmentation</vt:lpstr>
      <vt:lpstr>Introduction</vt:lpstr>
      <vt:lpstr>PowerPoint-presentatie</vt:lpstr>
      <vt:lpstr>PowerPoint-presentatie</vt:lpstr>
      <vt:lpstr>The tradition of archives </vt:lpstr>
      <vt:lpstr>PowerPoint-presentatie</vt:lpstr>
      <vt:lpstr>PowerPoint-presentatie</vt:lpstr>
      <vt:lpstr>Traditional Life Cycle View</vt:lpstr>
      <vt:lpstr>PowerPoint-presentatie</vt:lpstr>
      <vt:lpstr>PowerPoint-presentatie</vt:lpstr>
      <vt:lpstr>Two AI and archives examples </vt:lpstr>
      <vt:lpstr>Structure of Analysis</vt:lpstr>
      <vt:lpstr>PowerPoint-presentatie</vt:lpstr>
      <vt:lpstr> Theoretical and Professional Considerations  Archival Organisation New Meta(data)</vt:lpstr>
      <vt:lpstr>PowerPoint-presentatie</vt:lpstr>
      <vt:lpstr>Archives and AI:  Complexity challenge </vt:lpstr>
      <vt:lpstr>New archives and Emerging trends Distant Reading of Archives</vt:lpstr>
      <vt:lpstr>PowerPoint-presentatie</vt:lpstr>
      <vt:lpstr>PowerPoint-presentatie</vt:lpstr>
      <vt:lpstr>Conclusion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 in historical archives Between automation and augmentation</dc:title>
  <cp:lastModifiedBy>Charles Jeurgens</cp:lastModifiedBy>
  <cp:revision>1</cp:revision>
  <dcterms:modified xsi:type="dcterms:W3CDTF">2023-03-14T12:28:34Z</dcterms:modified>
</cp:coreProperties>
</file>