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92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0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204C0-C258-4A95-BFE3-AD261743F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260FBA-136F-4186-BAB7-5755A3D26C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8820B-C21D-48A4-A5B9-4CCA025AA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789FE6-0945-4B97-8D33-5146C7AF6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424B4-66F8-481A-88BE-CFD501162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214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AFE2A-A849-449B-BF90-0382D02F6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4C9A24-3771-491D-9C2F-52806BAC8F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E2E41-9325-43C3-9951-10D6CFF7F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ED4105-11B0-49C5-9925-7EE1D205F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51EC8B-E36F-4541-AB70-8E7016DEA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310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600E5D-C10D-413D-8AE7-28137EA6C9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A5D345-C6CB-4783-A7FA-860370813B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8DEA4-8AE1-4CDE-9F1B-DA593F0BF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40DDD-D977-4A9D-98E6-9A94B77FB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D071E-D1A7-4D20-8D13-B7E0A2B7D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542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8E521-43E4-464D-BD0A-DC36F002E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284CBA-CC5A-441B-8A52-987D07D3FA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A7ECF1-4A21-44AB-9135-E5E604B7F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8D632C-4ABE-400E-A834-3A2BB80F5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4D4B80-D0FB-4DA1-8C44-D5CEDA401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354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842E0-D8D9-44E7-AE57-7B748A422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FAE33-64FF-4F2A-B824-9157FAED5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34D23-1C41-4D39-8478-0A2152E4A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B04B5-BCA8-4765-AD1B-981FC7252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773F35-E920-45FE-8380-DE826246B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636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B6F8E-F649-4789-BF5D-8D101F599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661784-4047-41B0-B69E-425B8B9B7B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542FCB-1F8B-4F43-AC39-3B21B11401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5F0B2-AE18-4FC7-98E2-3C0258353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849B05-ADC7-4770-B216-2B3C5B891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247008-3F4C-4C2C-A3EA-D7DED8450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934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F7149-2631-4CF0-B501-F8E46B73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A7CDAB-BE42-4F7E-8902-221F8973E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67DD9E-C354-4B8A-A01D-832541F9A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EA2AF7-80DC-4345-8CD7-9FCF228C5A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C0B366-A11C-4FF2-848C-FA54505557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94C818-50F6-4681-B800-E8F486A53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4B3886-2BA4-4318-A3D4-0CC7EE88E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DF0C57-5ACF-4A44-9A94-8D8685A36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46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BD8E0-CEF5-488D-9EAE-9C5C1DBD5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633AC8-1AD7-4C8C-8F0F-A3D6697C2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42A8EC-36F1-4195-965C-50CB880D4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0C32C5-4AF8-487A-8170-5BDE189CE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370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7EB11B-924A-4208-8B1F-5BD6637DE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BF2B82-7236-4395-BE5D-7BF25F685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BB0E17-60ED-4CFA-AC4E-7A942E75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608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D5A14-8563-41DC-A3D6-2FC4CAD8D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EA8684-FB60-4672-B74D-9647FA2E5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AB38BF-79B7-49A1-989E-54E1CC75F6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E80624-85A2-4D67-842C-6DEC7FFD8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5BD992-2657-4B05-9540-45A36B93F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7223A-FCAE-47C0-B9DC-BFA275E10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0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3445B-A7A5-4523-A7E8-BED2A080C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D6F5-AC51-41DF-8F88-8A3F0D3D1E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11ED57-6F65-477A-B661-42C29331D1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CDBD51-05B1-439C-A5D2-D593606DF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6B94-E6B2-460C-B7B6-F4AE1266136D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DE033E-4978-4852-B25D-5AD3393F4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B5730E-20D8-48CE-87ED-49DD1CC18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992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6B545D-33B1-422A-AEDF-D81B528CB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98F10D-5E65-49C9-AFB4-B404625D4D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DABFE3-7563-4DE2-A893-0DDA51810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86B94-E6B2-460C-B7B6-F4AE1266136D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D59FB-32FE-4F57-A587-C7CAF5A4FF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4F029-E738-46A3-B057-1FF57C3B78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DF109-5DD0-4519-B309-C96C7D590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245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F1C12-A5CB-4255-85CF-4285E541E8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553064"/>
            <a:ext cx="9144000" cy="1474686"/>
          </a:xfrm>
        </p:spPr>
        <p:txBody>
          <a:bodyPr/>
          <a:lstStyle/>
          <a:p>
            <a:pPr algn="just" rtl="1"/>
            <a:r>
              <a:rPr lang="ar-AE" dirty="0"/>
              <a:t>الحفظ الرقمي هو ...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2BEAB9-B3F3-46BB-8323-E07DAA9D80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39" y="2439913"/>
            <a:ext cx="7435121" cy="4076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01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11D56-0106-4BD3-9BE5-5C6364A66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0106"/>
            <a:ext cx="10515600" cy="1325563"/>
          </a:xfrm>
        </p:spPr>
        <p:txBody>
          <a:bodyPr/>
          <a:lstStyle/>
          <a:p>
            <a:pPr algn="r" rtl="1"/>
            <a:r>
              <a:rPr lang="ar-EG" dirty="0"/>
              <a:t>يتضمن الإجراءات التالية</a:t>
            </a:r>
            <a:r>
              <a:rPr lang="ar-AE" dirty="0">
                <a:solidFill>
                  <a:srgbClr val="FF0000"/>
                </a:solidFill>
              </a:rPr>
              <a:t>: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7DF6F0-B3C7-4D34-B86A-F6E9E10675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1499" y="1978618"/>
            <a:ext cx="7697336" cy="4351338"/>
          </a:xfrm>
        </p:spPr>
        <p:txBody>
          <a:bodyPr>
            <a:normAutofit/>
          </a:bodyPr>
          <a:lstStyle/>
          <a:p>
            <a:pPr marL="625475" lvl="0" indent="-449263" algn="just" rtl="1"/>
            <a:r>
              <a:rPr lang="ar-AE" sz="3600" dirty="0"/>
              <a:t>تخطيط الإستراتيجية والسياسة وإعدادهما.</a:t>
            </a:r>
          </a:p>
          <a:p>
            <a:pPr marL="625475" lvl="0" indent="-449263" algn="just" rtl="1"/>
            <a:r>
              <a:rPr lang="ar-AE" sz="3600" dirty="0"/>
              <a:t>رصد المواد والأنظمة الرقمية، وتخطيطها، وتنظيمها وإدارتها، ومتابعة سير العمل.</a:t>
            </a:r>
          </a:p>
          <a:p>
            <a:pPr marL="625475" lvl="0" indent="-449263" algn="just" rtl="1"/>
            <a:r>
              <a:rPr lang="ar-AE" sz="3600" dirty="0"/>
              <a:t>تعيين المستوى المناسب لنشاط الحفظ لمجموعة معينة من المواد الرقمية.</a:t>
            </a:r>
            <a:endParaRPr lang="en-GB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579311"/>
            <a:ext cx="2990476" cy="54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291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19690-EC5A-4994-899B-912FE8F9B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 rtl="1"/>
            <a:r>
              <a:rPr lang="ar-AE" dirty="0"/>
              <a:t>فهم المواد الرقمية: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06C21-568E-41B5-AAF3-9D44077AC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173" y="2015690"/>
            <a:ext cx="7487496" cy="4351338"/>
          </a:xfrm>
        </p:spPr>
        <p:txBody>
          <a:bodyPr>
            <a:normAutofit/>
          </a:bodyPr>
          <a:lstStyle/>
          <a:p>
            <a:pPr marL="395288" lvl="0" indent="-395288" algn="just" rtl="1"/>
            <a:r>
              <a:rPr lang="ar-AE" sz="2700" dirty="0"/>
              <a:t>معرفة ما بحوزتنا و</a:t>
            </a:r>
            <a:r>
              <a:rPr lang="ar-EG" sz="2700" dirty="0"/>
              <a:t>توثيقها وإعداد ا</a:t>
            </a:r>
            <a:r>
              <a:rPr lang="ar-AE" sz="2700" dirty="0"/>
              <a:t>لبيانات الوصفية اللازمة.</a:t>
            </a:r>
          </a:p>
          <a:p>
            <a:pPr marL="395288" lvl="0" indent="-395288" algn="just" rtl="1"/>
            <a:r>
              <a:rPr lang="ar-AE" sz="2700" dirty="0"/>
              <a:t>ضمان استمرار السلامة والأصالة.</a:t>
            </a:r>
          </a:p>
          <a:p>
            <a:pPr marL="395288" lvl="0" indent="-395288" algn="just" rtl="1"/>
            <a:r>
              <a:rPr lang="ar-EG" sz="2700" dirty="0"/>
              <a:t>الاحتفاظ فقط بما نحتاج إليه بعد عملية ت</a:t>
            </a:r>
            <a:r>
              <a:rPr lang="ar-AE" sz="2700" dirty="0" err="1"/>
              <a:t>قييم</a:t>
            </a:r>
            <a:r>
              <a:rPr lang="ar-EG" sz="2700" dirty="0"/>
              <a:t> وانتقاء </a:t>
            </a:r>
            <a:r>
              <a:rPr lang="ar-AE" sz="2700" dirty="0"/>
              <a:t>بعناية</a:t>
            </a:r>
            <a:r>
              <a:rPr lang="ar-EG" sz="2700" dirty="0"/>
              <a:t> ودراسة.</a:t>
            </a:r>
            <a:endParaRPr lang="ar-AE" sz="2700" dirty="0"/>
          </a:p>
          <a:p>
            <a:pPr marL="395288" lvl="0" indent="-395288" algn="just" rtl="1"/>
            <a:r>
              <a:rPr lang="ar-AE" sz="2700" dirty="0"/>
              <a:t>استخدام المعايير المناسبة لجعل المواد الرقمية </a:t>
            </a:r>
            <a:r>
              <a:rPr lang="ar-EG" sz="2700" dirty="0"/>
              <a:t>عالية الجودة ومع مرونة الاستفادة المثلى منها</a:t>
            </a:r>
            <a:r>
              <a:rPr lang="ar-AE" sz="2700" dirty="0"/>
              <a:t>.</a:t>
            </a:r>
          </a:p>
          <a:p>
            <a:pPr marL="395288" lvl="0" indent="-395288" algn="just" rtl="1"/>
            <a:r>
              <a:rPr lang="ar-AE" sz="2700" dirty="0"/>
              <a:t>إضافة قيمة إلى المواد الرقمية التي تمتلكها المؤسسة بمرور الوقت.</a:t>
            </a:r>
            <a:endParaRPr lang="en-GB" sz="27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6670" y="1337481"/>
            <a:ext cx="3637129" cy="4213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402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0FEE2-40A9-4431-BE54-2C9844B39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AE" dirty="0"/>
              <a:t>الاستجابة للتغيير: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1AFA3-3DFC-47BE-BC44-DA78CCEDC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0113" y="2115402"/>
            <a:ext cx="7137780" cy="4109795"/>
          </a:xfrm>
        </p:spPr>
        <p:txBody>
          <a:bodyPr>
            <a:normAutofit/>
          </a:bodyPr>
          <a:lstStyle/>
          <a:p>
            <a:pPr marL="463550" lvl="0" indent="-354013" algn="just" rtl="1"/>
            <a:r>
              <a:rPr lang="ar-AE" dirty="0"/>
              <a:t>مواكبة المشهد المتغير</a:t>
            </a:r>
            <a:r>
              <a:rPr lang="ar-EG" dirty="0"/>
              <a:t> للتقنيات الرقمية</a:t>
            </a:r>
            <a:r>
              <a:rPr lang="ar-AE" dirty="0"/>
              <a:t>.</a:t>
            </a:r>
          </a:p>
          <a:p>
            <a:pPr marL="463550" lvl="0" indent="-354013" algn="just" rtl="1"/>
            <a:r>
              <a:rPr lang="ar-EG" dirty="0"/>
              <a:t>التواصل </a:t>
            </a:r>
            <a:r>
              <a:rPr lang="ar-AE" dirty="0"/>
              <a:t>المستمر مع </a:t>
            </a:r>
            <a:r>
              <a:rPr lang="ar-EG" dirty="0"/>
              <a:t>مطوري </a:t>
            </a:r>
            <a:r>
              <a:rPr lang="ar-AE" dirty="0"/>
              <a:t>البيانات</a:t>
            </a:r>
            <a:r>
              <a:rPr lang="ar-EG" dirty="0"/>
              <a:t> </a:t>
            </a:r>
            <a:r>
              <a:rPr lang="ar-AE" dirty="0"/>
              <a:t>ومستخدمي</a:t>
            </a:r>
            <a:r>
              <a:rPr lang="ar-EG" dirty="0"/>
              <a:t>ها</a:t>
            </a:r>
            <a:r>
              <a:rPr lang="ar-AE" dirty="0"/>
              <a:t>، وموفري الحلول، و</a:t>
            </a:r>
            <a:r>
              <a:rPr lang="ar-EG" dirty="0"/>
              <a:t>إدارات تكنولوجيا </a:t>
            </a:r>
            <a:r>
              <a:rPr lang="ar-AE" dirty="0"/>
              <a:t>المعلومات، ومديري السجلات، وفرق التسويق، </a:t>
            </a:r>
            <a:r>
              <a:rPr lang="ar-EG" dirty="0"/>
              <a:t>وصانعي </a:t>
            </a:r>
            <a:r>
              <a:rPr lang="ar-AE" dirty="0"/>
              <a:t>السياسات وغيرهم.</a:t>
            </a:r>
          </a:p>
          <a:p>
            <a:pPr marL="463550" lvl="0" indent="-354013" algn="just" rtl="1"/>
            <a:r>
              <a:rPr lang="ar-AE" dirty="0"/>
              <a:t>دعم </a:t>
            </a:r>
            <a:r>
              <a:rPr lang="ar-EG" dirty="0"/>
              <a:t>احتياجات </a:t>
            </a:r>
            <a:r>
              <a:rPr lang="ar-AE" dirty="0"/>
              <a:t>المستخدمين عبر إتاحة الوصول، والتدريب.</a:t>
            </a:r>
          </a:p>
          <a:p>
            <a:pPr marL="463550" lvl="0" indent="-354013" algn="just" rtl="1"/>
            <a:r>
              <a:rPr lang="ar-EG" dirty="0"/>
              <a:t>إحداث </a:t>
            </a:r>
            <a:r>
              <a:rPr lang="ar-AE" dirty="0"/>
              <a:t>تغيير </a:t>
            </a:r>
            <a:r>
              <a:rPr lang="ar-EG" dirty="0"/>
              <a:t>شامل في ال</a:t>
            </a:r>
            <a:r>
              <a:rPr lang="ar-AE" dirty="0"/>
              <a:t>أعمال</a:t>
            </a:r>
            <a:r>
              <a:rPr lang="en-US" dirty="0"/>
              <a:t> </a:t>
            </a:r>
            <a:r>
              <a:rPr lang="ar-EG" dirty="0"/>
              <a:t>في مختلف المنظمات والمؤسسات ل</a:t>
            </a:r>
            <a:r>
              <a:rPr lang="ar-AE" dirty="0"/>
              <a:t>يصبح </a:t>
            </a:r>
            <a:r>
              <a:rPr lang="ar-EG" dirty="0"/>
              <a:t> </a:t>
            </a:r>
            <a:r>
              <a:rPr lang="ar-AE" dirty="0"/>
              <a:t>الحفظ الرقمي </a:t>
            </a:r>
            <a:r>
              <a:rPr lang="ar-EG" dirty="0"/>
              <a:t>من مهام </a:t>
            </a:r>
            <a:r>
              <a:rPr lang="ar-AE" dirty="0"/>
              <a:t>الأعمال المعتادة.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2CE5D3-460E-4780-AED6-6076DBEB95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64" y="1404138"/>
            <a:ext cx="3990767" cy="52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570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A31C7-3E51-451E-8240-CC86ED536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AE" dirty="0"/>
              <a:t>الحفظ الرقمي ليس فقط: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90553-ABC3-45A4-949B-73AC5F57B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740" y="2140394"/>
            <a:ext cx="6841494" cy="3768030"/>
          </a:xfrm>
        </p:spPr>
        <p:txBody>
          <a:bodyPr>
            <a:normAutofit/>
          </a:bodyPr>
          <a:lstStyle/>
          <a:p>
            <a:pPr marL="395288" lvl="0" indent="-395288" algn="just" rtl="1"/>
            <a:r>
              <a:rPr lang="ar-AE" sz="3200" dirty="0"/>
              <a:t>الرقمنة، والنسخ الاحتياطي، والتخزين والإتاحة</a:t>
            </a:r>
            <a:r>
              <a:rPr lang="ar-EG" sz="3200" dirty="0"/>
              <a:t> للجمهور</a:t>
            </a:r>
            <a:r>
              <a:rPr lang="ar-AE" sz="3200" dirty="0"/>
              <a:t>، والاستكشاف.</a:t>
            </a:r>
          </a:p>
          <a:p>
            <a:pPr marL="395288" lvl="0" indent="-395288" algn="just" rtl="1"/>
            <a:r>
              <a:rPr lang="ar-SA" sz="3200" dirty="0">
                <a:latin typeface="Calibri" panose="020F0502020204030204" pitchFamily="34" charset="0"/>
                <a:ea typeface="Calibri" panose="020F0502020204030204" pitchFamily="34" charset="0"/>
              </a:rPr>
              <a:t>شراء منتج جاهز واعتبار الأمر منتهي</a:t>
            </a:r>
            <a:r>
              <a:rPr lang="ar-EG" sz="3200" dirty="0">
                <a:latin typeface="Calibri" panose="020F0502020204030204" pitchFamily="34" charset="0"/>
                <a:ea typeface="Calibri" panose="020F0502020204030204" pitchFamily="34" charset="0"/>
              </a:rPr>
              <a:t>ً</a:t>
            </a:r>
            <a:r>
              <a:rPr lang="ar-SA" sz="3200" dirty="0">
                <a:latin typeface="Calibri" panose="020F0502020204030204" pitchFamily="34" charset="0"/>
                <a:ea typeface="Calibri" panose="020F0502020204030204" pitchFamily="34" charset="0"/>
              </a:rPr>
              <a:t>ا</a:t>
            </a:r>
            <a:r>
              <a:rPr lang="ar-AE" sz="3200" dirty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marL="395288" lvl="0" indent="-395288" algn="just" rtl="1"/>
            <a:r>
              <a:rPr lang="ar-AE" sz="3200" dirty="0"/>
              <a:t>مشكلة فنية</a:t>
            </a:r>
            <a:r>
              <a:rPr lang="ar-EG" sz="3200" dirty="0"/>
              <a:t> وتقنية </a:t>
            </a:r>
            <a:r>
              <a:rPr lang="ar-AE" sz="3200" dirty="0"/>
              <a:t>بل مشكلة ثقافية أيضاً.</a:t>
            </a:r>
          </a:p>
          <a:p>
            <a:pPr marL="395288" lvl="0" indent="-395288" algn="just" rtl="1"/>
            <a:r>
              <a:rPr lang="ar-SA" sz="3200" dirty="0">
                <a:latin typeface="Calibri" panose="020F0502020204030204" pitchFamily="34" charset="0"/>
                <a:ea typeface="Calibri" panose="020F0502020204030204" pitchFamily="34" charset="0"/>
              </a:rPr>
              <a:t>نزعة حديثة</a:t>
            </a:r>
            <a:r>
              <a:rPr lang="ar-EG" sz="3200" dirty="0">
                <a:latin typeface="Calibri" panose="020F0502020204030204" pitchFamily="34" charset="0"/>
                <a:ea typeface="Calibri" panose="020F0502020204030204" pitchFamily="34" charset="0"/>
              </a:rPr>
              <a:t> مؤقتة</a:t>
            </a:r>
            <a:r>
              <a:rPr lang="ar-SA" sz="3200" dirty="0">
                <a:latin typeface="Calibri" panose="020F0502020204030204" pitchFamily="34" charset="0"/>
                <a:ea typeface="Calibri" panose="020F0502020204030204" pitchFamily="34" charset="0"/>
              </a:rPr>
              <a:t>، بل تغيير مستمر </a:t>
            </a:r>
            <a:r>
              <a:rPr lang="ar-EG" sz="3200" dirty="0">
                <a:latin typeface="Calibri" panose="020F0502020204030204" pitchFamily="34" charset="0"/>
                <a:ea typeface="Calibri" panose="020F0502020204030204" pitchFamily="34" charset="0"/>
              </a:rPr>
              <a:t>في </a:t>
            </a:r>
            <a:r>
              <a:rPr lang="ar-SA" sz="3200" dirty="0">
                <a:latin typeface="Calibri" panose="020F0502020204030204" pitchFamily="34" charset="0"/>
                <a:ea typeface="Calibri" panose="020F0502020204030204" pitchFamily="34" charset="0"/>
              </a:rPr>
              <a:t>جميع المؤسسات</a:t>
            </a:r>
            <a:r>
              <a:rPr lang="ar-AE" sz="3200" dirty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n-GB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34F60A-18CB-445E-853E-C7B8A09F7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483" y="1377696"/>
            <a:ext cx="2702317" cy="45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709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B9191-E445-4BB5-B422-AE75AE7D3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AE" dirty="0"/>
              <a:t> ما</a:t>
            </a:r>
            <a:r>
              <a:rPr lang="ar-AE" dirty="0">
                <a:solidFill>
                  <a:srgbClr val="7030A0"/>
                </a:solidFill>
              </a:rPr>
              <a:t> </a:t>
            </a:r>
            <a:r>
              <a:rPr lang="ar-AE" dirty="0"/>
              <a:t>يتعلق بـ </a:t>
            </a:r>
            <a:r>
              <a:rPr lang="en-GB" dirty="0"/>
              <a:t>]</a:t>
            </a:r>
            <a:r>
              <a:rPr lang="ar-AE" dirty="0"/>
              <a:t>أدرجْ اسم القطاع]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D550FF-EFB3-457E-8DF7-14775A2851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6955" y="2080042"/>
            <a:ext cx="5606845" cy="4079766"/>
          </a:xfrm>
        </p:spPr>
        <p:txBody>
          <a:bodyPr>
            <a:normAutofit/>
          </a:bodyPr>
          <a:lstStyle/>
          <a:p>
            <a:pPr marL="463550" indent="-285750" algn="r" rtl="1"/>
            <a:r>
              <a:rPr lang="ar-AE" sz="3200" dirty="0"/>
              <a:t>[أضفْ القضايا الخاصة بالقطاع]</a:t>
            </a:r>
            <a:endParaRPr lang="en-GB" sz="3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7C91A48-80D6-4922-8B48-1BF2602EC9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4994465" cy="579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930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B1410-48B3-4DD5-9E1A-E20616C27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EG" dirty="0"/>
              <a:t>ملاحظات ختامية: الحفظ الرقمي </a:t>
            </a:r>
            <a:endParaRPr lang="ar-A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9612D-0C7F-4F07-B469-A2F0AE21A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331" y="2036064"/>
            <a:ext cx="5994462" cy="3840092"/>
          </a:xfrm>
        </p:spPr>
        <p:txBody>
          <a:bodyPr/>
          <a:lstStyle/>
          <a:p>
            <a:pPr marL="573088" lvl="0" indent="-395288" algn="just" rtl="1"/>
            <a:r>
              <a:rPr lang="ar-EG" sz="3200" dirty="0"/>
              <a:t>هو </a:t>
            </a:r>
            <a:r>
              <a:rPr lang="ar-AE" sz="3200" dirty="0"/>
              <a:t>البنية التحتية الأساسية لأي مؤسسة - مثل شبكة الكهرباء أو الماء.</a:t>
            </a:r>
          </a:p>
          <a:p>
            <a:pPr marL="573088" lvl="0" indent="-395288" algn="just" rtl="1"/>
            <a:r>
              <a:rPr lang="ar-AE" sz="3200" dirty="0" err="1"/>
              <a:t>ضرور</a:t>
            </a:r>
            <a:r>
              <a:rPr lang="ar-EG" sz="3200" dirty="0"/>
              <a:t>ة</a:t>
            </a:r>
            <a:r>
              <a:rPr lang="ar-AE" sz="3200" dirty="0"/>
              <a:t> لتأمين إرثنا الرقمي.</a:t>
            </a:r>
          </a:p>
          <a:p>
            <a:pPr marL="573088" lvl="0" indent="-395288" algn="just" rtl="1"/>
            <a:r>
              <a:rPr lang="ar-AE" sz="3200" dirty="0"/>
              <a:t>يجب أن يكون مصدر الاهتمام </a:t>
            </a:r>
            <a:r>
              <a:rPr lang="ar-EG" sz="3200" dirty="0"/>
              <a:t>الأول </a:t>
            </a:r>
            <a:r>
              <a:rPr lang="ar-AE" sz="3200" dirty="0"/>
              <a:t>للجميع.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5229" y="1500434"/>
            <a:ext cx="4228571" cy="41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086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250</Words>
  <Application>Microsoft Office PowerPoint</Application>
  <PresentationFormat>Widescreen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الحفظ الرقمي هو ...</vt:lpstr>
      <vt:lpstr>يتضمن الإجراءات التالية:</vt:lpstr>
      <vt:lpstr>فهم المواد الرقمية:</vt:lpstr>
      <vt:lpstr>الاستجابة للتغيير: </vt:lpstr>
      <vt:lpstr>الحفظ الرقمي ليس فقط:</vt:lpstr>
      <vt:lpstr> ما يتعلق بـ ]أدرجْ اسم القطاع]</vt:lpstr>
      <vt:lpstr>ملاحظات ختامية: الحفظ الرقمي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Preservation is…</dc:title>
  <dc:creator>Sharon McMeekin</dc:creator>
  <cp:lastModifiedBy>HajjajBashir</cp:lastModifiedBy>
  <cp:revision>38</cp:revision>
  <dcterms:created xsi:type="dcterms:W3CDTF">2018-11-13T15:57:58Z</dcterms:created>
  <dcterms:modified xsi:type="dcterms:W3CDTF">2021-03-01T15:54:10Z</dcterms:modified>
</cp:coreProperties>
</file>