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96" r:id="rId2"/>
    <p:sldId id="300" r:id="rId3"/>
    <p:sldId id="302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8" r:id="rId12"/>
    <p:sldId id="317" r:id="rId13"/>
    <p:sldId id="319" r:id="rId14"/>
    <p:sldId id="320" r:id="rId15"/>
    <p:sldId id="321" r:id="rId16"/>
    <p:sldId id="322" r:id="rId17"/>
    <p:sldId id="323" r:id="rId18"/>
  </p:sldIdLst>
  <p:sldSz cx="9144000" cy="5143500" type="screen16x9"/>
  <p:notesSz cx="6858000" cy="987425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2DD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703"/>
  </p:normalViewPr>
  <p:slideViewPr>
    <p:cSldViewPr snapToGrid="0" snapToObjects="1">
      <p:cViewPr varScale="1">
        <p:scale>
          <a:sx n="133" d="100"/>
          <a:sy n="133" d="100"/>
        </p:scale>
        <p:origin x="43" y="187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1019F-604D-4F07-AD89-00E06EEC9DE4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A1CB1-5927-434A-AF87-C1F77AD66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5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(one border image landscape)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4339389" cy="3017965"/>
          </a:xfrm>
          <a:prstGeom prst="rect">
            <a:avLst/>
          </a:prstGeom>
          <a:ln w="34925">
            <a:solidFill>
              <a:srgbClr val="00B2DD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0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408380" y="1010158"/>
            <a:ext cx="472496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79" y="455151"/>
            <a:ext cx="4933515" cy="5234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(one border image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462463" cy="3017965"/>
          </a:xfrm>
          <a:prstGeom prst="rect">
            <a:avLst/>
          </a:prstGeom>
          <a:ln w="34925">
            <a:solidFill>
              <a:srgbClr val="00B2DD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50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4034589" y="1242206"/>
            <a:ext cx="4355433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4034588" y="455151"/>
            <a:ext cx="4355433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(two border images landscape)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9861" y="323333"/>
            <a:ext cx="2829507" cy="1630323"/>
          </a:xfrm>
          <a:prstGeom prst="rect">
            <a:avLst/>
          </a:prstGeom>
          <a:ln w="34925">
            <a:solidFill>
              <a:srgbClr val="00B2DD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39861" y="2130272"/>
            <a:ext cx="2829507" cy="1630323"/>
          </a:xfrm>
          <a:prstGeom prst="rect">
            <a:avLst/>
          </a:prstGeom>
          <a:ln w="34925">
            <a:solidFill>
              <a:srgbClr val="00B2DD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62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13117" y="1242206"/>
            <a:ext cx="3417535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13117" y="455151"/>
            <a:ext cx="3417536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(two border images portrait)</a:t>
            </a:r>
          </a:p>
          <a:p>
            <a:pPr lvl="0"/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109537" cy="3017965"/>
          </a:xfrm>
          <a:prstGeom prst="rect">
            <a:avLst/>
          </a:prstGeom>
          <a:ln w="34925">
            <a:solidFill>
              <a:srgbClr val="00B2DD"/>
            </a:solidFill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59242" y="455151"/>
            <a:ext cx="2109537" cy="3017965"/>
          </a:xfrm>
          <a:prstGeom prst="rect">
            <a:avLst/>
          </a:prstGeom>
          <a:ln w="34925">
            <a:solidFill>
              <a:srgbClr val="00B2DD"/>
            </a:solidFill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7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5" y="-67296"/>
            <a:ext cx="9364203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 smtClean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</a:t>
            </a:r>
            <a:r>
              <a:rPr lang="en-US" dirty="0" smtClean="0">
                <a:solidFill>
                  <a:srgbClr val="00B2DD"/>
                </a:solidFill>
                <a:latin typeface="+mn-lt"/>
              </a:rPr>
              <a:t>(more bullet </a:t>
            </a:r>
            <a:r>
              <a:rPr lang="en-US" dirty="0">
                <a:solidFill>
                  <a:srgbClr val="00B2DD"/>
                </a:solidFill>
                <a:latin typeface="+mn-lt"/>
              </a:rPr>
              <a:t>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964325" y="855200"/>
            <a:ext cx="456205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855200"/>
            <a:ext cx="2965864" cy="25097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3000" b="1" i="0" baseline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(DYNAMIC TITLE OPTION CAPS AND BOLD)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954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44161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(text heavy 3 column)</a:t>
            </a:r>
          </a:p>
          <a:p>
            <a:pPr lvl="0"/>
            <a:endParaRPr lang="en-US" dirty="0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1583686"/>
            <a:ext cx="7441610" cy="2089955"/>
          </a:xfrm>
          <a:prstGeom prst="rect">
            <a:avLst/>
          </a:prstGeom>
        </p:spPr>
        <p:txBody>
          <a:bodyPr numCol="3" spcCol="180000"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 </a:t>
            </a:r>
            <a:r>
              <a:rPr lang="en-US" dirty="0" err="1" smtClean="0"/>
              <a:t>ullamcorper</a:t>
            </a:r>
            <a:r>
              <a:rPr lang="en-US" dirty="0" smtClean="0"/>
              <a:t>.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884241" y="964856"/>
            <a:ext cx="7441611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 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 </a:t>
            </a:r>
            <a:endParaRPr lang="en-US" sz="1200" b="1" dirty="0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36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13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295255" y="964856"/>
            <a:ext cx="3351440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sz="1200" b="1" dirty="0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04674" y="-505326"/>
            <a:ext cx="5125853" cy="43915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295254" y="455151"/>
            <a:ext cx="33514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(single picture)</a:t>
            </a:r>
          </a:p>
          <a:p>
            <a:pPr lvl="0"/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295255" y="1583687"/>
            <a:ext cx="3351440" cy="1516473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 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9361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5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996439"/>
            <a:ext cx="3519316" cy="265201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vitae </a:t>
            </a:r>
            <a:r>
              <a:rPr lang="en-US" dirty="0" err="1" smtClean="0"/>
              <a:t>nibh</a:t>
            </a:r>
            <a:r>
              <a:rPr lang="en-US" dirty="0" smtClean="0"/>
              <a:t> est.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3519317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(picture grid)</a:t>
            </a:r>
          </a:p>
          <a:p>
            <a:pPr lvl="0"/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99670" y="45515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15649" y="2098342"/>
            <a:ext cx="2198435" cy="15501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99670" y="2098342"/>
            <a:ext cx="1396330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017753" y="455151"/>
            <a:ext cx="1396331" cy="15501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21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7900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520574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71268" y="1419225"/>
            <a:ext cx="2270125" cy="16208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883124"/>
            <a:ext cx="7642141" cy="380867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buSzPct val="100000"/>
              <a:defRPr sz="2000" b="1" i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(3 column images)</a:t>
            </a:r>
          </a:p>
          <a:p>
            <a:pPr lvl="0"/>
            <a:endParaRPr lang="en-US" dirty="0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1" y="3173755"/>
            <a:ext cx="2363784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3440464" y="3173755"/>
            <a:ext cx="23502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, </a:t>
            </a:r>
            <a:r>
              <a:rPr lang="en-US" dirty="0" err="1" smtClean="0"/>
              <a:t>faucibus</a:t>
            </a:r>
            <a:r>
              <a:rPr lang="en-US" dirty="0" smtClean="0"/>
              <a:t> et </a:t>
            </a:r>
            <a:r>
              <a:rPr lang="en-US" dirty="0" err="1" smtClean="0"/>
              <a:t>arcu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, </a:t>
            </a:r>
            <a:r>
              <a:rPr lang="en-US" dirty="0" err="1" smtClean="0"/>
              <a:t>gravida</a:t>
            </a:r>
            <a:r>
              <a:rPr lang="en-US" dirty="0" smtClean="0"/>
              <a:t> </a:t>
            </a:r>
            <a:r>
              <a:rPr lang="en-US" dirty="0" err="1" smtClean="0"/>
              <a:t>pretium</a:t>
            </a:r>
            <a:endParaRPr lang="en-US" dirty="0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5991058" y="3173755"/>
            <a:ext cx="2350335" cy="539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200" b="0" i="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 smtClean="0"/>
              <a:t>Curabitur</a:t>
            </a:r>
            <a:r>
              <a:rPr lang="en-US" dirty="0" smtClean="0"/>
              <a:t>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vehicula</a:t>
            </a:r>
            <a:r>
              <a:rPr lang="en-US" dirty="0" smtClean="0"/>
              <a:t> dui,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87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  <p:sldLayoutId id="2147483683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" y="-22931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2304338"/>
            <a:ext cx="5965738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800" dirty="0" smtClean="0">
                <a:solidFill>
                  <a:srgbClr val="00B2DD"/>
                </a:solidFill>
                <a:latin typeface="+mn-lt"/>
              </a:rPr>
              <a:t>Structured Expert Judgement</a:t>
            </a:r>
            <a:endParaRPr lang="en-US" sz="4800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3504" y="3655605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B2DD"/>
                </a:solidFill>
                <a:latin typeface="+mn-lt"/>
              </a:rPr>
              <a:t>June 2020</a:t>
            </a:r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b="0" i="0" dirty="0">
              <a:solidFill>
                <a:srgbClr val="00B2DD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00B2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4703" y="4349910"/>
            <a:ext cx="18563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Dr Martine J. Barons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7611" y="4437276"/>
            <a:ext cx="24364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With thanks to Dr Anca Hanea 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9" name="Picture 2" descr="D:\Users\ahanea\Documents\Prezentari_latex_prosper\talkNZ2014\CEBRA-logo-241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82" y="4211491"/>
            <a:ext cx="1519236" cy="78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Calibration </a:t>
            </a:r>
            <a:r>
              <a:rPr lang="en-US" dirty="0">
                <a:sym typeface="Symbol" pitchFamily="18" charset="2"/>
              </a:rPr>
              <a:t>/ performance / seed  variables </a:t>
            </a:r>
            <a:r>
              <a:rPr lang="en-US" dirty="0" smtClean="0">
                <a:sym typeface="Symbol" pitchFamily="18" charset="2"/>
              </a:rPr>
              <a:t>needed</a:t>
            </a:r>
            <a:endParaRPr lang="en-US" dirty="0">
              <a:sym typeface="Symbol" pitchFamily="18" charset="2"/>
            </a:endParaRP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>
                <a:sym typeface="Symbol" pitchFamily="18" charset="2"/>
              </a:rPr>
              <a:t>Scores for good performance</a:t>
            </a:r>
          </a:p>
          <a:p>
            <a:pPr marL="800100" lvl="1" indent="-342900">
              <a:buClr>
                <a:srgbClr val="0070C0"/>
              </a:buClr>
            </a:pPr>
            <a:r>
              <a:rPr lang="en-US" sz="1600" b="0" dirty="0" smtClean="0">
                <a:latin typeface="+mn-lt"/>
                <a:ea typeface="Avenir Next" charset="0"/>
                <a:cs typeface="Avenir Next" charset="0"/>
                <a:sym typeface="Symbol" pitchFamily="18" charset="2"/>
              </a:rPr>
              <a:t>Calibration </a:t>
            </a:r>
            <a:r>
              <a:rPr lang="en-US" sz="1600" b="0" dirty="0">
                <a:latin typeface="+mn-lt"/>
                <a:ea typeface="Avenir Next" charset="0"/>
                <a:cs typeface="Avenir Next" charset="0"/>
                <a:sym typeface="Symbol" pitchFamily="18" charset="2"/>
              </a:rPr>
              <a:t>/ Statistical accuracy</a:t>
            </a:r>
          </a:p>
          <a:p>
            <a:pPr marL="800100" lvl="1" indent="-342900">
              <a:buClr>
                <a:srgbClr val="0070C0"/>
              </a:buClr>
            </a:pPr>
            <a:r>
              <a:rPr lang="en-US" sz="1600" b="0" dirty="0" smtClean="0">
                <a:latin typeface="+mn-lt"/>
                <a:ea typeface="Avenir Next" charset="0"/>
                <a:cs typeface="Avenir Next" charset="0"/>
                <a:sym typeface="Symbol" pitchFamily="18" charset="2"/>
              </a:rPr>
              <a:t>Informativeness</a:t>
            </a:r>
            <a:endParaRPr lang="en-US" sz="1600" b="0" dirty="0">
              <a:latin typeface="+mn-lt"/>
              <a:ea typeface="Avenir Next" charset="0"/>
              <a:cs typeface="Avenir Next" charset="0"/>
              <a:sym typeface="Symbol" pitchFamily="18" charset="2"/>
            </a:endParaRP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Use </a:t>
            </a:r>
            <a:r>
              <a:rPr lang="en-US" dirty="0">
                <a:sym typeface="Symbol" pitchFamily="18" charset="2"/>
              </a:rPr>
              <a:t>scores as weights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Validation data for empirical control </a:t>
            </a:r>
          </a:p>
          <a:p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884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Weighting </a:t>
            </a:r>
            <a:r>
              <a:rPr lang="en-GB" dirty="0"/>
              <a:t>schemes</a:t>
            </a:r>
          </a:p>
          <a:p>
            <a:endParaRPr lang="en-US" dirty="0">
              <a:latin typeface="+mn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51" y="1085445"/>
            <a:ext cx="7662479" cy="225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871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Requires </a:t>
            </a:r>
            <a:r>
              <a:rPr lang="en-US" dirty="0">
                <a:sym typeface="Symbol" pitchFamily="18" charset="2"/>
              </a:rPr>
              <a:t>that experts assess uncertainty for variables for which we (will) know the true values: </a:t>
            </a:r>
          </a:p>
          <a:p>
            <a:pPr>
              <a:buFontTx/>
              <a:buNone/>
            </a:pPr>
            <a:endParaRPr lang="en-US" sz="800" i="1" dirty="0">
              <a:sym typeface="Symbol" pitchFamily="18" charset="2"/>
            </a:endParaRPr>
          </a:p>
          <a:p>
            <a:pPr algn="ctr">
              <a:buFontTx/>
              <a:buNone/>
            </a:pPr>
            <a:r>
              <a:rPr lang="en-US" sz="2000" i="1" dirty="0">
                <a:sym typeface="Symbol" pitchFamily="18" charset="2"/>
              </a:rPr>
              <a:t>   </a:t>
            </a:r>
            <a:r>
              <a:rPr lang="en-US" i="1" dirty="0">
                <a:sym typeface="Symbol" pitchFamily="18" charset="2"/>
              </a:rPr>
              <a:t>Calibration / performance / seed  variables</a:t>
            </a:r>
          </a:p>
          <a:p>
            <a:pPr>
              <a:buNone/>
            </a:pPr>
            <a:endParaRPr lang="en-US" i="1" dirty="0"/>
          </a:p>
          <a:p>
            <a:pPr algn="just"/>
            <a:r>
              <a:rPr lang="en-US" i="1" dirty="0">
                <a:solidFill>
                  <a:srgbClr val="00B0F0"/>
                </a:solidFill>
              </a:rPr>
              <a:t> Assumption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– </a:t>
            </a:r>
            <a:r>
              <a:rPr lang="x-none" dirty="0"/>
              <a:t>the </a:t>
            </a:r>
            <a:r>
              <a:rPr lang="x-none" i="1" dirty="0"/>
              <a:t>future</a:t>
            </a:r>
            <a:r>
              <a:rPr lang="x-none" dirty="0"/>
              <a:t> performance</a:t>
            </a:r>
            <a:r>
              <a:rPr lang="en-US" dirty="0"/>
              <a:t> </a:t>
            </a:r>
            <a:r>
              <a:rPr lang="x-none" dirty="0"/>
              <a:t>of the experts on the variables of interest can be judged on the basis of their </a:t>
            </a:r>
            <a:r>
              <a:rPr lang="x-none" i="1" dirty="0"/>
              <a:t>past</a:t>
            </a:r>
            <a:r>
              <a:rPr lang="x-none" dirty="0"/>
              <a:t> performance on the seed variables</a:t>
            </a:r>
            <a:endParaRPr lang="en-GB" dirty="0"/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dirty="0">
              <a:sym typeface="Symbol" pitchFamily="18" charset="2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Cooke’s </a:t>
            </a:r>
            <a:r>
              <a:rPr lang="en-GB" cap="all" dirty="0"/>
              <a:t>Protocol</a:t>
            </a:r>
          </a:p>
          <a:p>
            <a:endParaRPr lang="en-GB" cap="all" dirty="0" smtClean="0"/>
          </a:p>
          <a:p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27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_SCAPARICI\Projects\facade_buildings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8702" y="24655"/>
            <a:ext cx="5132170" cy="3847577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Range </a:t>
            </a:r>
            <a:r>
              <a:rPr lang="en-GB" cap="all" dirty="0"/>
              <a:t>graphs</a:t>
            </a:r>
          </a:p>
          <a:p>
            <a:endParaRPr lang="en-GB" sz="2400" dirty="0" smtClean="0"/>
          </a:p>
          <a:p>
            <a:r>
              <a:rPr lang="en-GB" sz="2400" dirty="0" smtClean="0"/>
              <a:t>calibration </a:t>
            </a:r>
            <a:r>
              <a:rPr lang="en-GB" sz="2400" dirty="0"/>
              <a:t>questions example</a:t>
            </a:r>
          </a:p>
          <a:p>
            <a:endParaRPr lang="en-GB" sz="2400" dirty="0"/>
          </a:p>
          <a:p>
            <a:r>
              <a:rPr lang="en-GB" sz="1400" dirty="0"/>
              <a:t>4 experts, 10 calibration questions, correct answer marked.</a:t>
            </a:r>
          </a:p>
          <a:p>
            <a:endParaRPr lang="en-GB" cap="all" dirty="0"/>
          </a:p>
          <a:p>
            <a:endParaRPr lang="en-GB" cap="all" dirty="0" smtClean="0"/>
          </a:p>
          <a:p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848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1" y="455151"/>
            <a:ext cx="7837005" cy="841293"/>
          </a:xfrm>
        </p:spPr>
        <p:txBody>
          <a:bodyPr/>
          <a:lstStyle/>
          <a:p>
            <a:r>
              <a:rPr lang="en-US" altLang="en-US" cap="all" dirty="0" smtClean="0"/>
              <a:t>IDEA </a:t>
            </a:r>
            <a:r>
              <a:rPr lang="en-US" altLang="en-US" sz="2400" cap="all" dirty="0"/>
              <a:t>(Investigate, Discuss, Estimate, Aggregate)</a:t>
            </a:r>
            <a:endParaRPr lang="en-GB" sz="2400" cap="all" dirty="0"/>
          </a:p>
          <a:p>
            <a:endParaRPr lang="en-GB" cap="all" dirty="0"/>
          </a:p>
          <a:p>
            <a:endParaRPr lang="en-GB" cap="all" dirty="0"/>
          </a:p>
          <a:p>
            <a:endParaRPr lang="en-GB" cap="all" dirty="0" smtClean="0"/>
          </a:p>
          <a:p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58506" y="958241"/>
            <a:ext cx="8134140" cy="2746393"/>
            <a:chOff x="-12871" y="450"/>
            <a:chExt cx="85566" cy="15170"/>
          </a:xfrm>
          <a:solidFill>
            <a:schemeClr val="accent2"/>
          </a:solidFill>
        </p:grpSpPr>
        <p:sp>
          <p:nvSpPr>
            <p:cNvPr id="6" name="Flowchart: Process 5"/>
            <p:cNvSpPr>
              <a:spLocks noChangeArrowheads="1"/>
            </p:cNvSpPr>
            <p:nvPr/>
          </p:nvSpPr>
          <p:spPr bwMode="auto">
            <a:xfrm>
              <a:off x="-12871" y="501"/>
              <a:ext cx="28108" cy="15116"/>
            </a:xfrm>
            <a:prstGeom prst="flowChartProcess">
              <a:avLst/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AU" sz="2000" b="1" i="1" kern="1200" dirty="0">
                  <a:solidFill>
                    <a:srgbClr val="FFFFFF"/>
                  </a:solidFill>
                  <a:effectLst/>
                  <a:latin typeface="Times New Roman"/>
                  <a:ea typeface="Calibri"/>
                </a:rPr>
                <a:t>Pre – Elicitation</a:t>
              </a:r>
              <a:endParaRPr lang="en-AU" sz="2000" b="1" dirty="0">
                <a:effectLst/>
                <a:latin typeface="Times New Roman"/>
                <a:ea typeface="Calibri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Define problem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Find experts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Find validation data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Frame</a:t>
              </a: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dirty="0">
                  <a:solidFill>
                    <a:srgbClr val="FFFFFF"/>
                  </a:solidFill>
                  <a:latin typeface="+mn-lt"/>
                  <a:ea typeface="Calibri"/>
                  <a:cs typeface="Times New Roman"/>
                </a:rPr>
                <a:t>Train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228600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AU" sz="1200" dirty="0">
                  <a:solidFill>
                    <a:srgbClr val="FFFFFF"/>
                  </a:solidFill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AU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Up Arrow 6"/>
            <p:cNvSpPr>
              <a:spLocks noChangeArrowheads="1"/>
            </p:cNvSpPr>
            <p:nvPr/>
          </p:nvSpPr>
          <p:spPr bwMode="auto">
            <a:xfrm rot="5400000">
              <a:off x="14113" y="7028"/>
              <a:ext cx="4311" cy="2063"/>
            </a:xfrm>
            <a:prstGeom prst="upArrow">
              <a:avLst>
                <a:gd name="adj1" fmla="val 50000"/>
                <a:gd name="adj2" fmla="val 50000"/>
              </a:avLst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A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A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Flowchart: Process 7"/>
            <p:cNvSpPr>
              <a:spLocks noChangeArrowheads="1"/>
            </p:cNvSpPr>
            <p:nvPr/>
          </p:nvSpPr>
          <p:spPr bwMode="auto">
            <a:xfrm>
              <a:off x="17300" y="450"/>
              <a:ext cx="23555" cy="15167"/>
            </a:xfrm>
            <a:prstGeom prst="flowChartProcess">
              <a:avLst/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AU" sz="2000" b="1" i="1" dirty="0">
                  <a:solidFill>
                    <a:srgbClr val="FFFFFF"/>
                  </a:solidFill>
                  <a:latin typeface="Times New Roman"/>
                  <a:ea typeface="Calibri"/>
                </a:rPr>
                <a:t>Elicitation</a:t>
              </a:r>
            </a:p>
            <a:p>
              <a:pPr marL="342900" indent="-342900">
                <a:lnSpc>
                  <a:spcPct val="115000"/>
                </a:lnSpc>
                <a:spcAft>
                  <a:spcPts val="1000"/>
                </a:spcAft>
                <a:buFont typeface="Arial" panose="020B0604020202020204" pitchFamily="34" charset="0"/>
                <a:buChar char="•"/>
              </a:pP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Individual </a:t>
              </a:r>
              <a:r>
                <a:rPr lang="en-AU" sz="1400" dirty="0">
                  <a:solidFill>
                    <a:srgbClr val="00B0F0"/>
                  </a:solidFill>
                  <a:latin typeface="+mn-lt"/>
                  <a:ea typeface="Calibri"/>
                </a:rPr>
                <a:t>I</a:t>
              </a: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nvestigation &amp; 1</a:t>
              </a:r>
              <a:r>
                <a:rPr lang="en-AU" sz="1400" baseline="30000" dirty="0">
                  <a:solidFill>
                    <a:schemeClr val="bg1"/>
                  </a:solidFill>
                  <a:latin typeface="+mn-lt"/>
                  <a:ea typeface="Calibri"/>
                </a:rPr>
                <a:t>st</a:t>
              </a: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 set of individual estimates</a:t>
              </a:r>
            </a:p>
            <a:p>
              <a:pPr marL="342900" indent="-342900">
                <a:lnSpc>
                  <a:spcPct val="115000"/>
                </a:lnSpc>
                <a:spcAft>
                  <a:spcPts val="1000"/>
                </a:spcAft>
                <a:buFont typeface="Arial" panose="020B0604020202020204" pitchFamily="34" charset="0"/>
                <a:buChar char="•"/>
              </a:pP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Feedback and facilitated </a:t>
              </a:r>
              <a:r>
                <a:rPr lang="en-AU" sz="1400" dirty="0">
                  <a:solidFill>
                    <a:srgbClr val="00B0F0"/>
                  </a:solidFill>
                  <a:latin typeface="+mn-lt"/>
                  <a:ea typeface="Calibri"/>
                </a:rPr>
                <a:t>D</a:t>
              </a: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iscussion</a:t>
              </a:r>
            </a:p>
            <a:p>
              <a:pPr marL="342900" indent="-342900">
                <a:lnSpc>
                  <a:spcPct val="115000"/>
                </a:lnSpc>
                <a:spcAft>
                  <a:spcPts val="1000"/>
                </a:spcAft>
                <a:buFont typeface="Arial" panose="020B0604020202020204" pitchFamily="34" charset="0"/>
                <a:buChar char="•"/>
              </a:pP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2</a:t>
              </a:r>
              <a:r>
                <a:rPr lang="en-AU" sz="1400" baseline="30000" dirty="0">
                  <a:solidFill>
                    <a:schemeClr val="bg1"/>
                  </a:solidFill>
                  <a:latin typeface="+mn-lt"/>
                  <a:ea typeface="Calibri"/>
                </a:rPr>
                <a:t>nd</a:t>
              </a: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 set of individual </a:t>
              </a:r>
              <a:r>
                <a:rPr lang="en-AU" sz="1400" dirty="0">
                  <a:solidFill>
                    <a:srgbClr val="00B0F0"/>
                  </a:solidFill>
                  <a:latin typeface="+mn-lt"/>
                  <a:ea typeface="Calibri"/>
                </a:rPr>
                <a:t>E</a:t>
              </a:r>
              <a:r>
                <a:rPr lang="en-AU" sz="1400" dirty="0">
                  <a:solidFill>
                    <a:schemeClr val="bg1"/>
                  </a:solidFill>
                  <a:latin typeface="+mn-lt"/>
                  <a:ea typeface="Calibri"/>
                </a:rPr>
                <a:t>stimates</a:t>
              </a:r>
            </a:p>
          </p:txBody>
        </p:sp>
        <p:sp>
          <p:nvSpPr>
            <p:cNvPr id="9" name="Flowchart: Process 8"/>
            <p:cNvSpPr>
              <a:spLocks noChangeArrowheads="1"/>
            </p:cNvSpPr>
            <p:nvPr/>
          </p:nvSpPr>
          <p:spPr bwMode="auto">
            <a:xfrm>
              <a:off x="42920" y="501"/>
              <a:ext cx="29775" cy="15119"/>
            </a:xfrm>
            <a:prstGeom prst="flowChartProcess">
              <a:avLst/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AU" sz="2000" b="1" i="1" kern="1200" dirty="0">
                  <a:solidFill>
                    <a:srgbClr val="FFFFFF"/>
                  </a:solidFill>
                  <a:effectLst/>
                  <a:latin typeface="Times New Roman"/>
                  <a:ea typeface="Calibri"/>
                </a:rPr>
                <a:t>Post – Elicitation</a:t>
              </a:r>
              <a:endParaRPr lang="en-AU" sz="2000" dirty="0">
                <a:effectLst/>
                <a:latin typeface="Times New Roman"/>
                <a:ea typeface="Calibri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AU" sz="1600" kern="1200" dirty="0">
                  <a:solidFill>
                    <a:srgbClr val="00B0F0"/>
                  </a:solidFill>
                  <a:effectLst/>
                  <a:latin typeface="+mn-lt"/>
                  <a:ea typeface="Calibri"/>
                  <a:cs typeface="Times New Roman"/>
                </a:rPr>
                <a:t>A</a:t>
              </a: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ggregate experts’ judgements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Feedback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Post-hoc analysis of results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10" name="Up Arrow 9"/>
            <p:cNvSpPr>
              <a:spLocks noChangeArrowheads="1"/>
            </p:cNvSpPr>
            <p:nvPr/>
          </p:nvSpPr>
          <p:spPr bwMode="auto">
            <a:xfrm rot="5400000">
              <a:off x="39732" y="7129"/>
              <a:ext cx="4311" cy="2064"/>
            </a:xfrm>
            <a:prstGeom prst="upArrow">
              <a:avLst>
                <a:gd name="adj1" fmla="val 50000"/>
                <a:gd name="adj2" fmla="val 50000"/>
              </a:avLst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AU" sz="1100"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798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IDEA minimises </a:t>
            </a:r>
            <a:r>
              <a:rPr lang="en-GB" cap="all" dirty="0"/>
              <a:t>Cognitive biases </a:t>
            </a:r>
          </a:p>
          <a:p>
            <a:endParaRPr lang="en-GB" cap="all" dirty="0"/>
          </a:p>
          <a:p>
            <a:endParaRPr lang="en-GB" cap="all" dirty="0" smtClean="0"/>
          </a:p>
          <a:p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The </a:t>
            </a:r>
            <a:r>
              <a:rPr lang="en-AU" dirty="0"/>
              <a:t>1</a:t>
            </a:r>
            <a:r>
              <a:rPr lang="en-AU" baseline="30000" dirty="0"/>
              <a:t>st</a:t>
            </a:r>
            <a:r>
              <a:rPr lang="en-AU" dirty="0"/>
              <a:t> individual assessment avoids </a:t>
            </a:r>
            <a:r>
              <a:rPr lang="en-AU" dirty="0">
                <a:solidFill>
                  <a:srgbClr val="00B0F0"/>
                </a:solidFill>
              </a:rPr>
              <a:t>anchoring</a:t>
            </a:r>
            <a:r>
              <a:rPr lang="en-AU" dirty="0"/>
              <a:t> on other people estimates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/>
              <a:t>The discussion between rounds reduces the effect of the  </a:t>
            </a:r>
            <a:r>
              <a:rPr lang="en-AU" dirty="0">
                <a:solidFill>
                  <a:srgbClr val="00B0F0"/>
                </a:solidFill>
              </a:rPr>
              <a:t>availability</a:t>
            </a:r>
            <a:r>
              <a:rPr lang="en-AU" dirty="0"/>
              <a:t> bias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/>
              <a:t>The 2</a:t>
            </a:r>
            <a:r>
              <a:rPr lang="en-AU" baseline="30000" dirty="0"/>
              <a:t>nd</a:t>
            </a:r>
            <a:r>
              <a:rPr lang="en-AU" dirty="0"/>
              <a:t> individual anonymous assessment reduces </a:t>
            </a:r>
            <a:r>
              <a:rPr lang="en-AU" dirty="0">
                <a:solidFill>
                  <a:srgbClr val="00B0F0"/>
                </a:solidFill>
              </a:rPr>
              <a:t>dominating effects and group think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/>
              <a:t>The way we ask the questions reduces the </a:t>
            </a:r>
            <a:r>
              <a:rPr lang="en-AU" dirty="0">
                <a:solidFill>
                  <a:srgbClr val="00B0F0"/>
                </a:solidFill>
              </a:rPr>
              <a:t>anchoring &amp; overconfidence</a:t>
            </a:r>
          </a:p>
          <a:p>
            <a:pPr algn="just"/>
            <a:endParaRPr lang="en-GB" dirty="0"/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dirty="0">
              <a:sym typeface="Symbol" pitchFamily="18" charset="2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28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smtClean="0"/>
              <a:t>IDEA protocol </a:t>
            </a:r>
            <a:r>
              <a:rPr lang="en-GB" cap="all" dirty="0" smtClean="0"/>
              <a:t>:</a:t>
            </a:r>
          </a:p>
          <a:p>
            <a:r>
              <a:rPr lang="en-GB" cap="all" dirty="0"/>
              <a:t>What we’ve learned </a:t>
            </a:r>
          </a:p>
          <a:p>
            <a:endParaRPr lang="en-GB" cap="all" dirty="0"/>
          </a:p>
          <a:p>
            <a:endParaRPr lang="en-GB" cap="all" dirty="0" smtClean="0"/>
          </a:p>
          <a:p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/>
              <a:t>Feedback and facilitated interaction are crucial</a:t>
            </a:r>
          </a:p>
          <a:p>
            <a:pPr algn="just"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AU" dirty="0"/>
              <a:t> Discussion </a:t>
            </a:r>
            <a:r>
              <a:rPr lang="en-AU" sz="1600" b="0" dirty="0" smtClean="0">
                <a:latin typeface="+mn-lt"/>
                <a:ea typeface="Avenir Next" charset="0"/>
                <a:cs typeface="Avenir Next" charset="0"/>
              </a:rPr>
              <a:t>induces </a:t>
            </a:r>
            <a:r>
              <a:rPr lang="en-AU" sz="1600" b="0" dirty="0">
                <a:latin typeface="+mn-lt"/>
                <a:ea typeface="Avenir Next" charset="0"/>
                <a:cs typeface="Avenir Next" charset="0"/>
              </a:rPr>
              <a:t>very weak dependence </a:t>
            </a:r>
            <a:r>
              <a:rPr lang="en-AU" sz="1600" b="0" dirty="0" smtClean="0">
                <a:latin typeface="+mn-lt"/>
                <a:ea typeface="Avenir Next" charset="0"/>
                <a:cs typeface="Avenir Next" charset="0"/>
              </a:rPr>
              <a:t>and  </a:t>
            </a:r>
            <a:r>
              <a:rPr lang="en-AU" sz="1600" b="0" dirty="0">
                <a:latin typeface="+mn-lt"/>
                <a:ea typeface="Avenir Next" charset="0"/>
                <a:cs typeface="Avenir Next" charset="0"/>
              </a:rPr>
              <a:t>helps improve experts‘ performance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AU" dirty="0"/>
              <a:t>  aligns expert opinions in the direction of the truth</a:t>
            </a:r>
          </a:p>
          <a:p>
            <a:pPr algn="just"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AU" dirty="0"/>
              <a:t> Mathematical aggregation is essential</a:t>
            </a:r>
          </a:p>
          <a:p>
            <a:pPr algn="just"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AU" dirty="0"/>
              <a:t> Equal weighting may be outperformed by unequal weighting</a:t>
            </a:r>
          </a:p>
          <a:p>
            <a:pPr algn="just">
              <a:buClr>
                <a:schemeClr val="bg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AU" dirty="0"/>
              <a:t> Performance measures should determine the weights (when unequal)</a:t>
            </a:r>
          </a:p>
          <a:p>
            <a:pPr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545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IDEA :</a:t>
            </a:r>
          </a:p>
          <a:p>
            <a:r>
              <a:rPr lang="en-GB" cap="all" dirty="0" smtClean="0"/>
              <a:t>Use in D</a:t>
            </a:r>
            <a:r>
              <a:rPr lang="en-GB" dirty="0" smtClean="0"/>
              <a:t>i</a:t>
            </a:r>
            <a:r>
              <a:rPr lang="en-GB" cap="all" dirty="0" smtClean="0"/>
              <a:t>agram</a:t>
            </a:r>
            <a:endParaRPr lang="en-GB" cap="all" dirty="0"/>
          </a:p>
          <a:p>
            <a:endParaRPr lang="en-GB" cap="all" dirty="0"/>
          </a:p>
          <a:p>
            <a:endParaRPr lang="en-GB" cap="all" dirty="0" smtClean="0"/>
          </a:p>
          <a:p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Involved archivists from a range of archives to be as general as possible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Used performance weighted aggregation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Facilitated discussion between archivists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/>
              <a:t>Provided data where there was none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/>
              <a:t>Quantified uncertainty 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AU" dirty="0"/>
              <a:t>Enabled the model to be completed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AU" dirty="0" smtClean="0"/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AU" dirty="0"/>
          </a:p>
          <a:p>
            <a:pPr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388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 lvl="1"/>
            <a:endParaRPr lang="en-AU" sz="1000" b="0" dirty="0">
              <a:latin typeface="+mn-lt"/>
              <a:ea typeface="Avenir Next" charset="0"/>
              <a:cs typeface="Avenir Next" charset="0"/>
            </a:endParaRPr>
          </a:p>
          <a:p>
            <a:r>
              <a:rPr lang="en-US" dirty="0" smtClean="0"/>
              <a:t>Framing </a:t>
            </a:r>
            <a:r>
              <a:rPr lang="en-AU" dirty="0" smtClean="0"/>
              <a:t>and </a:t>
            </a:r>
            <a:r>
              <a:rPr lang="en-AU" dirty="0"/>
              <a:t>structuring of a </a:t>
            </a:r>
            <a:r>
              <a:rPr lang="en-AU" dirty="0" smtClean="0"/>
              <a:t>problem</a:t>
            </a:r>
          </a:p>
          <a:p>
            <a:r>
              <a:rPr lang="en-AU" dirty="0" smtClean="0"/>
              <a:t>Identifying </a:t>
            </a:r>
            <a:r>
              <a:rPr lang="en-AU" dirty="0"/>
              <a:t>variables and </a:t>
            </a:r>
            <a:r>
              <a:rPr lang="en-AU" dirty="0" smtClean="0"/>
              <a:t>relationships</a:t>
            </a:r>
          </a:p>
          <a:p>
            <a:r>
              <a:rPr lang="en-AU" dirty="0" smtClean="0"/>
              <a:t>Sources </a:t>
            </a:r>
            <a:r>
              <a:rPr lang="en-AU" dirty="0"/>
              <a:t>of data / </a:t>
            </a:r>
            <a:r>
              <a:rPr lang="en-AU" dirty="0" smtClean="0"/>
              <a:t>Data</a:t>
            </a:r>
          </a:p>
          <a:p>
            <a:r>
              <a:rPr lang="en-AU" dirty="0" smtClean="0"/>
              <a:t>Quantifying uncertainty</a:t>
            </a:r>
          </a:p>
          <a:p>
            <a:pPr lvl="1"/>
            <a:r>
              <a:rPr lang="en-AU" sz="1200" dirty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rPr>
              <a:t>Uncertain parameters (uncertain quantities, </a:t>
            </a:r>
            <a:r>
              <a:rPr lang="en-AU" sz="1200" dirty="0" smtClean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rPr>
              <a:t>probabilities)</a:t>
            </a:r>
            <a:endParaRPr lang="en-AU" sz="1200" dirty="0">
              <a:solidFill>
                <a:srgbClr val="00B2DD"/>
              </a:solidFill>
              <a:latin typeface="+mn-lt"/>
              <a:ea typeface="Avenir Next" charset="0"/>
              <a:cs typeface="Avenir Next" charset="0"/>
            </a:endParaRPr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US" dirty="0" smtClean="0"/>
          </a:p>
          <a:p>
            <a:pPr lvl="3"/>
            <a:endParaRPr lang="en-AU" sz="1000" b="0" dirty="0">
              <a:latin typeface="+mn-lt"/>
              <a:ea typeface="Avenir Next" charset="0"/>
              <a:cs typeface="Avenir Next" charset="0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EXPERTS ARE OFTEN CONSULTATION FOR: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467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Structured expert judgement</a:t>
            </a:r>
            <a:endParaRPr lang="en-US" dirty="0">
              <a:latin typeface="+mn-lt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079493" y="1023731"/>
            <a:ext cx="6838681" cy="2636624"/>
            <a:chOff x="-12871" y="450"/>
            <a:chExt cx="85566" cy="15170"/>
          </a:xfrm>
          <a:solidFill>
            <a:schemeClr val="accent2"/>
          </a:solidFill>
        </p:grpSpPr>
        <p:sp>
          <p:nvSpPr>
            <p:cNvPr id="7" name="Flowchart: Process 6"/>
            <p:cNvSpPr>
              <a:spLocks noChangeArrowheads="1"/>
            </p:cNvSpPr>
            <p:nvPr/>
          </p:nvSpPr>
          <p:spPr bwMode="auto">
            <a:xfrm>
              <a:off x="-12871" y="475"/>
              <a:ext cx="28108" cy="15116"/>
            </a:xfrm>
            <a:prstGeom prst="flowChartProcess">
              <a:avLst/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AU" sz="2000" b="1" i="1" kern="1200" dirty="0">
                  <a:solidFill>
                    <a:srgbClr val="FFFFFF"/>
                  </a:solidFill>
                  <a:effectLst/>
                  <a:latin typeface="Times New Roman"/>
                  <a:ea typeface="Calibri"/>
                </a:rPr>
                <a:t>Pre – Elicitation</a:t>
              </a:r>
              <a:endParaRPr lang="en-AU" sz="2000" b="1" dirty="0">
                <a:effectLst/>
                <a:latin typeface="Times New Roman"/>
                <a:ea typeface="Calibri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Define problem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Find experts </a:t>
              </a: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dirty="0">
                  <a:solidFill>
                    <a:srgbClr val="FFFFFF"/>
                  </a:solidFill>
                  <a:latin typeface="+mn-lt"/>
                  <a:ea typeface="Calibri"/>
                  <a:cs typeface="Times New Roman"/>
                </a:rPr>
                <a:t>Find facilitator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Find validation data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Clr>
                  <a:srgbClr val="FFFFFF"/>
                </a:buClr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Frame</a:t>
              </a:r>
              <a:r>
                <a:rPr lang="en-AU" sz="1200" dirty="0">
                  <a:solidFill>
                    <a:srgbClr val="FFFFFF"/>
                  </a:solidFill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AU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Up Arrow 7"/>
            <p:cNvSpPr>
              <a:spLocks noChangeArrowheads="1"/>
            </p:cNvSpPr>
            <p:nvPr/>
          </p:nvSpPr>
          <p:spPr bwMode="auto">
            <a:xfrm rot="5400000">
              <a:off x="14113" y="7028"/>
              <a:ext cx="4311" cy="2063"/>
            </a:xfrm>
            <a:prstGeom prst="upArrow">
              <a:avLst>
                <a:gd name="adj1" fmla="val 50000"/>
                <a:gd name="adj2" fmla="val 50000"/>
              </a:avLst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A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A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Flowchart: Process 8"/>
            <p:cNvSpPr>
              <a:spLocks noChangeArrowheads="1"/>
            </p:cNvSpPr>
            <p:nvPr/>
          </p:nvSpPr>
          <p:spPr bwMode="auto">
            <a:xfrm>
              <a:off x="17300" y="450"/>
              <a:ext cx="16150" cy="15167"/>
            </a:xfrm>
            <a:prstGeom prst="flowChartProcess">
              <a:avLst/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AU" sz="2000" b="1" i="1" dirty="0">
                  <a:solidFill>
                    <a:srgbClr val="FFFFFF"/>
                  </a:solidFill>
                  <a:latin typeface="Times New Roman"/>
                  <a:ea typeface="Calibri"/>
                </a:rPr>
                <a:t>Elicitation</a:t>
              </a:r>
              <a:endParaRPr lang="en-AU" sz="2000" b="1" dirty="0">
                <a:latin typeface="Times New Roman"/>
                <a:ea typeface="Calibri"/>
              </a:endParaRPr>
            </a:p>
          </p:txBody>
        </p:sp>
        <p:sp>
          <p:nvSpPr>
            <p:cNvPr id="10" name="Flowchart: Process 9"/>
            <p:cNvSpPr>
              <a:spLocks noChangeArrowheads="1"/>
            </p:cNvSpPr>
            <p:nvPr/>
          </p:nvSpPr>
          <p:spPr bwMode="auto">
            <a:xfrm>
              <a:off x="35513" y="501"/>
              <a:ext cx="37182" cy="15119"/>
            </a:xfrm>
            <a:prstGeom prst="flowChartProcess">
              <a:avLst/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AU" sz="2000" b="1" i="1" kern="1200" dirty="0">
                  <a:solidFill>
                    <a:srgbClr val="FFFFFF"/>
                  </a:solidFill>
                  <a:effectLst/>
                  <a:latin typeface="Times New Roman"/>
                  <a:ea typeface="Calibri"/>
                </a:rPr>
                <a:t>Post – Elicitation</a:t>
              </a:r>
              <a:endParaRPr lang="en-AU" sz="2000" dirty="0">
                <a:effectLst/>
                <a:latin typeface="Times New Roman"/>
                <a:ea typeface="Calibri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Aggregate experts’ judgements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Feedback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  <a:p>
              <a:pPr marL="342900" lvl="0" indent="-342900" fontAlgn="base">
                <a:lnSpc>
                  <a:spcPct val="115000"/>
                </a:lnSpc>
                <a:spcAft>
                  <a:spcPts val="1000"/>
                </a:spcAft>
                <a:buFont typeface="Symbol"/>
                <a:buChar char=""/>
              </a:pPr>
              <a:r>
                <a:rPr lang="en-AU" sz="1600" kern="1200" dirty="0">
                  <a:solidFill>
                    <a:srgbClr val="FFFFFF"/>
                  </a:solidFill>
                  <a:effectLst/>
                  <a:latin typeface="+mn-lt"/>
                  <a:ea typeface="Calibri"/>
                  <a:cs typeface="Times New Roman"/>
                </a:rPr>
                <a:t>Post-hoc analysis of results </a:t>
              </a:r>
              <a:endParaRPr lang="en-AU" sz="1600" dirty="0">
                <a:effectLst/>
                <a:latin typeface="+mn-lt"/>
                <a:ea typeface="Calibri"/>
                <a:cs typeface="Times New Roman"/>
              </a:endParaRPr>
            </a:p>
          </p:txBody>
        </p:sp>
        <p:sp>
          <p:nvSpPr>
            <p:cNvPr id="11" name="Up Arrow 10"/>
            <p:cNvSpPr>
              <a:spLocks noChangeArrowheads="1"/>
            </p:cNvSpPr>
            <p:nvPr/>
          </p:nvSpPr>
          <p:spPr bwMode="auto">
            <a:xfrm rot="5400000">
              <a:off x="32326" y="7028"/>
              <a:ext cx="4311" cy="2064"/>
            </a:xfrm>
            <a:prstGeom prst="upArrow">
              <a:avLst>
                <a:gd name="adj1" fmla="val 50000"/>
                <a:gd name="adj2" fmla="val 50000"/>
              </a:avLst>
            </a:prstGeom>
            <a:grpFill/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AU" sz="1100"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659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 lvl="1"/>
            <a:endParaRPr lang="en-AU" sz="1000" b="0" dirty="0">
              <a:latin typeface="+mn-lt"/>
              <a:ea typeface="Avenir Next" charset="0"/>
              <a:cs typeface="Avenir Next" charset="0"/>
            </a:endParaRPr>
          </a:p>
          <a:p>
            <a:r>
              <a:rPr lang="en-GB" dirty="0" smtClean="0"/>
              <a:t>Nobody </a:t>
            </a:r>
            <a:r>
              <a:rPr lang="en-GB" dirty="0"/>
              <a:t>knows!</a:t>
            </a:r>
          </a:p>
          <a:p>
            <a:r>
              <a:rPr lang="en-GB" dirty="0" smtClean="0"/>
              <a:t>…</a:t>
            </a:r>
            <a:r>
              <a:rPr lang="en-GB" dirty="0"/>
              <a:t>but we know more experts are necessary</a:t>
            </a:r>
          </a:p>
          <a:p>
            <a:r>
              <a:rPr lang="en-GB" dirty="0" smtClean="0"/>
              <a:t>…</a:t>
            </a:r>
            <a:r>
              <a:rPr lang="en-GB" dirty="0"/>
              <a:t>and we agree that the following are important:</a:t>
            </a:r>
          </a:p>
          <a:p>
            <a:r>
              <a:rPr lang="en-GB" sz="1200" dirty="0" smtClean="0"/>
              <a:t>Preparation </a:t>
            </a:r>
            <a:r>
              <a:rPr lang="en-GB" sz="1200" dirty="0"/>
              <a:t>and planning</a:t>
            </a:r>
          </a:p>
          <a:p>
            <a:r>
              <a:rPr lang="en-GB" sz="1200" dirty="0"/>
              <a:t>The selection, phrasing and sequence of questions</a:t>
            </a:r>
          </a:p>
          <a:p>
            <a:r>
              <a:rPr lang="en-GB" sz="1200" dirty="0"/>
              <a:t>The aggregation of multiple judgements</a:t>
            </a:r>
          </a:p>
          <a:p>
            <a:r>
              <a:rPr lang="en-GB" sz="1200" dirty="0"/>
              <a:t>Documentation of the process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US" dirty="0" smtClean="0"/>
          </a:p>
          <a:p>
            <a:pPr lvl="3"/>
            <a:endParaRPr lang="en-AU" sz="1000" b="0" dirty="0">
              <a:latin typeface="+mn-lt"/>
              <a:ea typeface="Avenir Next" charset="0"/>
              <a:cs typeface="Avenir Next" charset="0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WHAT IS THE BEST WAY TO DO IT?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17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 lvl="1"/>
            <a:endParaRPr lang="en-AU" sz="1000" b="0" dirty="0">
              <a:latin typeface="+mn-lt"/>
              <a:ea typeface="Avenir Next" charset="0"/>
              <a:cs typeface="Avenir Next" charset="0"/>
            </a:endParaRPr>
          </a:p>
          <a:p>
            <a:r>
              <a:rPr lang="en-US" dirty="0" smtClean="0"/>
              <a:t>diversity </a:t>
            </a:r>
            <a:r>
              <a:rPr lang="en-US" dirty="0"/>
              <a:t>of opinion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independence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decentralisation</a:t>
            </a:r>
            <a:r>
              <a:rPr lang="en-US" dirty="0"/>
              <a:t> (individuals draw on their own local knowledge)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aggregation (having a suitable means to generate a group judgement from multiple individual estimates). </a:t>
            </a:r>
            <a:endParaRPr lang="en-AU" dirty="0" smtClean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US" dirty="0" smtClean="0"/>
          </a:p>
          <a:p>
            <a:pPr lvl="3"/>
            <a:endParaRPr lang="en-AU" sz="1000" b="0" dirty="0">
              <a:latin typeface="+mn-lt"/>
              <a:ea typeface="Avenir Next" charset="0"/>
              <a:cs typeface="Avenir Next" charset="0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US" cap="all" dirty="0" smtClean="0"/>
              <a:t>Conditions </a:t>
            </a:r>
            <a:r>
              <a:rPr lang="en-US" cap="all" dirty="0"/>
              <a:t>that </a:t>
            </a:r>
            <a:r>
              <a:rPr lang="en-US" cap="all" dirty="0" err="1"/>
              <a:t>characterise</a:t>
            </a:r>
            <a:r>
              <a:rPr lang="en-AU" cap="all" dirty="0"/>
              <a:t> </a:t>
            </a:r>
            <a:r>
              <a:rPr lang="en-US" cap="all" dirty="0"/>
              <a:t>‘wise crowds’:</a:t>
            </a:r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402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B0F0"/>
                </a:solidFill>
              </a:rPr>
              <a:t>What</a:t>
            </a:r>
            <a:r>
              <a:rPr lang="en-GB" dirty="0" smtClean="0"/>
              <a:t> </a:t>
            </a:r>
            <a:r>
              <a:rPr lang="en-GB" dirty="0"/>
              <a:t>questions we ask the experts, and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i="1" dirty="0">
                <a:solidFill>
                  <a:srgbClr val="00B0F0"/>
                </a:solidFill>
              </a:rPr>
              <a:t>how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/>
              <a:t>we ask them, influence their answers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GB" dirty="0"/>
              <a:t> Psychologists have studied the process of making  judgements in uncertainty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GB" dirty="0"/>
              <a:t> Heuristics and cognitive biases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Phrasing </a:t>
            </a:r>
            <a:r>
              <a:rPr lang="en-GB" cap="all" dirty="0"/>
              <a:t>&amp; Sequence of questions</a:t>
            </a:r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932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 algn="just"/>
            <a:r>
              <a:rPr lang="en-GB" dirty="0" smtClean="0"/>
              <a:t>The </a:t>
            </a:r>
            <a:r>
              <a:rPr lang="en-GB" dirty="0"/>
              <a:t>process of deriving a single probability (distribution) or a single estimate to represent the knowledge of a group of experts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r>
              <a:rPr lang="en-GB" dirty="0"/>
              <a:t> </a:t>
            </a:r>
            <a:r>
              <a:rPr lang="en-GB" sz="1600" b="0" dirty="0">
                <a:latin typeface="+mn-lt"/>
                <a:ea typeface="Avenir Next" charset="0"/>
                <a:cs typeface="Avenir Next" charset="0"/>
              </a:rPr>
              <a:t>Divergent opinions on how best to do this</a:t>
            </a:r>
          </a:p>
          <a:p>
            <a:pPr lvl="1"/>
            <a:r>
              <a:rPr lang="en-GB" sz="1600" b="0" dirty="0">
                <a:latin typeface="+mn-lt"/>
                <a:ea typeface="Avenir Next" charset="0"/>
                <a:cs typeface="Avenir Next" charset="0"/>
              </a:rPr>
              <a:t> Mathematical versus behavioural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Aggregation</a:t>
            </a:r>
            <a:endParaRPr lang="en-GB" cap="all" dirty="0"/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191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64325" y="455151"/>
            <a:ext cx="4562057" cy="3187718"/>
          </a:xfrm>
        </p:spPr>
        <p:txBody>
          <a:bodyPr/>
          <a:lstStyle/>
          <a:p>
            <a:pPr marL="0" indent="0" algn="just">
              <a:buNone/>
            </a:pPr>
            <a:r>
              <a:rPr lang="en-AU" dirty="0" smtClean="0"/>
              <a:t>An </a:t>
            </a:r>
            <a:r>
              <a:rPr lang="en-AU" dirty="0"/>
              <a:t>elicitation protocol that: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AU" sz="11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AU" dirty="0"/>
              <a:t> </a:t>
            </a:r>
            <a:r>
              <a:rPr lang="en-AU" dirty="0">
                <a:solidFill>
                  <a:srgbClr val="00B0F0"/>
                </a:solidFill>
              </a:rPr>
              <a:t>asks questions with clear operational meanings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/>
              <a:t>follows transparent methodological rules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/>
              <a:t>mitigates psychological and motivational biases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/>
              <a:t>includes the possibility of identifying the experts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>
                <a:solidFill>
                  <a:srgbClr val="00B0F0"/>
                </a:solidFill>
              </a:rPr>
              <a:t>allows empirical control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AU" dirty="0" smtClean="0"/>
              <a:t> </a:t>
            </a:r>
            <a:r>
              <a:rPr lang="en-AU" dirty="0"/>
              <a:t>is thoroughly documented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455151"/>
            <a:ext cx="2965864" cy="2509773"/>
          </a:xfrm>
        </p:spPr>
        <p:txBody>
          <a:bodyPr/>
          <a:lstStyle/>
          <a:p>
            <a:r>
              <a:rPr lang="en-GB" cap="all" dirty="0" smtClean="0"/>
              <a:t>Structured </a:t>
            </a:r>
            <a:r>
              <a:rPr lang="en-GB" cap="all" dirty="0"/>
              <a:t>Expert Judgement</a:t>
            </a:r>
          </a:p>
          <a:p>
            <a:endParaRPr lang="en-GB" cap="all" dirty="0"/>
          </a:p>
          <a:p>
            <a:endParaRPr lang="en-US" cap="all" dirty="0"/>
          </a:p>
          <a:p>
            <a:pPr>
              <a:lnSpc>
                <a:spcPct val="80000"/>
              </a:lnSpc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89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Questions</a:t>
            </a:r>
            <a:endParaRPr lang="en-US" dirty="0">
              <a:latin typeface="+mn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703769"/>
              </p:ext>
            </p:extLst>
          </p:nvPr>
        </p:nvGraphicFramePr>
        <p:xfrm>
          <a:off x="629675" y="1139685"/>
          <a:ext cx="7726017" cy="206607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726017">
                  <a:extLst>
                    <a:ext uri="{9D8B030D-6E8A-4147-A177-3AD203B41FA5}">
                      <a16:colId xmlns:a16="http://schemas.microsoft.com/office/drawing/2014/main" xmlns="" val="2900566958"/>
                    </a:ext>
                  </a:extLst>
                </a:gridCol>
              </a:tblGrid>
              <a:tr h="410817">
                <a:tc>
                  <a:txBody>
                    <a:bodyPr/>
                    <a:lstStyle/>
                    <a:p>
                      <a:pPr algn="ctr"/>
                      <a:r>
                        <a:rPr lang="en-US" altLang="x-none" sz="2000" i="1" dirty="0"/>
                        <a:t>What % of a watermelon is water</a:t>
                      </a:r>
                      <a:r>
                        <a:rPr lang="en-AU" sz="2000" i="1" dirty="0"/>
                        <a:t>?</a:t>
                      </a: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38976851"/>
                  </a:ext>
                </a:extLst>
              </a:tr>
              <a:tr h="16552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    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       _______________                                                 _________________                                        _________________   </a:t>
                      </a:r>
                      <a:endParaRPr lang="en-AU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              5%                                          95%                                       50%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Lower plausible bound                     Upper</a:t>
                      </a:r>
                      <a:r>
                        <a:rPr lang="en-US" sz="1600" baseline="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plausible bound                     Best estimate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4117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048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1585</TotalTime>
  <Words>591</Words>
  <Application>Microsoft Office PowerPoint</Application>
  <PresentationFormat>On-screen Show (16:9)</PresentationFormat>
  <Paragraphs>176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SimSun</vt:lpstr>
      <vt:lpstr>Arial</vt:lpstr>
      <vt:lpstr>Avenir Next</vt:lpstr>
      <vt:lpstr>Avenir Next Demi Bold</vt:lpstr>
      <vt:lpstr>Avenir Next Medium</vt:lpstr>
      <vt:lpstr>Calibri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Martine Barons</cp:lastModifiedBy>
  <cp:revision>175</cp:revision>
  <cp:lastPrinted>2020-06-16T08:02:52Z</cp:lastPrinted>
  <dcterms:created xsi:type="dcterms:W3CDTF">2017-04-05T11:04:35Z</dcterms:created>
  <dcterms:modified xsi:type="dcterms:W3CDTF">2020-06-16T11:48:28Z</dcterms:modified>
</cp:coreProperties>
</file>