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49" r:id="rId2"/>
  </p:sldMasterIdLst>
  <p:notesMasterIdLst>
    <p:notesMasterId r:id="rId24"/>
  </p:notesMasterIdLst>
  <p:sldIdLst>
    <p:sldId id="743" r:id="rId3"/>
    <p:sldId id="276" r:id="rId4"/>
    <p:sldId id="315" r:id="rId5"/>
    <p:sldId id="757" r:id="rId6"/>
    <p:sldId id="756" r:id="rId7"/>
    <p:sldId id="758" r:id="rId8"/>
    <p:sldId id="271" r:id="rId9"/>
    <p:sldId id="285" r:id="rId10"/>
    <p:sldId id="762" r:id="rId11"/>
    <p:sldId id="764" r:id="rId12"/>
    <p:sldId id="765" r:id="rId13"/>
    <p:sldId id="763" r:id="rId14"/>
    <p:sldId id="770" r:id="rId15"/>
    <p:sldId id="766" r:id="rId16"/>
    <p:sldId id="767" r:id="rId17"/>
    <p:sldId id="768" r:id="rId18"/>
    <p:sldId id="749" r:id="rId19"/>
    <p:sldId id="769" r:id="rId20"/>
    <p:sldId id="760" r:id="rId21"/>
    <p:sldId id="759" r:id="rId22"/>
    <p:sldId id="256" r:id="rId23"/>
  </p:sldIdLst>
  <p:sldSz cx="9144000" cy="5143500" type="screen16x9"/>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id="{7701B9BB-DC11-4D38-AECE-E8D2E2E70F7E}">
          <p14:sldIdLst>
            <p14:sldId id="743"/>
            <p14:sldId id="276"/>
            <p14:sldId id="315"/>
            <p14:sldId id="757"/>
            <p14:sldId id="756"/>
            <p14:sldId id="758"/>
            <p14:sldId id="271"/>
            <p14:sldId id="285"/>
            <p14:sldId id="762"/>
            <p14:sldId id="764"/>
            <p14:sldId id="765"/>
            <p14:sldId id="763"/>
            <p14:sldId id="770"/>
            <p14:sldId id="766"/>
            <p14:sldId id="767"/>
            <p14:sldId id="768"/>
            <p14:sldId id="749"/>
            <p14:sldId id="769"/>
            <p14:sldId id="760"/>
            <p14:sldId id="759"/>
            <p14:sldId id="25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guide id="3" pos="2040">
          <p15:clr>
            <a:srgbClr val="A4A3A4"/>
          </p15:clr>
        </p15:guide>
        <p15:guide id="4" pos="1916">
          <p15:clr>
            <a:srgbClr val="A4A3A4"/>
          </p15:clr>
        </p15:guide>
        <p15:guide id="5" pos="220">
          <p15:clr>
            <a:srgbClr val="A4A3A4"/>
          </p15:clr>
        </p15:guide>
        <p15:guide id="6" pos="3733">
          <p15:clr>
            <a:srgbClr val="A4A3A4"/>
          </p15:clr>
        </p15:guide>
        <p15:guide id="7" pos="3857">
          <p15:clr>
            <a:srgbClr val="A4A3A4"/>
          </p15:clr>
        </p15:guide>
        <p15:guide id="8" pos="5555">
          <p15:clr>
            <a:srgbClr val="A4A3A4"/>
          </p15:clr>
        </p15:guide>
        <p15:guide id="9" orient="horz" pos="271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8BDDA"/>
    <a:srgbClr val="CF057F"/>
    <a:srgbClr val="E0C625"/>
    <a:srgbClr val="E78151"/>
    <a:srgbClr val="262426"/>
    <a:srgbClr val="9CD3E4"/>
    <a:srgbClr val="A50021"/>
    <a:srgbClr val="0D0F0A"/>
    <a:srgbClr val="133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08" autoAdjust="0"/>
    <p:restoredTop sz="46753" autoAdjust="0"/>
  </p:normalViewPr>
  <p:slideViewPr>
    <p:cSldViewPr snapToGrid="0" snapToObjects="1">
      <p:cViewPr varScale="1">
        <p:scale>
          <a:sx n="44" d="100"/>
          <a:sy n="44" d="100"/>
        </p:scale>
        <p:origin x="1992" y="48"/>
      </p:cViewPr>
      <p:guideLst>
        <p:guide orient="horz" pos="1620"/>
        <p:guide pos="2880"/>
        <p:guide pos="2040"/>
        <p:guide pos="1916"/>
        <p:guide pos="220"/>
        <p:guide pos="3733"/>
        <p:guide pos="3857"/>
        <p:guide pos="5555"/>
        <p:guide orient="horz" pos="27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70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8645" y="0"/>
            <a:ext cx="2944283" cy="497020"/>
          </a:xfrm>
          <a:prstGeom prst="rect">
            <a:avLst/>
          </a:prstGeom>
        </p:spPr>
        <p:txBody>
          <a:bodyPr vert="horz" lIns="91440" tIns="45720" rIns="91440" bIns="45720" rtlCol="0"/>
          <a:lstStyle>
            <a:lvl1pPr algn="r">
              <a:defRPr sz="1200"/>
            </a:lvl1pPr>
          </a:lstStyle>
          <a:p>
            <a:fld id="{1F449172-FFD8-4E00-B544-A008C232B361}" type="datetimeFigureOut">
              <a:rPr lang="en-US" smtClean="0"/>
              <a:t>3/12/2020</a:t>
            </a:fld>
            <a:endParaRPr lang="en-US" dirty="0"/>
          </a:p>
        </p:txBody>
      </p:sp>
      <p:sp>
        <p:nvSpPr>
          <p:cNvPr id="4" name="Slide Image Placeholder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67262"/>
            <a:ext cx="5435600" cy="39004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08981"/>
            <a:ext cx="2944283" cy="497019"/>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8645" y="9408981"/>
            <a:ext cx="2944283" cy="497019"/>
          </a:xfrm>
          <a:prstGeom prst="rect">
            <a:avLst/>
          </a:prstGeom>
        </p:spPr>
        <p:txBody>
          <a:bodyPr vert="horz" lIns="91440" tIns="45720" rIns="91440" bIns="45720" rtlCol="0" anchor="b"/>
          <a:lstStyle>
            <a:lvl1pPr algn="r">
              <a:defRPr sz="1200"/>
            </a:lvl1pPr>
          </a:lstStyle>
          <a:p>
            <a:fld id="{C7C59CD8-106A-4914-BC77-FCFD6B58351F}" type="slidenum">
              <a:rPr lang="en-US" smtClean="0"/>
              <a:t>‹#›</a:t>
            </a:fld>
            <a:endParaRPr lang="en-US" dirty="0"/>
          </a:p>
        </p:txBody>
      </p:sp>
    </p:spTree>
    <p:extLst>
      <p:ext uri="{BB962C8B-B14F-4D97-AF65-F5344CB8AC3E}">
        <p14:creationId xmlns:p14="http://schemas.microsoft.com/office/powerpoint/2010/main" val="3691088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 everyone, I’m happy to be here today and to give you a look inside the Bacardi archives and talk a bit about how we are approaching digital preservation. My name is Samantha and I’m an Assistant Archivist for Bacardi, but more specifically I work for John Dewar and Sons in the east end of Glasgow. I work there with my manager, Jacqui Seargeant, who is also the Global Heritage Manager for Bacardi. I have been there for almost a year and a half, and I was brought on to work with the digital project.</a:t>
            </a:r>
          </a:p>
          <a:p>
            <a:endParaRPr lang="en-GB" dirty="0"/>
          </a:p>
          <a:p>
            <a:r>
              <a:rPr lang="en-GB" dirty="0"/>
              <a:t>As I go through the presentation, please feel free to stop me with any questions.</a:t>
            </a:r>
          </a:p>
        </p:txBody>
      </p:sp>
      <p:sp>
        <p:nvSpPr>
          <p:cNvPr id="4" name="Slide Number Placeholder 3"/>
          <p:cNvSpPr>
            <a:spLocks noGrp="1"/>
          </p:cNvSpPr>
          <p:nvPr>
            <p:ph type="sldNum" sz="quarter" idx="5"/>
          </p:nvPr>
        </p:nvSpPr>
        <p:spPr/>
        <p:txBody>
          <a:bodyPr/>
          <a:lstStyle/>
          <a:p>
            <a:fld id="{C7C59CD8-106A-4914-BC77-FCFD6B58351F}" type="slidenum">
              <a:rPr lang="en-US" smtClean="0"/>
              <a:t>1</a:t>
            </a:fld>
            <a:endParaRPr lang="en-US" dirty="0"/>
          </a:p>
        </p:txBody>
      </p:sp>
    </p:spTree>
    <p:extLst>
      <p:ext uri="{BB962C8B-B14F-4D97-AF65-F5344CB8AC3E}">
        <p14:creationId xmlns:p14="http://schemas.microsoft.com/office/powerpoint/2010/main" val="2490830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questions that we included on the initial survey, and we also had a few sentences introducing the project, though I’m not convinced that most people read it.</a:t>
            </a:r>
          </a:p>
          <a:p>
            <a:endParaRPr lang="en-GB" dirty="0"/>
          </a:p>
          <a:p>
            <a:r>
              <a:rPr lang="en-GB" dirty="0"/>
              <a:t>We were essentially trying to understand what people did, how long they had been with Bacardi, and what types of records they were producing.</a:t>
            </a:r>
          </a:p>
          <a:p>
            <a:endParaRPr lang="en-GB" dirty="0"/>
          </a:p>
          <a:p>
            <a:r>
              <a:rPr lang="en-GB" dirty="0"/>
              <a:t>The question about digital systems was meant to inform our decision about whether any information needed to be exported from the systems that they were using. If it was transactional information, such as the data gathered about the bottling lines, it probably didn’t need to be kept. However, some departments did a large part of their work within these systems, such as NPD, and in that case, we would need to find some way of exporting either reports or documents.</a:t>
            </a:r>
          </a:p>
          <a:p>
            <a:endParaRPr lang="en-GB" dirty="0"/>
          </a:p>
          <a:p>
            <a:r>
              <a:rPr lang="en-GB" dirty="0"/>
              <a:t>The question about SharePoint was because at one point it looked like we were going to be using SharePoint extensively as a company, but it’s unclear if that is still happening.</a:t>
            </a:r>
          </a:p>
        </p:txBody>
      </p:sp>
      <p:sp>
        <p:nvSpPr>
          <p:cNvPr id="4" name="Slide Number Placeholder 3"/>
          <p:cNvSpPr>
            <a:spLocks noGrp="1"/>
          </p:cNvSpPr>
          <p:nvPr>
            <p:ph type="sldNum" sz="quarter" idx="5"/>
          </p:nvPr>
        </p:nvSpPr>
        <p:spPr/>
        <p:txBody>
          <a:bodyPr/>
          <a:lstStyle/>
          <a:p>
            <a:fld id="{C7C59CD8-106A-4914-BC77-FCFD6B58351F}" type="slidenum">
              <a:rPr lang="en-US" smtClean="0"/>
              <a:t>10</a:t>
            </a:fld>
            <a:endParaRPr lang="en-US" dirty="0"/>
          </a:p>
        </p:txBody>
      </p:sp>
    </p:spTree>
    <p:extLst>
      <p:ext uri="{BB962C8B-B14F-4D97-AF65-F5344CB8AC3E}">
        <p14:creationId xmlns:p14="http://schemas.microsoft.com/office/powerpoint/2010/main" val="1446164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how we recorded the record types that people are creating. A simple excel spreadsheet with a rundown of the folders that were being used most by each person and notes of what was in them and whether they were of archival value. We then used these excel documents to edit our retention schedules.</a:t>
            </a:r>
          </a:p>
        </p:txBody>
      </p:sp>
      <p:sp>
        <p:nvSpPr>
          <p:cNvPr id="4" name="Slide Number Placeholder 3"/>
          <p:cNvSpPr>
            <a:spLocks noGrp="1"/>
          </p:cNvSpPr>
          <p:nvPr>
            <p:ph type="sldNum" sz="quarter" idx="5"/>
          </p:nvPr>
        </p:nvSpPr>
        <p:spPr/>
        <p:txBody>
          <a:bodyPr/>
          <a:lstStyle/>
          <a:p>
            <a:fld id="{C7C59CD8-106A-4914-BC77-FCFD6B58351F}" type="slidenum">
              <a:rPr lang="en-US" smtClean="0"/>
              <a:t>11</a:t>
            </a:fld>
            <a:endParaRPr lang="en-US" dirty="0"/>
          </a:p>
        </p:txBody>
      </p:sp>
    </p:spTree>
    <p:extLst>
      <p:ext uri="{BB962C8B-B14F-4D97-AF65-F5344CB8AC3E}">
        <p14:creationId xmlns:p14="http://schemas.microsoft.com/office/powerpoint/2010/main" val="3523239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in the end, we identified 45 people to survey – this is obviously a lot. However, this was very much our pilot project and intended to be a learning experience, so we are okay with it having been this many people. In retrospect, possibly too many, but we wanted to make sure we really understood the business and what types of records were being created. Going forward, we do not anticipate needing to survey very many people, as this exercise allowed us to identify the main types of documents being created across the business. </a:t>
            </a:r>
          </a:p>
          <a:p>
            <a:endParaRPr lang="en-GB" dirty="0"/>
          </a:p>
          <a:p>
            <a:r>
              <a:rPr lang="en-GB" dirty="0"/>
              <a:t>The next step is for our archivists at our French and Italian locations to do a records survey at their sites, and while they are likely not to do as many surveys as we did, we want to verify our findings with their survey, so they will still speak to quite a few people. Going forward from that, it is likely that we may speak to management across the world, but not be more specific than that. </a:t>
            </a:r>
          </a:p>
          <a:p>
            <a:endParaRPr lang="en-GB" dirty="0"/>
          </a:p>
          <a:p>
            <a:r>
              <a:rPr lang="en-GB" dirty="0"/>
              <a:t>We definitely gained a better understanding of the company and of our site as a result of this activity. Because we are a production site, there are quite a wide variety of activities happening on site. This includes actual operations (bottling, blending, and movement of whisky), actual whisky and gin production at the distilleries, as well as finance, new product development, procurement, engineering, IT, logistics, health and safety, marketing, and visitor experiences. This was especially useful for me, as I had only been with the company for a few months when we started these surveys, so it allowed me to gain a better understanding of how Bacardi and the UKOC functions.</a:t>
            </a:r>
          </a:p>
          <a:p>
            <a:endParaRPr lang="en-GB" dirty="0"/>
          </a:p>
          <a:p>
            <a:r>
              <a:rPr lang="en-GB" dirty="0"/>
              <a:t>We also modified existing retention schedules based on this work. These retention schedules existed thanks to the DPA, GDPR and work that had been done to ensure compliance with GDPR, so they weren’t quite suited to archive needs. We took those lists and added the records that we had found were being produced and were worth archiving.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Possibly skip: </a:t>
            </a:r>
            <a:r>
              <a:rPr lang="en-GB" dirty="0"/>
              <a:t>This is a picture of us going through boxes of production records at Aberfeldy distillery. At the same time as this project we also went to each distillery and gathered modern day production records (up to about 10 years ago), so we know what logs they are producing and which ones of those we want to keep every single one of, and which only a sample. This is useful because the distilleries are in the process of switching over to keeping their logs in Excel spreadsheets, so we will need to transfer those at some point, but now we already know which of the physical records we want and can easily keep their digital counterparts.</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12</a:t>
            </a:fld>
            <a:endParaRPr lang="en-US" dirty="0"/>
          </a:p>
        </p:txBody>
      </p:sp>
    </p:spTree>
    <p:extLst>
      <p:ext uri="{BB962C8B-B14F-4D97-AF65-F5344CB8AC3E}">
        <p14:creationId xmlns:p14="http://schemas.microsoft.com/office/powerpoint/2010/main" val="199938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goal going forward is to sift through the records that are currently on the network drives and either gain access to folders so that we can transfer documents ourselves, or in the case of private folders, have people transfer selected document types to us. Once the backlog is cleared, then going forward we would like to collect those record types that are in the retention schedules annually, perhaps by creating an archive/ heritage week where we highlight the archives throughout the company, while also reminding people to transfer their records to the archive.</a:t>
            </a:r>
          </a:p>
          <a:p>
            <a:endParaRPr lang="en-GB" dirty="0"/>
          </a:p>
          <a:p>
            <a:r>
              <a:rPr lang="en-GB" dirty="0"/>
              <a:t>The way we are currently transferring records to the archive is by going into open network folders and transferring the files we want onto an external hard drive and onto a private cloud. This is a temporary measure until we do get a preservation system, but is necessary because of people leaving the business and concerns over files being deleted.</a:t>
            </a:r>
          </a:p>
          <a:p>
            <a:endParaRPr lang="en-GB" dirty="0"/>
          </a:p>
          <a:p>
            <a:r>
              <a:rPr lang="en-GB" dirty="0"/>
              <a:t>We currently do no have a computer for quarantine, because everything being transferred is already on the company system. We have run DROID profiles for some of the records that we gathered, but we need to clarify our process for gathering records and draw up standard procedures to follow. </a:t>
            </a:r>
          </a:p>
          <a:p>
            <a:endParaRPr lang="en-GB" dirty="0"/>
          </a:p>
          <a:p>
            <a:r>
              <a:rPr lang="en-GB" dirty="0"/>
              <a:t>Ideally, we will identify records to gather, transfer them over to an external hard drive, run a DROID profile, and then back up those files on our archive cloud. </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13</a:t>
            </a:fld>
            <a:endParaRPr lang="en-US" dirty="0"/>
          </a:p>
        </p:txBody>
      </p:sp>
    </p:spTree>
    <p:extLst>
      <p:ext uri="{BB962C8B-B14F-4D97-AF65-F5344CB8AC3E}">
        <p14:creationId xmlns:p14="http://schemas.microsoft.com/office/powerpoint/2010/main" val="3329077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here are our current activities again, along with a picture of Jacqui in our Glasgow archive.</a:t>
            </a:r>
          </a:p>
        </p:txBody>
      </p:sp>
      <p:sp>
        <p:nvSpPr>
          <p:cNvPr id="4" name="Slide Number Placeholder 3"/>
          <p:cNvSpPr>
            <a:spLocks noGrp="1"/>
          </p:cNvSpPr>
          <p:nvPr>
            <p:ph type="sldNum" sz="quarter" idx="5"/>
          </p:nvPr>
        </p:nvSpPr>
        <p:spPr/>
        <p:txBody>
          <a:bodyPr/>
          <a:lstStyle/>
          <a:p>
            <a:fld id="{C7C59CD8-106A-4914-BC77-FCFD6B58351F}" type="slidenum">
              <a:rPr lang="en-US" smtClean="0"/>
              <a:t>14</a:t>
            </a:fld>
            <a:endParaRPr lang="en-US" dirty="0"/>
          </a:p>
        </p:txBody>
      </p:sp>
    </p:spTree>
    <p:extLst>
      <p:ext uri="{BB962C8B-B14F-4D97-AF65-F5344CB8AC3E}">
        <p14:creationId xmlns:p14="http://schemas.microsoft.com/office/powerpoint/2010/main" val="2763978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archivists worked on completing the assessment. It includes organizational capabilities such as policy and strategy, legal basis, and community, and service capabilities such as content preservation and metadata management.</a:t>
            </a:r>
          </a:p>
          <a:p>
            <a:endParaRPr lang="en-GB" dirty="0"/>
          </a:p>
          <a:p>
            <a:r>
              <a:rPr lang="en-GB" dirty="0"/>
              <a:t>We are currently at a level 1- Awareness on nearly all the capabilities. Essentially we are aware of digital preservation needs and what can be done to meet those needs, but we aren’t quite meeting them yet. However, I would expect that in the next year we can be at level 2- “basic” in the majority of these capabilities, and the goal is to reach level 3 – managed.</a:t>
            </a:r>
          </a:p>
        </p:txBody>
      </p:sp>
      <p:sp>
        <p:nvSpPr>
          <p:cNvPr id="4" name="Slide Number Placeholder 3"/>
          <p:cNvSpPr>
            <a:spLocks noGrp="1"/>
          </p:cNvSpPr>
          <p:nvPr>
            <p:ph type="sldNum" sz="quarter" idx="5"/>
          </p:nvPr>
        </p:nvSpPr>
        <p:spPr/>
        <p:txBody>
          <a:bodyPr/>
          <a:lstStyle/>
          <a:p>
            <a:fld id="{C7C59CD8-106A-4914-BC77-FCFD6B58351F}" type="slidenum">
              <a:rPr lang="en-US" smtClean="0"/>
              <a:t>15</a:t>
            </a:fld>
            <a:endParaRPr lang="en-US" dirty="0"/>
          </a:p>
        </p:txBody>
      </p:sp>
    </p:spTree>
    <p:extLst>
      <p:ext uri="{BB962C8B-B14F-4D97-AF65-F5344CB8AC3E}">
        <p14:creationId xmlns:p14="http://schemas.microsoft.com/office/powerpoint/2010/main" val="2656119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our Martini archivist, Anna</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16</a:t>
            </a:fld>
            <a:endParaRPr lang="en-US" dirty="0"/>
          </a:p>
        </p:txBody>
      </p:sp>
    </p:spTree>
    <p:extLst>
      <p:ext uri="{BB962C8B-B14F-4D97-AF65-F5344CB8AC3E}">
        <p14:creationId xmlns:p14="http://schemas.microsoft.com/office/powerpoint/2010/main" val="2429097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So I can’t go into too much detail about where we are with digital preservation systems because we are still in the process of deciding and getting budget approval, but I can talk a little bit about what some of our considerations were and what we found helpful.</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Point one</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We made a list of our requirements, and what we found is that all the systems will meet the technical preservation requirements, but there are differences in the user interfaces, what kinds of access can be provided to the system, how the systems link to our catalogue, and how the companies were to interact with. </a:t>
            </a:r>
          </a:p>
          <a:p>
            <a:pPr lvl="0"/>
            <a:endParaRPr lang="en-GB" sz="1200" kern="1200" dirty="0">
              <a:solidFill>
                <a:schemeClr val="tx1"/>
              </a:solidFill>
              <a:effectLst/>
              <a:latin typeface="+mn-lt"/>
              <a:ea typeface="+mn-ea"/>
              <a:cs typeface="+mn-cs"/>
            </a:endParaRPr>
          </a:p>
          <a:p>
            <a:r>
              <a:rPr lang="en-GB" dirty="0"/>
              <a:t>Something we found especially useful was talking to people who were already using the systems we were considering, as there is nothing like having first-hand experience of how people have found the systems. We also spoke directly to the vendors and asked for demonstrations, which was useful. Some of this happened at events like we’re at today, and some involved phone calls or face to face demonstrations.</a:t>
            </a:r>
          </a:p>
          <a:p>
            <a:endParaRPr lang="en-GB" dirty="0"/>
          </a:p>
          <a:p>
            <a:r>
              <a:rPr lang="en-GB" dirty="0"/>
              <a:t>We also have had to involve procurement and IT in the process, as they will be facilitating the procurement process.</a:t>
            </a:r>
          </a:p>
          <a:p>
            <a:endParaRPr lang="en-GB" dirty="0"/>
          </a:p>
          <a:p>
            <a:endParaRPr lang="en-GB" dirty="0"/>
          </a:p>
        </p:txBody>
      </p:sp>
      <p:sp>
        <p:nvSpPr>
          <p:cNvPr id="4" name="Slide Number Placeholder 3"/>
          <p:cNvSpPr>
            <a:spLocks noGrp="1"/>
          </p:cNvSpPr>
          <p:nvPr>
            <p:ph type="sldNum" sz="quarter" idx="5"/>
          </p:nvPr>
        </p:nvSpPr>
        <p:spPr/>
        <p:txBody>
          <a:bodyPr/>
          <a:lstStyle/>
          <a:p>
            <a:fld id="{F7404DE7-78D9-4AF4-BA96-11F470DC8628}" type="slidenum">
              <a:rPr lang="en-US" smtClean="0"/>
              <a:pPr/>
              <a:t>17</a:t>
            </a:fld>
            <a:endParaRPr lang="en-US" dirty="0"/>
          </a:p>
        </p:txBody>
      </p:sp>
    </p:spTree>
    <p:extLst>
      <p:ext uri="{BB962C8B-B14F-4D97-AF65-F5344CB8AC3E}">
        <p14:creationId xmlns:p14="http://schemas.microsoft.com/office/powerpoint/2010/main" val="7141718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our French brands archivist, Sebastien.</a:t>
            </a:r>
          </a:p>
          <a:p>
            <a:endParaRPr lang="en-GB" dirty="0"/>
          </a:p>
          <a:p>
            <a:r>
              <a:rPr lang="en-GB" dirty="0"/>
              <a:t>Discuss following three points here:</a:t>
            </a:r>
          </a:p>
          <a:p>
            <a:endParaRPr lang="en-GB" dirty="0"/>
          </a:p>
          <a:p>
            <a:r>
              <a:rPr lang="en-GB" dirty="0"/>
              <a:t>Set up a SharePoint site – many difficulties with the system itself</a:t>
            </a:r>
          </a:p>
          <a:p>
            <a:endParaRPr lang="en-GB" dirty="0"/>
          </a:p>
          <a:p>
            <a:r>
              <a:rPr lang="en-GB" dirty="0"/>
              <a:t>The original reason for setting up this site was to serve as a transfer point for files for those employees who worked on a site without an archivist, and it is relatively functional. It will not be a permanent transfer solution though. We may in future change it to be a page for the archive where people can go to find out information about us.</a:t>
            </a:r>
          </a:p>
          <a:p>
            <a:endParaRPr lang="en-GB" dirty="0"/>
          </a:p>
          <a:p>
            <a:r>
              <a:rPr lang="en-GB" dirty="0"/>
              <a:t>Migration of at risk media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I mentioned before, we do have some boxes of CDs that need to be migrated. I have migrated the ones for the Bombay Gin collection, and the next step for those will be to run a DROID profile for all of them. Hopefully this can also help us to identify duplicates, as there are well over 300 CDs, which means we cannot just look at them and know definitely whether they are duplicates.</a:t>
            </a:r>
          </a:p>
          <a:p>
            <a:endParaRPr lang="en-GB" dirty="0"/>
          </a:p>
          <a:p>
            <a:r>
              <a:rPr lang="en-GB" dirty="0"/>
              <a:t>Digitisation of heavily used items – relates to digital as we will end up storing these files in whatever system we go with. We are doing some of this in house, if they can be done on a flatbed scanner, and some out of house, if they are cumbersome bound volumes.</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18</a:t>
            </a:fld>
            <a:endParaRPr lang="en-US" dirty="0"/>
          </a:p>
        </p:txBody>
      </p:sp>
    </p:spTree>
    <p:extLst>
      <p:ext uri="{BB962C8B-B14F-4D97-AF65-F5344CB8AC3E}">
        <p14:creationId xmlns:p14="http://schemas.microsoft.com/office/powerpoint/2010/main" val="681139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7C59CD8-106A-4914-BC77-FCFD6B58351F}" type="slidenum">
              <a:rPr lang="en-US" smtClean="0"/>
              <a:t>19</a:t>
            </a:fld>
            <a:endParaRPr lang="en-US" dirty="0"/>
          </a:p>
        </p:txBody>
      </p:sp>
    </p:spTree>
    <p:extLst>
      <p:ext uri="{BB962C8B-B14F-4D97-AF65-F5344CB8AC3E}">
        <p14:creationId xmlns:p14="http://schemas.microsoft.com/office/powerpoint/2010/main" val="2076863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first off, I’m going to talk a little bit about the Bacardi archive and heritage collections as whole, just to give you all some idea of where we were starting from with the digital project.</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2</a:t>
            </a:fld>
            <a:endParaRPr lang="en-US" dirty="0"/>
          </a:p>
        </p:txBody>
      </p:sp>
    </p:spTree>
    <p:extLst>
      <p:ext uri="{BB962C8B-B14F-4D97-AF65-F5344CB8AC3E}">
        <p14:creationId xmlns:p14="http://schemas.microsoft.com/office/powerpoint/2010/main" val="3670246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20</a:t>
            </a:fld>
            <a:endParaRPr lang="en-US" dirty="0"/>
          </a:p>
        </p:txBody>
      </p:sp>
    </p:spTree>
    <p:extLst>
      <p:ext uri="{BB962C8B-B14F-4D97-AF65-F5344CB8AC3E}">
        <p14:creationId xmlns:p14="http://schemas.microsoft.com/office/powerpoint/2010/main" val="952546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7C59CD8-106A-4914-BC77-FCFD6B58351F}" type="slidenum">
              <a:rPr lang="en-US" smtClean="0"/>
              <a:t>21</a:t>
            </a:fld>
            <a:endParaRPr lang="en-US" dirty="0"/>
          </a:p>
        </p:txBody>
      </p:sp>
    </p:spTree>
    <p:extLst>
      <p:ext uri="{BB962C8B-B14F-4D97-AF65-F5344CB8AC3E}">
        <p14:creationId xmlns:p14="http://schemas.microsoft.com/office/powerpoint/2010/main" val="435218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300"/>
              </a:spcAft>
              <a:buClrTx/>
              <a:buSzTx/>
              <a:tabLst/>
              <a:defRPr/>
            </a:pPr>
            <a:r>
              <a:rPr lang="en-GB" dirty="0"/>
              <a:t>So, who is Bacardi?</a:t>
            </a:r>
          </a:p>
          <a:p>
            <a:pPr marL="171450" marR="0" lvl="0" indent="-171450" algn="l" defTabSz="914400" rtl="0" eaLnBrk="1" fontAlgn="auto" latinLnBrk="0" hangingPunct="1">
              <a:lnSpc>
                <a:spcPct val="100000"/>
              </a:lnSpc>
              <a:spcBef>
                <a:spcPts val="0"/>
              </a:spcBef>
              <a:spcAft>
                <a:spcPts val="300"/>
              </a:spcAft>
              <a:buClrTx/>
              <a:buSzTx/>
              <a:tabLst/>
              <a:defRPr/>
            </a:pPr>
            <a:endParaRPr lang="en-GB" dirty="0"/>
          </a:p>
          <a:p>
            <a:pPr marL="171450" marR="0" lvl="0" indent="-171450" algn="l" defTabSz="914400" rtl="0" eaLnBrk="1" fontAlgn="auto" latinLnBrk="0" hangingPunct="1">
              <a:lnSpc>
                <a:spcPct val="100000"/>
              </a:lnSpc>
              <a:spcBef>
                <a:spcPts val="0"/>
              </a:spcBef>
              <a:spcAft>
                <a:spcPts val="300"/>
              </a:spcAft>
              <a:buClrTx/>
              <a:buSzTx/>
              <a:tabLst/>
              <a:defRPr/>
            </a:pPr>
            <a:r>
              <a:rPr lang="en-GB" dirty="0"/>
              <a:t>Bacardi is the largest privately held spirits company in the world. It has over 7000 employees around the world and is 158 years old, passing through 7 family generations.</a:t>
            </a:r>
          </a:p>
          <a:p>
            <a:pPr marL="171450" marR="0" lvl="0" indent="-171450" algn="l" defTabSz="914400" rtl="0" eaLnBrk="1" fontAlgn="auto" latinLnBrk="0" hangingPunct="1">
              <a:lnSpc>
                <a:spcPct val="100000"/>
              </a:lnSpc>
              <a:spcBef>
                <a:spcPts val="0"/>
              </a:spcBef>
              <a:spcAft>
                <a:spcPts val="300"/>
              </a:spcAft>
              <a:buClrTx/>
              <a:buSzTx/>
              <a:tabLst/>
              <a:defRPr/>
            </a:pPr>
            <a:endParaRPr lang="en-GB" dirty="0"/>
          </a:p>
          <a:p>
            <a:pPr marL="171450" marR="0" lvl="0" indent="-171450" algn="l" defTabSz="914400" rtl="0" eaLnBrk="1" fontAlgn="auto" latinLnBrk="0" hangingPunct="1">
              <a:lnSpc>
                <a:spcPct val="100000"/>
              </a:lnSpc>
              <a:spcBef>
                <a:spcPts val="0"/>
              </a:spcBef>
              <a:spcAft>
                <a:spcPts val="300"/>
              </a:spcAft>
              <a:buClrTx/>
              <a:buSzTx/>
              <a:tabLst/>
              <a:defRPr/>
            </a:pPr>
            <a:r>
              <a:rPr lang="en-GB" dirty="0"/>
              <a:t>We have over 200 brands and labels, including many heritage brands such as Bacardi rum, Dewar’s Whisky, and Martini Vermouth. Other well known brands include Bombay Sapphire, Grey Goose, Eristoff Vodka, and </a:t>
            </a:r>
            <a:r>
              <a:rPr lang="en-GB" dirty="0" err="1"/>
              <a:t>Cazadores</a:t>
            </a:r>
            <a:r>
              <a:rPr lang="en-GB" dirty="0"/>
              <a:t> and Patron tequilas.</a:t>
            </a:r>
          </a:p>
          <a:p>
            <a:pPr marL="171450" marR="0" lvl="0" indent="-171450" algn="l" defTabSz="914400" rtl="0" eaLnBrk="1" fontAlgn="auto" latinLnBrk="0" hangingPunct="1">
              <a:lnSpc>
                <a:spcPct val="100000"/>
              </a:lnSpc>
              <a:spcBef>
                <a:spcPts val="0"/>
              </a:spcBef>
              <a:spcAft>
                <a:spcPts val="300"/>
              </a:spcAft>
              <a:buClrTx/>
              <a:buSzTx/>
              <a:tabLst/>
              <a:defRPr/>
            </a:pPr>
            <a:r>
              <a:rPr lang="en-GB" dirty="0"/>
              <a:t>There are many stories from the archive which make the brand what it is today, including the story of the fearless founders and their drive to innovate and build the company. </a:t>
            </a:r>
          </a:p>
          <a:p>
            <a:pPr marL="171450" marR="0" lvl="0" indent="-171450" algn="l" defTabSz="914400" rtl="0" eaLnBrk="1" fontAlgn="auto" latinLnBrk="0" hangingPunct="1">
              <a:lnSpc>
                <a:spcPct val="100000"/>
              </a:lnSpc>
              <a:spcBef>
                <a:spcPts val="0"/>
              </a:spcBef>
              <a:spcAft>
                <a:spcPts val="300"/>
              </a:spcAft>
              <a:buClrTx/>
              <a:buSzTx/>
              <a:tabLst/>
              <a:defRPr/>
            </a:pPr>
            <a:endParaRPr lang="en-GB" dirty="0"/>
          </a:p>
          <a:p>
            <a:pPr marL="171450" marR="0" lvl="0" indent="-171450" algn="l" defTabSz="914400" rtl="0" eaLnBrk="1" fontAlgn="auto" latinLnBrk="0" hangingPunct="1">
              <a:lnSpc>
                <a:spcPct val="100000"/>
              </a:lnSpc>
              <a:spcBef>
                <a:spcPts val="0"/>
              </a:spcBef>
              <a:spcAft>
                <a:spcPts val="300"/>
              </a:spcAft>
              <a:buClrTx/>
              <a:buSzTx/>
              <a:tabLst/>
              <a:defRPr/>
            </a:pPr>
            <a:r>
              <a:rPr lang="en-GB" dirty="0"/>
              <a:t>Even the bat symbol is a piece of our history. </a:t>
            </a:r>
          </a:p>
          <a:p>
            <a:pPr fontAlgn="base"/>
            <a:endParaRPr lang="en-GB" sz="1200" b="0" i="0" kern="1200" dirty="0">
              <a:solidFill>
                <a:schemeClr val="tx1"/>
              </a:solidFill>
              <a:effectLst/>
              <a:latin typeface="+mn-lt"/>
              <a:ea typeface="+mn-ea"/>
              <a:cs typeface="+mn-cs"/>
            </a:endParaRPr>
          </a:p>
          <a:p>
            <a:pPr fontAlgn="base"/>
            <a:r>
              <a:rPr lang="en-GB" sz="1200" b="0" i="0" kern="1200" dirty="0">
                <a:solidFill>
                  <a:schemeClr val="tx1"/>
                </a:solidFill>
                <a:effectLst/>
                <a:latin typeface="+mn-lt"/>
                <a:ea typeface="+mn-ea"/>
                <a:cs typeface="+mn-cs"/>
              </a:rPr>
              <a:t>The story behind the iconic BACARDÍ bat device started over a century and half ago, as founder Don Facundo </a:t>
            </a:r>
            <a:r>
              <a:rPr lang="en-GB" sz="1200" b="0" i="0" kern="1200" dirty="0" err="1">
                <a:solidFill>
                  <a:schemeClr val="tx1"/>
                </a:solidFill>
                <a:effectLst/>
                <a:latin typeface="+mn-lt"/>
                <a:ea typeface="+mn-ea"/>
                <a:cs typeface="+mn-cs"/>
              </a:rPr>
              <a:t>Bacardí</a:t>
            </a:r>
            <a:r>
              <a:rPr lang="en-GB" sz="1200" b="0" i="0" kern="120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Massó</a:t>
            </a:r>
            <a:r>
              <a:rPr lang="en-GB" sz="1200" b="0" i="0" kern="1200" dirty="0">
                <a:solidFill>
                  <a:schemeClr val="tx1"/>
                </a:solidFill>
                <a:effectLst/>
                <a:latin typeface="+mn-lt"/>
                <a:ea typeface="+mn-ea"/>
                <a:cs typeface="+mn-cs"/>
              </a:rPr>
              <a:t> began making his rum in the original Santiago de Cuba distillery. His wife, Doña Amalia </a:t>
            </a:r>
            <a:r>
              <a:rPr lang="en-GB" sz="1200" b="0" i="0" kern="1200" dirty="0" err="1">
                <a:solidFill>
                  <a:schemeClr val="tx1"/>
                </a:solidFill>
                <a:effectLst/>
                <a:latin typeface="+mn-lt"/>
                <a:ea typeface="+mn-ea"/>
                <a:cs typeface="+mn-cs"/>
              </a:rPr>
              <a:t>Bacardí</a:t>
            </a:r>
            <a:r>
              <a:rPr lang="en-GB" sz="1200" b="0" i="0" kern="1200" dirty="0">
                <a:solidFill>
                  <a:schemeClr val="tx1"/>
                </a:solidFill>
                <a:effectLst/>
                <a:latin typeface="+mn-lt"/>
                <a:ea typeface="+mn-ea"/>
                <a:cs typeface="+mn-cs"/>
              </a:rPr>
              <a:t> Moreau, noticed a colony of fruit bats hanging in the rafters, likely attracted there by the sweet smell of molasses in the air. Recognizing the bat as a symbol of family unity, good health, and fortune to her husband’s homeland of Spain and the Cuban </a:t>
            </a:r>
            <a:r>
              <a:rPr lang="en-GB" sz="1200" b="0" i="0" kern="1200" dirty="0" err="1">
                <a:solidFill>
                  <a:schemeClr val="tx1"/>
                </a:solidFill>
                <a:effectLst/>
                <a:latin typeface="+mn-lt"/>
                <a:ea typeface="+mn-ea"/>
                <a:cs typeface="+mn-cs"/>
              </a:rPr>
              <a:t>Taíno</a:t>
            </a:r>
            <a:r>
              <a:rPr lang="en-GB" sz="1200" b="0" i="0" kern="1200" dirty="0">
                <a:solidFill>
                  <a:schemeClr val="tx1"/>
                </a:solidFill>
                <a:effectLst/>
                <a:latin typeface="+mn-lt"/>
                <a:ea typeface="+mn-ea"/>
                <a:cs typeface="+mn-cs"/>
              </a:rPr>
              <a:t> Indians, she suggested to adopt the bat device to the BACARDÍ bottle, differentiating BACARDÍ rum from other products at a time when many consumers on the island could not read or write. And so began the era of "el Ron del </a:t>
            </a:r>
            <a:r>
              <a:rPr lang="en-GB" sz="1200" b="0" i="0" kern="1200" dirty="0" err="1">
                <a:solidFill>
                  <a:schemeClr val="tx1"/>
                </a:solidFill>
                <a:effectLst/>
                <a:latin typeface="+mn-lt"/>
                <a:ea typeface="+mn-ea"/>
                <a:cs typeface="+mn-cs"/>
              </a:rPr>
              <a:t>Murcielago</a:t>
            </a:r>
            <a:r>
              <a:rPr lang="en-GB" sz="1200" b="0" i="0" kern="1200" dirty="0">
                <a:solidFill>
                  <a:schemeClr val="tx1"/>
                </a:solidFill>
                <a:effectLst/>
                <a:latin typeface="+mn-lt"/>
                <a:ea typeface="+mn-ea"/>
                <a:cs typeface="+mn-cs"/>
              </a:rPr>
              <a:t>".</a:t>
            </a:r>
          </a:p>
          <a:p>
            <a:pPr fontAlgn="base"/>
            <a:r>
              <a:rPr lang="en-GB" sz="1200" b="0" i="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F7404DE7-78D9-4AF4-BA96-11F470DC8628}" type="slidenum">
              <a:rPr lang="en-US" smtClean="0"/>
              <a:pPr/>
              <a:t>3</a:t>
            </a:fld>
            <a:endParaRPr lang="en-US" dirty="0"/>
          </a:p>
        </p:txBody>
      </p:sp>
    </p:spTree>
    <p:extLst>
      <p:ext uri="{BB962C8B-B14F-4D97-AF65-F5344CB8AC3E}">
        <p14:creationId xmlns:p14="http://schemas.microsoft.com/office/powerpoint/2010/main" val="2410772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US" altLang="en-US" dirty="0"/>
              <a:t>These are all our amazing historical collections – which include both business archives and impressive museum collections. There are six members of staff across four locations, in Glasgow, </a:t>
            </a:r>
            <a:r>
              <a:rPr lang="en-US" altLang="en-US" dirty="0" err="1"/>
              <a:t>Pessione</a:t>
            </a:r>
            <a:r>
              <a:rPr lang="en-US" altLang="en-US" dirty="0"/>
              <a:t>, </a:t>
            </a:r>
            <a:r>
              <a:rPr lang="en-US" altLang="en-US" dirty="0" err="1"/>
              <a:t>Fecamp</a:t>
            </a:r>
            <a:r>
              <a:rPr lang="en-US" altLang="en-US" dirty="0"/>
              <a:t>, and Miami. These are not just brand archives, but also company archives, though the brand name is what is written just to keep it simple.</a:t>
            </a:r>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endParaRPr lang="en-US" altLang="en-US" dirty="0"/>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GB" dirty="0"/>
              <a:t>For our heritage brands, the archives are the natural heart of the brands, and our archivists therefore need to be closely involved in marketing and other core business.</a:t>
            </a:r>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endParaRPr lang="en-GB" dirty="0"/>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GB" dirty="0"/>
              <a:t>The majority of these collections have been professionally managed and developed over the past 20 years or so. What survived before then was often a question of luck and members of the company nurturing the collections within the company offices. Our Scotch whisky and gin archives came to Glasgow in 1999 shortly after Bacardi purchased these brands from Diageo (1998). </a:t>
            </a:r>
            <a:r>
              <a:rPr lang="en-GB" dirty="0">
                <a:solidFill>
                  <a:srgbClr val="FF0000"/>
                </a:solidFill>
              </a:rPr>
              <a:t>Add more detail here.</a:t>
            </a:r>
          </a:p>
          <a:p>
            <a:pPr marL="0" marR="0" lvl="0" indent="0" algn="l" defTabSz="914400" rtl="0" eaLnBrk="1" fontAlgn="auto" latinLnBrk="0" hangingPunct="1">
              <a:lnSpc>
                <a:spcPct val="100000"/>
              </a:lnSpc>
              <a:spcBef>
                <a:spcPts val="0"/>
              </a:spcBef>
              <a:spcAft>
                <a:spcPts val="300"/>
              </a:spcAft>
              <a:buClrTx/>
              <a:buSzTx/>
              <a:buFont typeface="Arial" pitchFamily="34" charset="0"/>
              <a:buNone/>
              <a:tabLst/>
              <a:defRPr/>
            </a:pPr>
            <a:endParaRPr lang="en-US" altLang="en-US" dirty="0"/>
          </a:p>
          <a:p>
            <a:endParaRPr lang="en-GB" dirty="0"/>
          </a:p>
          <a:p>
            <a:r>
              <a:rPr lang="en-GB" dirty="0"/>
              <a:t>In addition to our heritage brands, we do have some modern archives for more current brands, such as Grey Goose. It is just over 20 years old, so by necessity many of their records are digital. Similarly, the Bombay Sapphire </a:t>
            </a:r>
            <a:r>
              <a:rPr lang="en-GB" dirty="0" err="1"/>
              <a:t>colleciton</a:t>
            </a:r>
            <a:r>
              <a:rPr lang="en-GB" dirty="0"/>
              <a:t>, which I have been working on, has boxes an boxes of CDs, some with presentations from the 1990s, which in some cases are the only records that have made their way to the archive from that time period. </a:t>
            </a:r>
          </a:p>
          <a:p>
            <a:endParaRPr lang="en-GB" dirty="0"/>
          </a:p>
          <a:p>
            <a:r>
              <a:rPr lang="en-GB" dirty="0"/>
              <a:t>I would add, these are not just a brand archives, but company archives – but company names are too long for this slide.</a:t>
            </a:r>
          </a:p>
          <a:p>
            <a:endParaRPr lang="en-GB" dirty="0"/>
          </a:p>
          <a:p>
            <a:r>
              <a:rPr lang="en-GB" dirty="0"/>
              <a:t>CUBA: Left </a:t>
            </a:r>
            <a:r>
              <a:rPr lang="en-GB" dirty="0" err="1"/>
              <a:t>cuba</a:t>
            </a:r>
            <a:r>
              <a:rPr lang="en-GB" dirty="0"/>
              <a:t> in 1960 with the revolution - assets seized</a:t>
            </a:r>
          </a:p>
        </p:txBody>
      </p:sp>
      <p:sp>
        <p:nvSpPr>
          <p:cNvPr id="4" name="Slide Number Placeholder 3"/>
          <p:cNvSpPr>
            <a:spLocks noGrp="1"/>
          </p:cNvSpPr>
          <p:nvPr>
            <p:ph type="sldNum" sz="quarter" idx="5"/>
          </p:nvPr>
        </p:nvSpPr>
        <p:spPr/>
        <p:txBody>
          <a:bodyPr/>
          <a:lstStyle/>
          <a:p>
            <a:fld id="{F7404DE7-78D9-4AF4-BA96-11F470DC8628}" type="slidenum">
              <a:rPr lang="en-US" smtClean="0"/>
              <a:pPr/>
              <a:t>4</a:t>
            </a:fld>
            <a:endParaRPr lang="en-US" dirty="0"/>
          </a:p>
        </p:txBody>
      </p:sp>
    </p:spTree>
    <p:extLst>
      <p:ext uri="{BB962C8B-B14F-4D97-AF65-F5344CB8AC3E}">
        <p14:creationId xmlns:p14="http://schemas.microsoft.com/office/powerpoint/2010/main" val="3737294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GB" altLang="en-US" sz="1200" dirty="0"/>
              <a:t>The collections include a wide variety of items in many different formats, from correspondence and financial ledgers, to marketing and advertising materials, POS and production items like cooperage tools. This variety makes them absolutely fascinating – the documents and information heavy items tell us a lot about our brands in the past, and the beautiful, visual items are inspiring and engaging, especially for our marketing teams.</a:t>
            </a:r>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endParaRPr lang="en-GB" altLang="en-US" sz="1200" dirty="0"/>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GB" altLang="en-US" sz="1200" dirty="0"/>
              <a:t>We do try to collect only the records which have long term historical significance, but that is often a fairly subjective process as it is not always clear at the time what may be useful in future.</a:t>
            </a:r>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endParaRPr lang="en-GB" altLang="en-US" sz="1200" dirty="0"/>
          </a:p>
          <a:p>
            <a:pPr marL="171450" marR="0" lvl="0" indent="-171450" algn="l" defTabSz="914400" rtl="0" eaLnBrk="1" fontAlgn="auto" latinLnBrk="0" hangingPunct="1">
              <a:lnSpc>
                <a:spcPct val="100000"/>
              </a:lnSpc>
              <a:spcBef>
                <a:spcPts val="0"/>
              </a:spcBef>
              <a:spcAft>
                <a:spcPts val="300"/>
              </a:spcAft>
              <a:buClrTx/>
              <a:buSzTx/>
              <a:buFont typeface="Arial" pitchFamily="34" charset="0"/>
              <a:buChar char="•"/>
              <a:tabLst/>
              <a:defRPr/>
            </a:pPr>
            <a:r>
              <a:rPr lang="en-GB" altLang="en-US" sz="1200" dirty="0"/>
              <a:t>Some of what has survived is purely accidental (as in many archives), but going forwards we are trying to be more controlled and deliberate about what we bring into the archive.</a:t>
            </a:r>
            <a:endParaRPr lang="en-GB" dirty="0"/>
          </a:p>
          <a:p>
            <a:endParaRPr lang="en-GB" dirty="0"/>
          </a:p>
        </p:txBody>
      </p:sp>
      <p:sp>
        <p:nvSpPr>
          <p:cNvPr id="4" name="Slide Number Placeholder 3"/>
          <p:cNvSpPr>
            <a:spLocks noGrp="1"/>
          </p:cNvSpPr>
          <p:nvPr>
            <p:ph type="sldNum" sz="quarter" idx="5"/>
          </p:nvPr>
        </p:nvSpPr>
        <p:spPr/>
        <p:txBody>
          <a:bodyPr/>
          <a:lstStyle/>
          <a:p>
            <a:fld id="{F7404DE7-78D9-4AF4-BA96-11F470DC8628}" type="slidenum">
              <a:rPr lang="en-US" smtClean="0"/>
              <a:pPr/>
              <a:t>5</a:t>
            </a:fld>
            <a:endParaRPr lang="en-US" dirty="0"/>
          </a:p>
        </p:txBody>
      </p:sp>
    </p:spTree>
    <p:extLst>
      <p:ext uri="{BB962C8B-B14F-4D97-AF65-F5344CB8AC3E}">
        <p14:creationId xmlns:p14="http://schemas.microsoft.com/office/powerpoint/2010/main" val="3028164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itchFamily="34" charset="0"/>
              <a:buNone/>
              <a:tabLst/>
              <a:defRPr/>
            </a:pPr>
            <a:r>
              <a:rPr lang="en-GB" altLang="en-US" sz="1200" dirty="0">
                <a:solidFill>
                  <a:srgbClr val="000000"/>
                </a:solidFill>
              </a:rPr>
              <a:t>The influence of our heritage can be seen in various aspects of the business, including in brand building, anniversary and other celebrations, advocacy, in our brand homes, exhibitions, and often in new product development.</a:t>
            </a:r>
          </a:p>
          <a:p>
            <a:pPr marL="0" marR="0" lvl="0" indent="0" algn="l" defTabSz="914400" rtl="0" eaLnBrk="1" fontAlgn="auto" latinLnBrk="0" hangingPunct="1">
              <a:lnSpc>
                <a:spcPct val="100000"/>
              </a:lnSpc>
              <a:spcBef>
                <a:spcPts val="0"/>
              </a:spcBef>
              <a:spcAft>
                <a:spcPts val="300"/>
              </a:spcAft>
              <a:buClrTx/>
              <a:buSzTx/>
              <a:buFont typeface="Arial" pitchFamily="34" charset="0"/>
              <a:buNone/>
              <a:tabLst/>
              <a:defRPr/>
            </a:pPr>
            <a:endParaRPr lang="en-GB" altLang="en-US" dirty="0"/>
          </a:p>
          <a:p>
            <a:pPr marL="0" marR="0" lvl="0" indent="0" algn="l" defTabSz="914400" rtl="0" eaLnBrk="1" fontAlgn="auto" latinLnBrk="0" hangingPunct="1">
              <a:lnSpc>
                <a:spcPct val="100000"/>
              </a:lnSpc>
              <a:spcBef>
                <a:spcPts val="0"/>
              </a:spcBef>
              <a:spcAft>
                <a:spcPts val="300"/>
              </a:spcAft>
              <a:buClrTx/>
              <a:buSzTx/>
              <a:buFont typeface="Arial" pitchFamily="34" charset="0"/>
              <a:buNone/>
              <a:tabLst/>
              <a:defRPr/>
            </a:pPr>
            <a:endParaRPr lang="en-GB" altLang="en-US" sz="1200" dirty="0">
              <a:solidFill>
                <a:srgbClr val="000000"/>
              </a:solidFill>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7404DE7-78D9-4AF4-BA96-11F470DC8628}" type="slidenum">
              <a:rPr lang="en-US" smtClean="0"/>
              <a:pPr/>
              <a:t>6</a:t>
            </a:fld>
            <a:endParaRPr lang="en-US" dirty="0"/>
          </a:p>
        </p:txBody>
      </p:sp>
    </p:spTree>
    <p:extLst>
      <p:ext uri="{BB962C8B-B14F-4D97-AF65-F5344CB8AC3E}">
        <p14:creationId xmlns:p14="http://schemas.microsoft.com/office/powerpoint/2010/main" val="529089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now that you know the context of the Bacardi brands, I’ll talk more about what we are doing with digital preservation.</a:t>
            </a:r>
          </a:p>
          <a:p>
            <a:endParaRPr lang="en-GB" dirty="0"/>
          </a:p>
          <a:p>
            <a:r>
              <a:rPr lang="en-GB" dirty="0"/>
              <a:t>There are three of us that have been working on this project, but no one works solely on digital at the moment.</a:t>
            </a:r>
          </a:p>
        </p:txBody>
      </p:sp>
      <p:sp>
        <p:nvSpPr>
          <p:cNvPr id="4" name="Slide Number Placeholder 3"/>
          <p:cNvSpPr>
            <a:spLocks noGrp="1"/>
          </p:cNvSpPr>
          <p:nvPr>
            <p:ph type="sldNum" sz="quarter" idx="5"/>
          </p:nvPr>
        </p:nvSpPr>
        <p:spPr/>
        <p:txBody>
          <a:bodyPr/>
          <a:lstStyle/>
          <a:p>
            <a:fld id="{C7C59CD8-106A-4914-BC77-FCFD6B58351F}" type="slidenum">
              <a:rPr lang="en-US" smtClean="0"/>
              <a:t>7</a:t>
            </a:fld>
            <a:endParaRPr lang="en-US" dirty="0"/>
          </a:p>
        </p:txBody>
      </p:sp>
    </p:spTree>
    <p:extLst>
      <p:ext uri="{BB962C8B-B14F-4D97-AF65-F5344CB8AC3E}">
        <p14:creationId xmlns:p14="http://schemas.microsoft.com/office/powerpoint/2010/main" val="2269230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list of our current activities that relate to digital preservation, and I’ll go into more detail in the next few slides.</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8</a:t>
            </a:fld>
            <a:endParaRPr lang="en-US" dirty="0"/>
          </a:p>
        </p:txBody>
      </p:sp>
    </p:spTree>
    <p:extLst>
      <p:ext uri="{BB962C8B-B14F-4D97-AF65-F5344CB8AC3E}">
        <p14:creationId xmlns:p14="http://schemas.microsoft.com/office/powerpoint/2010/main" val="963401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begin with, I’ll explain our records survey.</a:t>
            </a:r>
          </a:p>
          <a:p>
            <a:endParaRPr lang="en-GB" dirty="0"/>
          </a:p>
          <a:p>
            <a:r>
              <a:rPr lang="en-GB" dirty="0"/>
              <a:t>The goal was to understand what records the company was holding and creating. This was largely a survey of digital records, as the majority of people no longer produce physical records. </a:t>
            </a:r>
            <a:r>
              <a:rPr lang="en-GB" sz="1200" kern="1200" dirty="0">
                <a:solidFill>
                  <a:schemeClr val="tx1"/>
                </a:solidFill>
                <a:effectLst/>
                <a:latin typeface="+mn-lt"/>
                <a:ea typeface="+mn-ea"/>
                <a:cs typeface="+mn-cs"/>
              </a:rPr>
              <a:t>Currently there is potential for loss of records when staff leave, offices move, or business systems change, and something needs to be done to mitigate this loss.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Conducted in the UK, mostly in Glasgow but also over Skype with brand home teams in Laverstoke and Aberfeldy.</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 was a survey done in 2011 by an archivist, but her contract was not permanent, and therefore when she left and there was a sole archivist remaining, this project went on the back burner. It takes a lot of work to try to get people to remember to transfer records to the archive, and without a dedicated records management system, it has not been feasible to keep up with the recommendations made at the time.</a:t>
            </a: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Stage 1: </a:t>
            </a:r>
            <a:r>
              <a:rPr lang="en-GB" sz="1200" kern="1200" dirty="0">
                <a:solidFill>
                  <a:schemeClr val="tx1"/>
                </a:solidFill>
                <a:effectLst/>
                <a:latin typeface="+mn-lt"/>
                <a:ea typeface="+mn-ea"/>
                <a:cs typeface="+mn-cs"/>
              </a:rPr>
              <a:t>Based on that survey and </a:t>
            </a:r>
            <a:r>
              <a:rPr lang="en-GB" dirty="0">
                <a:effectLst/>
              </a:rPr>
              <a:t>other resources in the archive community, I designed a records survey. I originally designed it to be completed by the individual prior to meeting with them, with little assistance from the archivist. There was a list of record types included, which they were meant to amend as 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effectLst/>
              </a:rPr>
              <a:t>Stage 2: </a:t>
            </a:r>
            <a:r>
              <a:rPr lang="en-GB" dirty="0">
                <a:effectLst/>
              </a:rPr>
              <a:t>We then explained the project to senior members of the company. (this came after survey design as we needed a survey to actually show them). We spoke to the Director of the UKOC, and subsequently to directors and managers for each business function. The goal was to get their approval for the project and ensure that they knew what we were actually looking for when it came to conducting the survey. It is important to include IT in these discussions, as they will have information on what systems are being used throughout the company and will have recommendations on who to speak to about those systems. After gaining their approval, we created a list of who to interview (which included senior management as a priority). This list grew as people recommended members of their staff who would be useful for us to speak to.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effectLst/>
              </a:rPr>
              <a:t>Stage 3: </a:t>
            </a:r>
            <a:r>
              <a:rPr lang="en-GB" dirty="0">
                <a:effectLst/>
              </a:rPr>
              <a:t>We started the process by sending prospective interviewees an email introducing the project, with a copy of the survey and the results from the previous records survey attached. The original idea was that they would have the survey filled out before we came to speak with them. In reality, most people were so busy that this didn’t happen, so we instead simply started every meeting with the survey questions. This ended up being a useful exercise, as often by discussing the questions with the individual, other information of interest was elicited, as well as other directions of enquiry.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then asked if we can see how they actually arrange their files on their computer. The reason for this is because if you ask people what records they think are of value, they often don’t think any records are. By actually looking at their files, we can see and explain to them how various files do actually have historical significance. The results from these discussions are recorded in an excel spreadsheet. </a:t>
            </a:r>
          </a:p>
          <a:p>
            <a:endParaRPr lang="en-GB" dirty="0"/>
          </a:p>
        </p:txBody>
      </p:sp>
      <p:sp>
        <p:nvSpPr>
          <p:cNvPr id="4" name="Slide Number Placeholder 3"/>
          <p:cNvSpPr>
            <a:spLocks noGrp="1"/>
          </p:cNvSpPr>
          <p:nvPr>
            <p:ph type="sldNum" sz="quarter" idx="5"/>
          </p:nvPr>
        </p:nvSpPr>
        <p:spPr/>
        <p:txBody>
          <a:bodyPr/>
          <a:lstStyle/>
          <a:p>
            <a:fld id="{C7C59CD8-106A-4914-BC77-FCFD6B58351F}" type="slidenum">
              <a:rPr lang="en-US" smtClean="0"/>
              <a:t>9</a:t>
            </a:fld>
            <a:endParaRPr lang="en-US" dirty="0"/>
          </a:p>
        </p:txBody>
      </p:sp>
    </p:spTree>
    <p:extLst>
      <p:ext uri="{BB962C8B-B14F-4D97-AF65-F5344CB8AC3E}">
        <p14:creationId xmlns:p14="http://schemas.microsoft.com/office/powerpoint/2010/main" val="20070049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1.xml"/><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4.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5.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6.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9.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1.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jpe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7.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Master" Target="../slideMasters/slideMaster2.xml"/><Relationship Id="rId5" Type="http://schemas.openxmlformats.org/officeDocument/2006/relationships/image" Target="../media/image30.png"/><Relationship Id="rId4" Type="http://schemas.openxmlformats.org/officeDocument/2006/relationships/image" Target="../media/image50.jpeg"/></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AE873F1-0359-1444-803B-880FBCB53DC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865"/>
            <a:ext cx="9144000" cy="5133772"/>
          </a:xfrm>
          <a:prstGeom prst="rect">
            <a:avLst/>
          </a:prstGeom>
        </p:spPr>
      </p:pic>
      <p:sp>
        <p:nvSpPr>
          <p:cNvPr id="17" name="Rectangle 16">
            <a:extLst>
              <a:ext uri="{FF2B5EF4-FFF2-40B4-BE49-F238E27FC236}">
                <a16:creationId xmlns:a16="http://schemas.microsoft.com/office/drawing/2014/main" id="{14ED2EF5-8DFB-E54A-B8E9-C1DE4030F986}"/>
              </a:ext>
            </a:extLst>
          </p:cNvPr>
          <p:cNvSpPr/>
          <p:nvPr userDrawn="1"/>
        </p:nvSpPr>
        <p:spPr>
          <a:xfrm flipH="1">
            <a:off x="0" y="0"/>
            <a:ext cx="9144000" cy="5143500"/>
          </a:xfrm>
          <a:prstGeom prst="rect">
            <a:avLst/>
          </a:prstGeom>
          <a:gradFill flip="none" rotWithShape="1">
            <a:gsLst>
              <a:gs pos="20000">
                <a:schemeClr val="tx1"/>
              </a:gs>
              <a:gs pos="70000">
                <a:schemeClr val="accent2">
                  <a:alpha val="23000"/>
                </a:schemeClr>
              </a:gs>
            </a:gsLst>
            <a:lin ang="201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9A26F313-A6FB-744D-AB98-FA166E3AB775}"/>
              </a:ext>
            </a:extLst>
          </p:cNvPr>
          <p:cNvSpPr/>
          <p:nvPr userDrawn="1"/>
        </p:nvSpPr>
        <p:spPr>
          <a:xfrm>
            <a:off x="0" y="0"/>
            <a:ext cx="9144000" cy="5143500"/>
          </a:xfrm>
          <a:prstGeom prst="rect">
            <a:avLst/>
          </a:prstGeom>
          <a:gradFill>
            <a:gsLst>
              <a:gs pos="1000">
                <a:srgbClr val="DFC627">
                  <a:alpha val="52000"/>
                </a:srgbClr>
              </a:gs>
              <a:gs pos="51000">
                <a:schemeClr val="tx1">
                  <a:alpha val="38000"/>
                </a:schemeClr>
              </a:gs>
              <a:gs pos="100000">
                <a:srgbClr val="E78151">
                  <a:alpha val="64000"/>
                </a:srgb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62" dirty="0"/>
          </a:p>
        </p:txBody>
      </p:sp>
      <p:sp>
        <p:nvSpPr>
          <p:cNvPr id="14" name="Title 1">
            <a:extLst>
              <a:ext uri="{FF2B5EF4-FFF2-40B4-BE49-F238E27FC236}">
                <a16:creationId xmlns:a16="http://schemas.microsoft.com/office/drawing/2014/main" id="{CB40ABE9-4349-844A-9F24-4309ECBB37F7}"/>
              </a:ext>
            </a:extLst>
          </p:cNvPr>
          <p:cNvSpPr>
            <a:spLocks noGrp="1"/>
          </p:cNvSpPr>
          <p:nvPr>
            <p:ph type="title" hasCustomPrompt="1"/>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Presentation Title </a:t>
            </a:r>
          </a:p>
        </p:txBody>
      </p:sp>
      <p:sp>
        <p:nvSpPr>
          <p:cNvPr id="15"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pic>
        <p:nvPicPr>
          <p:cNvPr id="16" name="Picture 15">
            <a:extLst>
              <a:ext uri="{FF2B5EF4-FFF2-40B4-BE49-F238E27FC236}">
                <a16:creationId xmlns:a16="http://schemas.microsoft.com/office/drawing/2014/main" id="{4AA7B9E4-EAFD-1342-8FB9-73BB2F617A8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Tree>
    <p:extLst>
      <p:ext uri="{BB962C8B-B14F-4D97-AF65-F5344CB8AC3E}">
        <p14:creationId xmlns:p14="http://schemas.microsoft.com/office/powerpoint/2010/main" val="69132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B56B36-4C90-D345-9290-5CD6EF31E74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3999" cy="5143501"/>
          </a:xfrm>
          <a:prstGeom prst="rect">
            <a:avLst/>
          </a:prstGeom>
        </p:spPr>
      </p:pic>
      <p:sp>
        <p:nvSpPr>
          <p:cNvPr id="9" name="Rectangle 8">
            <a:extLst>
              <a:ext uri="{FF2B5EF4-FFF2-40B4-BE49-F238E27FC236}">
                <a16:creationId xmlns:a16="http://schemas.microsoft.com/office/drawing/2014/main" id="{7110F7BD-3A87-9F48-B290-909F080E51EE}"/>
              </a:ext>
            </a:extLst>
          </p:cNvPr>
          <p:cNvSpPr/>
          <p:nvPr userDrawn="1"/>
        </p:nvSpPr>
        <p:spPr>
          <a:xfrm>
            <a:off x="0" y="0"/>
            <a:ext cx="9143999" cy="5143500"/>
          </a:xfrm>
          <a:prstGeom prst="rect">
            <a:avLst/>
          </a:prstGeom>
          <a:gradFill>
            <a:gsLst>
              <a:gs pos="87000">
                <a:schemeClr val="tx1"/>
              </a:gs>
              <a:gs pos="0">
                <a:schemeClr val="tx1">
                  <a:alpha val="62000"/>
                </a:schemeClr>
              </a:gs>
              <a:gs pos="41000">
                <a:schemeClr val="tx1">
                  <a:alpha val="35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8"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73972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4F5B9E7-4BC9-FB46-8115-FE42FF97D2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0" name="object 8">
            <a:extLst>
              <a:ext uri="{FF2B5EF4-FFF2-40B4-BE49-F238E27FC236}">
                <a16:creationId xmlns:a16="http://schemas.microsoft.com/office/drawing/2014/main" id="{B4BAB68E-1FC5-2D45-9112-201B6320A690}"/>
              </a:ext>
            </a:extLst>
          </p:cNvPr>
          <p:cNvSpPr/>
          <p:nvPr userDrawn="1"/>
        </p:nvSpPr>
        <p:spPr>
          <a:xfrm>
            <a:off x="0" y="0"/>
            <a:ext cx="9144000" cy="51435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gradFill>
            <a:gsLst>
              <a:gs pos="78000">
                <a:schemeClr val="tx1">
                  <a:alpha val="27000"/>
                </a:schemeClr>
              </a:gs>
              <a:gs pos="31000">
                <a:srgbClr val="9CD3E4">
                  <a:alpha val="92000"/>
                </a:srgbClr>
              </a:gs>
            </a:gsLst>
            <a:path path="circle">
              <a:fillToRect l="100000" t="100000"/>
            </a:path>
          </a:gradFill>
        </p:spPr>
        <p:txBody>
          <a:bodyPr wrap="square" lIns="0" tIns="0" rIns="0" bIns="0" rtlCol="0"/>
          <a:lstStyle/>
          <a:p>
            <a:pPr algn="ctr"/>
            <a:endParaRPr sz="662"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1"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4198205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b="1">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2">
            <a:extLst>
              <a:ext uri="{FF2B5EF4-FFF2-40B4-BE49-F238E27FC236}">
                <a16:creationId xmlns:a16="http://schemas.microsoft.com/office/drawing/2014/main" id="{C90DC0E4-4B61-2C4C-AE70-BF8F963E5713}"/>
              </a:ext>
            </a:extLst>
          </p:cNvPr>
          <p:cNvSpPr>
            <a:spLocks noGrp="1"/>
          </p:cNvSpPr>
          <p:nvPr>
            <p:ph type="pic" sz="quarter" idx="11"/>
          </p:nvPr>
        </p:nvSpPr>
        <p:spPr>
          <a:xfrm>
            <a:off x="0" y="914398"/>
            <a:ext cx="3374136" cy="422910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573E2AF7-278B-4128-8AF5-6AD90775E4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66431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Gree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8D1847-62BC-5541-A9BB-98E8612B8E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905932"/>
            <a:ext cx="3378200" cy="4237568"/>
          </a:xfrm>
          <a:prstGeom prst="rect">
            <a:avLst/>
          </a:prstGeom>
        </p:spPr>
      </p:pic>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a:extLst>
              <a:ext uri="{FF2B5EF4-FFF2-40B4-BE49-F238E27FC236}">
                <a16:creationId xmlns:a16="http://schemas.microsoft.com/office/drawing/2014/main" id="{AE86F65C-A066-4015-B223-55E0DF1EC7E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1367387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6"/>
            <a:ext cx="9144000" cy="515526"/>
          </a:xfrm>
        </p:spPr>
        <p:txBody>
          <a:bodyPr vert="horz" anchor="ctr">
            <a:spAutoFit/>
          </a:bodyPr>
          <a:lstStyle>
            <a:lvl1pPr>
              <a:lnSpc>
                <a:spcPct val="90000"/>
              </a:lnSpc>
              <a:defRPr sz="30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Picture Placeholder 3">
            <a:extLst>
              <a:ext uri="{FF2B5EF4-FFF2-40B4-BE49-F238E27FC236}">
                <a16:creationId xmlns:a16="http://schemas.microsoft.com/office/drawing/2014/main" id="{47198DD0-4328-D340-A050-E5000051347C}"/>
              </a:ext>
            </a:extLst>
          </p:cNvPr>
          <p:cNvSpPr>
            <a:spLocks noGrp="1"/>
          </p:cNvSpPr>
          <p:nvPr>
            <p:ph type="pic" sz="quarter" idx="11"/>
          </p:nvPr>
        </p:nvSpPr>
        <p:spPr>
          <a:xfrm>
            <a:off x="0" y="909828"/>
            <a:ext cx="3374136" cy="423367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841DA272-86BF-462E-BCAF-1EE53B4C7F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935758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Picture Placeholder 3">
            <a:extLst>
              <a:ext uri="{FF2B5EF4-FFF2-40B4-BE49-F238E27FC236}">
                <a16:creationId xmlns:a16="http://schemas.microsoft.com/office/drawing/2014/main" id="{47198DD0-4328-D340-A050-E5000051347C}"/>
              </a:ext>
            </a:extLst>
          </p:cNvPr>
          <p:cNvSpPr>
            <a:spLocks noGrp="1"/>
          </p:cNvSpPr>
          <p:nvPr>
            <p:ph type="pic" sz="quarter" idx="11"/>
          </p:nvPr>
        </p:nvSpPr>
        <p:spPr>
          <a:xfrm>
            <a:off x="0" y="914398"/>
            <a:ext cx="3374136" cy="422910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273B9FB5-43A9-4E5B-B101-C86BE25585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116362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peaker Opener-Gree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A104429-7C77-1E43-9A37-B067A4BDD3F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7" name="Title 14">
            <a:extLst>
              <a:ext uri="{FF2B5EF4-FFF2-40B4-BE49-F238E27FC236}">
                <a16:creationId xmlns:a16="http://schemas.microsoft.com/office/drawing/2014/main" id="{D5084002-8A43-2442-9D53-EBDF651058BC}"/>
              </a:ext>
            </a:extLst>
          </p:cNvPr>
          <p:cNvSpPr txBox="1">
            <a:spLocks/>
          </p:cNvSpPr>
          <p:nvPr userDrawn="1"/>
        </p:nvSpPr>
        <p:spPr>
          <a:xfrm>
            <a:off x="0" y="2764366"/>
            <a:ext cx="9144000" cy="1344168"/>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 name="Title 1"/>
          <p:cNvSpPr>
            <a:spLocks noGrp="1"/>
          </p:cNvSpPr>
          <p:nvPr userDrawn="1">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12" name="Text Placeholder 11"/>
          <p:cNvSpPr>
            <a:spLocks noGrp="1"/>
          </p:cNvSpPr>
          <p:nvPr userDrawn="1">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pic>
        <p:nvPicPr>
          <p:cNvPr id="11" name="Picture 10">
            <a:extLst>
              <a:ext uri="{FF2B5EF4-FFF2-40B4-BE49-F238E27FC236}">
                <a16:creationId xmlns:a16="http://schemas.microsoft.com/office/drawing/2014/main" id="{F14D6BED-C8C4-F044-B91E-F26527CFBB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Tree>
    <p:extLst>
      <p:ext uri="{BB962C8B-B14F-4D97-AF65-F5344CB8AC3E}">
        <p14:creationId xmlns:p14="http://schemas.microsoft.com/office/powerpoint/2010/main" val="76244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15F5178-15BC-9A44-BB12-50074D15B2A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3999"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4" name="Picture 13">
            <a:extLst>
              <a:ext uri="{FF2B5EF4-FFF2-40B4-BE49-F238E27FC236}">
                <a16:creationId xmlns:a16="http://schemas.microsoft.com/office/drawing/2014/main" id="{FD4D5330-02AE-C644-BA61-7B1128C700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9"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10"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296543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6C1198-B102-D147-BCA8-5731E4D844E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7" name="Picture 16">
            <a:extLst>
              <a:ext uri="{FF2B5EF4-FFF2-40B4-BE49-F238E27FC236}">
                <a16:creationId xmlns:a16="http://schemas.microsoft.com/office/drawing/2014/main" id="{312E7713-017A-494E-9356-66513DB977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1"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299779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89C9158-504C-A841-857A-E8A759DAF4E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6" name="Picture 15">
            <a:extLst>
              <a:ext uri="{FF2B5EF4-FFF2-40B4-BE49-F238E27FC236}">
                <a16:creationId xmlns:a16="http://schemas.microsoft.com/office/drawing/2014/main" id="{890850E4-8EAB-9C4C-BBAD-2FC6837BD72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3615185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C5DE723-5A00-B44E-97DC-C418A4A2DB9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tretch/>
        </p:blipFill>
        <p:spPr>
          <a:xfrm flipH="1">
            <a:off x="-1" y="3589"/>
            <a:ext cx="9137619" cy="5139911"/>
          </a:xfrm>
          <a:prstGeom prst="rect">
            <a:avLst/>
          </a:prstGeom>
        </p:spPr>
      </p:pic>
      <p:sp>
        <p:nvSpPr>
          <p:cNvPr id="20" name="Rectangle 19">
            <a:extLst>
              <a:ext uri="{FF2B5EF4-FFF2-40B4-BE49-F238E27FC236}">
                <a16:creationId xmlns:a16="http://schemas.microsoft.com/office/drawing/2014/main" id="{C74FD060-EF80-DA4A-9391-B4CD7ECB84D5}"/>
              </a:ext>
            </a:extLst>
          </p:cNvPr>
          <p:cNvSpPr/>
          <p:nvPr userDrawn="1"/>
        </p:nvSpPr>
        <p:spPr>
          <a:xfrm flipH="1">
            <a:off x="6382" y="0"/>
            <a:ext cx="9144001" cy="5139911"/>
          </a:xfrm>
          <a:prstGeom prst="rect">
            <a:avLst/>
          </a:prstGeom>
          <a:gradFill>
            <a:gsLst>
              <a:gs pos="21000">
                <a:srgbClr val="166C60">
                  <a:alpha val="86000"/>
                </a:srgbClr>
              </a:gs>
              <a:gs pos="58000">
                <a:schemeClr val="accent4">
                  <a:alpha val="24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23" name="Picture 22">
            <a:extLst>
              <a:ext uri="{FF2B5EF4-FFF2-40B4-BE49-F238E27FC236}">
                <a16:creationId xmlns:a16="http://schemas.microsoft.com/office/drawing/2014/main" id="{B33D86D3-87F1-1547-8789-2E6C6E7D796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82322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userDrawn="1">
          <p15:clr>
            <a:srgbClr val="FBAE40"/>
          </p15:clr>
        </p15:guide>
        <p15:guide id="2" pos="5556" userDrawn="1">
          <p15:clr>
            <a:srgbClr val="FBAE40"/>
          </p15:clr>
        </p15:guide>
        <p15:guide id="3" pos="204" userDrawn="1">
          <p15:clr>
            <a:srgbClr val="FBAE40"/>
          </p15:clr>
        </p15:guide>
        <p15:guide id="4" orient="horz" pos="304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Speaker Opener-Gree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E60FA18-9D5F-C049-A2BA-5922C472B8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6" name="Picture 15">
            <a:extLst>
              <a:ext uri="{FF2B5EF4-FFF2-40B4-BE49-F238E27FC236}">
                <a16:creationId xmlns:a16="http://schemas.microsoft.com/office/drawing/2014/main" id="{890850E4-8EAB-9C4C-BBAD-2FC6837BD72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1857862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Speaker Opener-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07F616-BA74-C948-90C1-971101E60D3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4" name="Picture 13">
            <a:extLst>
              <a:ext uri="{FF2B5EF4-FFF2-40B4-BE49-F238E27FC236}">
                <a16:creationId xmlns:a16="http://schemas.microsoft.com/office/drawing/2014/main" id="{FD4D5330-02AE-C644-BA61-7B1128C700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8"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Cond Medium" panose="02000606060000020004" pitchFamily="50" charset="0"/>
                <a:cs typeface="BureauGrotCond Medium" panose="02000606060000020004" pitchFamily="50" charset="0"/>
              </a:defRPr>
            </a:lvl1pPr>
          </a:lstStyle>
          <a:p>
            <a:r>
              <a:rPr lang="en-US" dirty="0"/>
              <a:t>Name of Speaker</a:t>
            </a:r>
          </a:p>
        </p:txBody>
      </p:sp>
      <p:sp>
        <p:nvSpPr>
          <p:cNvPr id="9"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latin typeface="+mj-l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308768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Divider-Green">
    <p:spTree>
      <p:nvGrpSpPr>
        <p:cNvPr id="1" name=""/>
        <p:cNvGrpSpPr/>
        <p:nvPr/>
      </p:nvGrpSpPr>
      <p:grpSpPr>
        <a:xfrm>
          <a:off x="0" y="0"/>
          <a:ext cx="0" cy="0"/>
          <a:chOff x="0" y="0"/>
          <a:chExt cx="0" cy="0"/>
        </a:xfrm>
      </p:grpSpPr>
      <p:pic>
        <p:nvPicPr>
          <p:cNvPr id="10" name="Picture Placeholder 10">
            <a:extLst>
              <a:ext uri="{FF2B5EF4-FFF2-40B4-BE49-F238E27FC236}">
                <a16:creationId xmlns:a16="http://schemas.microsoft.com/office/drawing/2014/main" id="{67D8DD48-5029-2741-9DCC-82387FAC056E}"/>
              </a:ext>
            </a:extLst>
          </p:cNvPr>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9144000" cy="5143501"/>
          </a:xfrm>
          <a:prstGeom prst="rect">
            <a:avLst/>
          </a:prstGeom>
        </p:spPr>
      </p:pic>
      <p:sp>
        <p:nvSpPr>
          <p:cNvPr id="7" name="Title 14">
            <a:extLst>
              <a:ext uri="{FF2B5EF4-FFF2-40B4-BE49-F238E27FC236}">
                <a16:creationId xmlns:a16="http://schemas.microsoft.com/office/drawing/2014/main" id="{A5CABDBE-F4F3-C64D-B100-4267973C0AD8}"/>
              </a:ext>
            </a:extLst>
          </p:cNvPr>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7C4423F8-5874-4441-AECC-E24BD4BE25D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2361802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ection Divider-Gree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92A2778-4F6F-4CE0-A1D5-BB6E9D61B66B}"/>
              </a:ext>
            </a:extLst>
          </p:cNvPr>
          <p:cNvSpPr>
            <a:spLocks noGrp="1"/>
          </p:cNvSpPr>
          <p:nvPr>
            <p:ph type="pic" sz="quarter" idx="10"/>
          </p:nvPr>
        </p:nvSpPr>
        <p:spPr>
          <a:xfrm>
            <a:off x="0" y="914400"/>
            <a:ext cx="9144000" cy="261610"/>
          </a:xfrm>
        </p:spPr>
        <p:txBody>
          <a:bodyPr/>
          <a:lstStyle>
            <a:lvl1pPr>
              <a:defRPr>
                <a:latin typeface="+mn-lt"/>
              </a:defRPr>
            </a:lvl1pPr>
          </a:lstStyle>
          <a:p>
            <a:endParaRPr lang="en-GB" dirty="0"/>
          </a:p>
        </p:txBody>
      </p:sp>
      <p:sp>
        <p:nvSpPr>
          <p:cNvPr id="7" name="Title 14">
            <a:extLst>
              <a:ext uri="{FF2B5EF4-FFF2-40B4-BE49-F238E27FC236}">
                <a16:creationId xmlns:a16="http://schemas.microsoft.com/office/drawing/2014/main" id="{A5CABDBE-F4F3-C64D-B100-4267973C0AD8}"/>
              </a:ext>
            </a:extLst>
          </p:cNvPr>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spTree>
    <p:extLst>
      <p:ext uri="{BB962C8B-B14F-4D97-AF65-F5344CB8AC3E}">
        <p14:creationId xmlns:p14="http://schemas.microsoft.com/office/powerpoint/2010/main" val="7128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Section Divider-Green">
    <p:spTree>
      <p:nvGrpSpPr>
        <p:cNvPr id="1" name=""/>
        <p:cNvGrpSpPr/>
        <p:nvPr/>
      </p:nvGrpSpPr>
      <p:grpSpPr>
        <a:xfrm>
          <a:off x="0" y="0"/>
          <a:ext cx="0" cy="0"/>
          <a:chOff x="0" y="0"/>
          <a:chExt cx="0" cy="0"/>
        </a:xfrm>
      </p:grpSpPr>
      <p:pic>
        <p:nvPicPr>
          <p:cNvPr id="14" name="Picture Placeholder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 y="0"/>
            <a:ext cx="9144001" cy="5143500"/>
          </a:xfrm>
          <a:prstGeom prst="rect">
            <a:avLst/>
          </a:prstGeom>
        </p:spPr>
      </p:pic>
      <p:sp>
        <p:nvSpPr>
          <p:cNvPr id="8" name="Title 14">
            <a:extLst>
              <a:ext uri="{FF2B5EF4-FFF2-40B4-BE49-F238E27FC236}">
                <a16:creationId xmlns:a16="http://schemas.microsoft.com/office/drawing/2014/main" id="{B88A8264-7C79-D04B-A2A7-48D4518E0C93}"/>
              </a:ext>
            </a:extLst>
          </p:cNvPr>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F2FAD3CC-3DB5-0A45-AE21-001B5A5170B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1957482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B88A8264-7C79-D04B-A2A7-48D4518E0C93}"/>
              </a:ext>
            </a:extLst>
          </p:cNvPr>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81DC1BE2-D934-4E65-9ED1-1011BB6D08D3}"/>
              </a:ext>
            </a:extLst>
          </p:cNvPr>
          <p:cNvSpPr>
            <a:spLocks noGrp="1"/>
          </p:cNvSpPr>
          <p:nvPr>
            <p:ph type="pic" sz="quarter" idx="10"/>
          </p:nvPr>
        </p:nvSpPr>
        <p:spPr>
          <a:xfrm>
            <a:off x="0" y="914400"/>
            <a:ext cx="9144000" cy="261610"/>
          </a:xfrm>
        </p:spPr>
        <p:txBody>
          <a:bodyPr/>
          <a:lstStyle>
            <a:lvl1pPr>
              <a:defRPr>
                <a:latin typeface="+mn-lt"/>
              </a:defRPr>
            </a:lvl1pPr>
          </a:lstStyle>
          <a:p>
            <a:endParaRPr lang="en-GB" dirty="0"/>
          </a:p>
        </p:txBody>
      </p:sp>
    </p:spTree>
    <p:extLst>
      <p:ext uri="{BB962C8B-B14F-4D97-AF65-F5344CB8AC3E}">
        <p14:creationId xmlns:p14="http://schemas.microsoft.com/office/powerpoint/2010/main" val="3841364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Section Divider-Gree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7514AE-A6F6-7F4E-A7B6-0FB84326BA8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9143998" cy="5143501"/>
          </a:xfrm>
          <a:prstGeom prst="rect">
            <a:avLst/>
          </a:prstGeom>
        </p:spPr>
      </p:pic>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85FF1C8A-5F5D-B441-AB49-E848B3BD533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37176" y="4403980"/>
            <a:ext cx="482972" cy="494686"/>
          </a:xfrm>
          <a:prstGeom prst="rect">
            <a:avLst/>
          </a:prstGeom>
        </p:spPr>
      </p:pic>
    </p:spTree>
    <p:extLst>
      <p:ext uri="{BB962C8B-B14F-4D97-AF65-F5344CB8AC3E}">
        <p14:creationId xmlns:p14="http://schemas.microsoft.com/office/powerpoint/2010/main" val="3424085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54FF8AE7-A300-4BC6-B7E1-6CF8146E8D3C}"/>
              </a:ext>
            </a:extLst>
          </p:cNvPr>
          <p:cNvSpPr>
            <a:spLocks noGrp="1"/>
          </p:cNvSpPr>
          <p:nvPr>
            <p:ph type="pic" sz="quarter" idx="10"/>
          </p:nvPr>
        </p:nvSpPr>
        <p:spPr>
          <a:xfrm>
            <a:off x="0" y="914400"/>
            <a:ext cx="9144000" cy="261610"/>
          </a:xfrm>
        </p:spPr>
        <p:txBody>
          <a:bodyPr/>
          <a:lstStyle>
            <a:lvl1pPr>
              <a:defRPr>
                <a:latin typeface="+mn-lt"/>
              </a:defRPr>
            </a:lvl1pPr>
          </a:lstStyle>
          <a:p>
            <a:endParaRPr lang="en-GB" dirty="0"/>
          </a:p>
        </p:txBody>
      </p:sp>
    </p:spTree>
    <p:extLst>
      <p:ext uri="{BB962C8B-B14F-4D97-AF65-F5344CB8AC3E}">
        <p14:creationId xmlns:p14="http://schemas.microsoft.com/office/powerpoint/2010/main" val="427245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Section Divider-Gree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7514AE-A6F6-7F4E-A7B6-0FB84326BA8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5143499"/>
          </a:xfrm>
          <a:prstGeom prst="rect">
            <a:avLst/>
          </a:prstGeom>
        </p:spPr>
      </p:pic>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cxnSp>
        <p:nvCxnSpPr>
          <p:cNvPr id="9" name="Straight Connector 8">
            <a:extLst>
              <a:ext uri="{FF2B5EF4-FFF2-40B4-BE49-F238E27FC236}">
                <a16:creationId xmlns:a16="http://schemas.microsoft.com/office/drawing/2014/main" id="{86C6CF38-E3F2-B345-8E65-FEC1C1C772EC}"/>
              </a:ext>
            </a:extLst>
          </p:cNvPr>
          <p:cNvCxnSpPr/>
          <p:nvPr userDrawn="1"/>
        </p:nvCxnSpPr>
        <p:spPr>
          <a:xfrm flipH="1">
            <a:off x="1" y="863640"/>
            <a:ext cx="9143999" cy="0"/>
          </a:xfrm>
          <a:prstGeom prst="line">
            <a:avLst/>
          </a:prstGeom>
          <a:ln w="12700" cmpd="sng">
            <a:gradFill flip="none" rotWithShape="1">
              <a:gsLst>
                <a:gs pos="0">
                  <a:schemeClr val="bg1">
                    <a:alpha val="0"/>
                  </a:schemeClr>
                </a:gs>
                <a:gs pos="100000">
                  <a:srgbClr val="FFFFFF">
                    <a:alpha val="0"/>
                  </a:srgbClr>
                </a:gs>
                <a:gs pos="27000">
                  <a:schemeClr val="bg1"/>
                </a:gs>
                <a:gs pos="75000">
                  <a:schemeClr val="bg1"/>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51BEB040-95F2-0044-B92C-CD6A1538BEC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258869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cxnSp>
        <p:nvCxnSpPr>
          <p:cNvPr id="9" name="Straight Connector 8">
            <a:extLst>
              <a:ext uri="{FF2B5EF4-FFF2-40B4-BE49-F238E27FC236}">
                <a16:creationId xmlns:a16="http://schemas.microsoft.com/office/drawing/2014/main" id="{86C6CF38-E3F2-B345-8E65-FEC1C1C772EC}"/>
              </a:ext>
            </a:extLst>
          </p:cNvPr>
          <p:cNvCxnSpPr/>
          <p:nvPr userDrawn="1"/>
        </p:nvCxnSpPr>
        <p:spPr>
          <a:xfrm flipH="1">
            <a:off x="1" y="863640"/>
            <a:ext cx="9143999" cy="0"/>
          </a:xfrm>
          <a:prstGeom prst="line">
            <a:avLst/>
          </a:prstGeom>
          <a:ln w="12700" cmpd="sng">
            <a:gradFill flip="none" rotWithShape="1">
              <a:gsLst>
                <a:gs pos="0">
                  <a:schemeClr val="bg1">
                    <a:alpha val="0"/>
                  </a:schemeClr>
                </a:gs>
                <a:gs pos="100000">
                  <a:srgbClr val="FFFFFF">
                    <a:alpha val="0"/>
                  </a:srgbClr>
                </a:gs>
                <a:gs pos="27000">
                  <a:schemeClr val="bg1"/>
                </a:gs>
                <a:gs pos="75000">
                  <a:schemeClr val="bg1"/>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Cond Medium" panose="02000606060000020004" pitchFamily="50" charset="0"/>
                <a:cs typeface="BureauGrotCond Medium" panose="02000606060000020004"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6008AD11-9CD6-4420-8915-7709694C7CF7}"/>
              </a:ext>
            </a:extLst>
          </p:cNvPr>
          <p:cNvSpPr>
            <a:spLocks noGrp="1"/>
          </p:cNvSpPr>
          <p:nvPr>
            <p:ph type="pic" sz="quarter" idx="10"/>
          </p:nvPr>
        </p:nvSpPr>
        <p:spPr>
          <a:xfrm>
            <a:off x="0" y="914400"/>
            <a:ext cx="9144000" cy="261610"/>
          </a:xfrm>
        </p:spPr>
        <p:txBody>
          <a:bodyPr/>
          <a:lstStyle>
            <a:lvl1pPr>
              <a:defRPr>
                <a:latin typeface="+mn-lt"/>
              </a:defRPr>
            </a:lvl1pPr>
          </a:lstStyle>
          <a:p>
            <a:endParaRPr lang="en-GB" dirty="0"/>
          </a:p>
        </p:txBody>
      </p:sp>
    </p:spTree>
    <p:extLst>
      <p:ext uri="{BB962C8B-B14F-4D97-AF65-F5344CB8AC3E}">
        <p14:creationId xmlns:p14="http://schemas.microsoft.com/office/powerpoint/2010/main" val="39400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095D1C8-B68F-634A-B751-55C60EDDDBF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9144000" cy="5143500"/>
          </a:xfrm>
          <a:prstGeom prst="rect">
            <a:avLst/>
          </a:prstGeom>
        </p:spPr>
      </p:pic>
      <p:sp>
        <p:nvSpPr>
          <p:cNvPr id="8" name="Rectangle 7"/>
          <p:cNvSpPr/>
          <p:nvPr userDrawn="1"/>
        </p:nvSpPr>
        <p:spPr>
          <a:xfrm flipH="1">
            <a:off x="0" y="0"/>
            <a:ext cx="9144000" cy="5143500"/>
          </a:xfrm>
          <a:prstGeom prst="rect">
            <a:avLst/>
          </a:prstGeom>
          <a:gradFill flip="none" rotWithShape="1">
            <a:gsLst>
              <a:gs pos="20000">
                <a:schemeClr val="tx1"/>
              </a:gs>
              <a:gs pos="70000">
                <a:schemeClr val="accent2">
                  <a:alpha val="23000"/>
                </a:schemeClr>
              </a:gs>
            </a:gsLst>
            <a:lin ang="201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336EDA66-61C2-2C4F-8909-232E4F5AF8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3127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Section Divider-Green">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ACA1C92-8A0A-E84C-B1C4-C23ED4FE049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35551" y="0"/>
            <a:ext cx="3008447" cy="5143499"/>
          </a:xfrm>
          <a:prstGeom prst="rect">
            <a:avLst/>
          </a:prstGeom>
        </p:spPr>
      </p:pic>
      <p:pic>
        <p:nvPicPr>
          <p:cNvPr id="17" name="Picture 16">
            <a:extLst>
              <a:ext uri="{FF2B5EF4-FFF2-40B4-BE49-F238E27FC236}">
                <a16:creationId xmlns:a16="http://schemas.microsoft.com/office/drawing/2014/main" id="{8BAB8F7E-E5DE-0F4A-9B80-E73FA18A3E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054888" y="0"/>
            <a:ext cx="3015713" cy="5143499"/>
          </a:xfrm>
          <a:prstGeom prst="rect">
            <a:avLst/>
          </a:prstGeom>
        </p:spPr>
      </p:pic>
      <p:pic>
        <p:nvPicPr>
          <p:cNvPr id="18" name="Picture 17">
            <a:extLst>
              <a:ext uri="{FF2B5EF4-FFF2-40B4-BE49-F238E27FC236}">
                <a16:creationId xmlns:a16="http://schemas.microsoft.com/office/drawing/2014/main" id="{5261AB40-460F-0D45-8BFF-9A34738635FA}"/>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 y="0"/>
            <a:ext cx="3008445" cy="5143499"/>
          </a:xfrm>
          <a:prstGeom prst="rect">
            <a:avLst/>
          </a:prstGeom>
        </p:spPr>
      </p:pic>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latin typeface="BureauGrotCond Medium" panose="02000606060000020004" pitchFamily="50" charset="0"/>
            </a:endParaRPr>
          </a:p>
        </p:txBody>
      </p:sp>
      <p:sp>
        <p:nvSpPr>
          <p:cNvPr id="26" name="Text Placeholder 2">
            <a:extLst>
              <a:ext uri="{FF2B5EF4-FFF2-40B4-BE49-F238E27FC236}">
                <a16:creationId xmlns:a16="http://schemas.microsoft.com/office/drawing/2014/main" id="{87A5C181-D0B1-1B49-A224-CD823AB01681}"/>
              </a:ext>
            </a:extLst>
          </p:cNvPr>
          <p:cNvSpPr>
            <a:spLocks noGrp="1"/>
          </p:cNvSpPr>
          <p:nvPr userDrawn="1">
            <p:ph type="body" sz="quarter" idx="10"/>
          </p:nvPr>
        </p:nvSpPr>
        <p:spPr>
          <a:xfrm>
            <a:off x="129653"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2">
            <a:extLst>
              <a:ext uri="{FF2B5EF4-FFF2-40B4-BE49-F238E27FC236}">
                <a16:creationId xmlns:a16="http://schemas.microsoft.com/office/drawing/2014/main" id="{2FCBA32B-B5E4-A74D-81D0-043BBED9BADC}"/>
              </a:ext>
            </a:extLst>
          </p:cNvPr>
          <p:cNvSpPr>
            <a:spLocks noGrp="1"/>
          </p:cNvSpPr>
          <p:nvPr userDrawn="1">
            <p:ph type="body" sz="quarter" idx="11"/>
          </p:nvPr>
        </p:nvSpPr>
        <p:spPr>
          <a:xfrm>
            <a:off x="3190165"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C7A31B21-3845-3640-9598-73151BE118BA}"/>
              </a:ext>
            </a:extLst>
          </p:cNvPr>
          <p:cNvSpPr>
            <a:spLocks noGrp="1"/>
          </p:cNvSpPr>
          <p:nvPr userDrawn="1">
            <p:ph type="body" sz="quarter" idx="12"/>
          </p:nvPr>
        </p:nvSpPr>
        <p:spPr>
          <a:xfrm>
            <a:off x="6255224"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1835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7035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1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72202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1pPr>
            <a:lvl2pPr marL="18288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2pPr>
            <a:lvl3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3pPr>
            <a:lvl4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4pPr>
            <a:lvl5pPr marL="0" indent="0" algn="ctr">
              <a:buNone/>
              <a:defRPr sz="3400" b="1" i="0" spc="-150">
                <a:solidFill>
                  <a:schemeClr val="bg1"/>
                </a:solidFill>
                <a:effectLst/>
                <a:latin typeface="BureauGrotCond Medium" panose="02000606060000020004" pitchFamily="50" charset="0"/>
                <a:cs typeface="BureauGrotCond Medium" panose="02000606060000020004"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727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latin typeface="BureauGrotCond Medium" panose="02000606060000020004" pitchFamily="50" charset="0"/>
            </a:endParaRPr>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169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9826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296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66468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Title and Content-Green">
    <p:spTree>
      <p:nvGrpSpPr>
        <p:cNvPr id="1" name=""/>
        <p:cNvGrpSpPr/>
        <p:nvPr/>
      </p:nvGrpSpPr>
      <p:grpSpPr>
        <a:xfrm>
          <a:off x="0" y="0"/>
          <a:ext cx="0" cy="0"/>
          <a:chOff x="0" y="0"/>
          <a:chExt cx="0" cy="0"/>
        </a:xfrm>
      </p:grpSpPr>
      <p:sp>
        <p:nvSpPr>
          <p:cNvPr id="6" name="Title 14">
            <a:extLst>
              <a:ext uri="{FF2B5EF4-FFF2-40B4-BE49-F238E27FC236}">
                <a16:creationId xmlns:a16="http://schemas.microsoft.com/office/drawing/2014/main" id="{5D225486-2695-BF41-B4D0-55A3D83FA2F0}"/>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423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961569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Title and Content-Green">
    <p:spTree>
      <p:nvGrpSpPr>
        <p:cNvPr id="1" name=""/>
        <p:cNvGrpSpPr/>
        <p:nvPr/>
      </p:nvGrpSpPr>
      <p:grpSpPr>
        <a:xfrm>
          <a:off x="0" y="0"/>
          <a:ext cx="0" cy="0"/>
          <a:chOff x="0" y="0"/>
          <a:chExt cx="0" cy="0"/>
        </a:xfrm>
      </p:grpSpPr>
      <p:sp>
        <p:nvSpPr>
          <p:cNvPr id="6" name="Title 14">
            <a:extLst>
              <a:ext uri="{FF2B5EF4-FFF2-40B4-BE49-F238E27FC236}">
                <a16:creationId xmlns:a16="http://schemas.microsoft.com/office/drawing/2014/main" id="{5D225486-2695-BF41-B4D0-55A3D83FA2F0}"/>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42300"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60064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rt Slide-Half-Green">
    <p:spTree>
      <p:nvGrpSpPr>
        <p:cNvPr id="1" name=""/>
        <p:cNvGrpSpPr/>
        <p:nvPr/>
      </p:nvGrpSpPr>
      <p:grpSpPr>
        <a:xfrm>
          <a:off x="0" y="0"/>
          <a:ext cx="0" cy="0"/>
          <a:chOff x="0" y="0"/>
          <a:chExt cx="0" cy="0"/>
        </a:xfrm>
      </p:grpSpPr>
      <p:sp>
        <p:nvSpPr>
          <p:cNvPr id="12"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61370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Chart Slide-Half-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29242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D572016-1EAC-AD49-995E-BDA016143BD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6"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7"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27366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userDrawn="1">
          <p15:clr>
            <a:srgbClr val="FBAE40"/>
          </p15:clr>
        </p15:guide>
        <p15:guide id="2" pos="5556" userDrawn="1">
          <p15:clr>
            <a:srgbClr val="FBAE40"/>
          </p15:clr>
        </p15:guide>
        <p15:guide id="3" orient="horz" pos="3049"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Chart Slide-Half-Green">
    <p:spTree>
      <p:nvGrpSpPr>
        <p:cNvPr id="1" name=""/>
        <p:cNvGrpSpPr/>
        <p:nvPr/>
      </p:nvGrpSpPr>
      <p:grpSpPr>
        <a:xfrm>
          <a:off x="0" y="0"/>
          <a:ext cx="0" cy="0"/>
          <a:chOff x="0" y="0"/>
          <a:chExt cx="0" cy="0"/>
        </a:xfrm>
      </p:grpSpPr>
      <p:sp>
        <p:nvSpPr>
          <p:cNvPr id="7" name="Title 14">
            <a:extLst>
              <a:ext uri="{FF2B5EF4-FFF2-40B4-BE49-F238E27FC236}">
                <a16:creationId xmlns:a16="http://schemas.microsoft.com/office/drawing/2014/main" id="{75EF6E28-504C-1248-8D31-7DB8E60FDF01}"/>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1849146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Chart Slide-Half-Green">
    <p:spTree>
      <p:nvGrpSpPr>
        <p:cNvPr id="1" name=""/>
        <p:cNvGrpSpPr/>
        <p:nvPr/>
      </p:nvGrpSpPr>
      <p:grpSpPr>
        <a:xfrm>
          <a:off x="0" y="0"/>
          <a:ext cx="0" cy="0"/>
          <a:chOff x="0" y="0"/>
          <a:chExt cx="0" cy="0"/>
        </a:xfrm>
      </p:grpSpPr>
      <p:sp>
        <p:nvSpPr>
          <p:cNvPr id="7" name="Title 14">
            <a:extLst>
              <a:ext uri="{FF2B5EF4-FFF2-40B4-BE49-F238E27FC236}">
                <a16:creationId xmlns:a16="http://schemas.microsoft.com/office/drawing/2014/main" id="{75EF6E28-504C-1248-8D31-7DB8E60FDF01}"/>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Cond Medium" panose="02000606060000020004" pitchFamily="50" charset="0"/>
                <a:cs typeface="BureauGrotCond Medium" panose="02000606060000020004"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atin typeface="+mn-lt"/>
              </a:defRPr>
            </a:lvl1pPr>
            <a:lvl2pPr>
              <a:lnSpc>
                <a:spcPct val="90000"/>
              </a:lnSpc>
              <a:defRPr sz="2000">
                <a:latin typeface="+mn-lt"/>
              </a:defRPr>
            </a:lvl2pPr>
            <a:lvl3pPr>
              <a:lnSpc>
                <a:spcPct val="90000"/>
              </a:lnSpc>
              <a:defRPr sz="2000">
                <a:latin typeface="+mn-lt"/>
              </a:defRPr>
            </a:lvl3pPr>
            <a:lvl4pPr>
              <a:lnSpc>
                <a:spcPct val="90000"/>
              </a:lnSpc>
              <a:defRPr sz="2000">
                <a:latin typeface="+mn-lt"/>
              </a:defRPr>
            </a:lvl4pPr>
            <a:lvl5pPr>
              <a:lnSpc>
                <a:spcPct val="90000"/>
              </a:lnSpc>
              <a:defRPr sz="20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680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descr="A close up of a library&#10;&#10;Description automatically generated">
            <a:extLst>
              <a:ext uri="{FF2B5EF4-FFF2-40B4-BE49-F238E27FC236}">
                <a16:creationId xmlns:a16="http://schemas.microsoft.com/office/drawing/2014/main" id="{87106316-DED4-4956-BCB9-664D6324DA7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9A26F313-A6FB-744D-AB98-FA166E3AB775}"/>
              </a:ext>
            </a:extLst>
          </p:cNvPr>
          <p:cNvSpPr/>
          <p:nvPr userDrawn="1"/>
        </p:nvSpPr>
        <p:spPr>
          <a:xfrm>
            <a:off x="0" y="0"/>
            <a:ext cx="9144000" cy="5143500"/>
          </a:xfrm>
          <a:prstGeom prst="rect">
            <a:avLst/>
          </a:prstGeom>
          <a:gradFill>
            <a:gsLst>
              <a:gs pos="1000">
                <a:srgbClr val="DFC627">
                  <a:alpha val="52000"/>
                </a:srgbClr>
              </a:gs>
              <a:gs pos="51000">
                <a:schemeClr val="tx1">
                  <a:alpha val="38000"/>
                </a:schemeClr>
              </a:gs>
              <a:gs pos="100000">
                <a:srgbClr val="E78151">
                  <a:alpha val="64000"/>
                </a:srgb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62" dirty="0"/>
          </a:p>
        </p:txBody>
      </p:sp>
      <p:sp>
        <p:nvSpPr>
          <p:cNvPr id="14" name="Title 1">
            <a:extLst>
              <a:ext uri="{FF2B5EF4-FFF2-40B4-BE49-F238E27FC236}">
                <a16:creationId xmlns:a16="http://schemas.microsoft.com/office/drawing/2014/main" id="{CB40ABE9-4349-844A-9F24-4309ECBB37F7}"/>
              </a:ext>
            </a:extLst>
          </p:cNvPr>
          <p:cNvSpPr>
            <a:spLocks noGrp="1"/>
          </p:cNvSpPr>
          <p:nvPr>
            <p:ph type="title" hasCustomPrompt="1"/>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Presentation Title </a:t>
            </a:r>
          </a:p>
        </p:txBody>
      </p:sp>
      <p:sp>
        <p:nvSpPr>
          <p:cNvPr id="15"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esque ThreeFive" pitchFamily="50" charset="0"/>
                <a:cs typeface="BureauGrotesque ThreeFive"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pic>
        <p:nvPicPr>
          <p:cNvPr id="16" name="Picture 15">
            <a:extLst>
              <a:ext uri="{FF2B5EF4-FFF2-40B4-BE49-F238E27FC236}">
                <a16:creationId xmlns:a16="http://schemas.microsoft.com/office/drawing/2014/main" id="{4AA7B9E4-EAFD-1342-8FB9-73BB2F617A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Tree>
    <p:extLst>
      <p:ext uri="{BB962C8B-B14F-4D97-AF65-F5344CB8AC3E}">
        <p14:creationId xmlns:p14="http://schemas.microsoft.com/office/powerpoint/2010/main" val="12274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b="1">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2">
            <a:extLst>
              <a:ext uri="{FF2B5EF4-FFF2-40B4-BE49-F238E27FC236}">
                <a16:creationId xmlns:a16="http://schemas.microsoft.com/office/drawing/2014/main" id="{C90DC0E4-4B61-2C4C-AE70-BF8F963E5713}"/>
              </a:ext>
            </a:extLst>
          </p:cNvPr>
          <p:cNvSpPr>
            <a:spLocks noGrp="1"/>
          </p:cNvSpPr>
          <p:nvPr>
            <p:ph type="pic" sz="quarter" idx="11"/>
          </p:nvPr>
        </p:nvSpPr>
        <p:spPr>
          <a:xfrm>
            <a:off x="0" y="914398"/>
            <a:ext cx="3374136" cy="422910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573E2AF7-278B-4128-8AF5-6AD90775E46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55674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Title and Content-Gree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B8D1847-62BC-5541-A9BB-98E8612B8E4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905932"/>
            <a:ext cx="3378200" cy="4237568"/>
          </a:xfrm>
          <a:prstGeom prst="rect">
            <a:avLst/>
          </a:prstGeom>
        </p:spPr>
      </p:pic>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black bacardi bat.png">
            <a:extLst>
              <a:ext uri="{FF2B5EF4-FFF2-40B4-BE49-F238E27FC236}">
                <a16:creationId xmlns:a16="http://schemas.microsoft.com/office/drawing/2014/main" id="{AE86F65C-A066-4015-B223-55E0DF1EC7E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97650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6"/>
            <a:ext cx="9144000" cy="515526"/>
          </a:xfrm>
        </p:spPr>
        <p:txBody>
          <a:bodyPr vert="horz" anchor="ctr">
            <a:spAutoFit/>
          </a:bodyPr>
          <a:lstStyle>
            <a:lvl1pPr>
              <a:lnSpc>
                <a:spcPct val="90000"/>
              </a:lnSpc>
              <a:defRPr sz="30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a:extLst>
              <a:ext uri="{FF2B5EF4-FFF2-40B4-BE49-F238E27FC236}">
                <a16:creationId xmlns:a16="http://schemas.microsoft.com/office/drawing/2014/main" id="{47198DD0-4328-D340-A050-E5000051347C}"/>
              </a:ext>
            </a:extLst>
          </p:cNvPr>
          <p:cNvSpPr>
            <a:spLocks noGrp="1"/>
          </p:cNvSpPr>
          <p:nvPr>
            <p:ph type="pic" sz="quarter" idx="11"/>
          </p:nvPr>
        </p:nvSpPr>
        <p:spPr>
          <a:xfrm>
            <a:off x="0" y="909828"/>
            <a:ext cx="3374136" cy="423367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841DA272-86BF-462E-BCAF-1EE53B4C7F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9614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199437"/>
            <a:ext cx="9144000" cy="515526"/>
          </a:xfrm>
        </p:spPr>
        <p:txBody>
          <a:bodyPr vert="horz" anchor="ctr">
            <a:spAutoFit/>
          </a:bodyPr>
          <a:lstStyle>
            <a:lvl1pPr>
              <a:lnSpc>
                <a:spcPct val="90000"/>
              </a:lnSpc>
              <a:defRPr sz="30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3530600" y="1193800"/>
            <a:ext cx="51562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a:extLst>
              <a:ext uri="{FF2B5EF4-FFF2-40B4-BE49-F238E27FC236}">
                <a16:creationId xmlns:a16="http://schemas.microsoft.com/office/drawing/2014/main" id="{47198DD0-4328-D340-A050-E5000051347C}"/>
              </a:ext>
            </a:extLst>
          </p:cNvPr>
          <p:cNvSpPr>
            <a:spLocks noGrp="1"/>
          </p:cNvSpPr>
          <p:nvPr>
            <p:ph type="pic" sz="quarter" idx="11"/>
          </p:nvPr>
        </p:nvSpPr>
        <p:spPr>
          <a:xfrm>
            <a:off x="0" y="914398"/>
            <a:ext cx="3374136" cy="4229102"/>
          </a:xfrm>
          <a:solidFill>
            <a:schemeClr val="bg1">
              <a:lumMod val="95000"/>
            </a:schemeClr>
          </a:solidFill>
        </p:spPr>
        <p:txBody>
          <a:bodyPr/>
          <a:lstStyle/>
          <a:p>
            <a:endParaRPr lang="en-US" dirty="0"/>
          </a:p>
        </p:txBody>
      </p:sp>
      <p:pic>
        <p:nvPicPr>
          <p:cNvPr id="8" name="Picture 7" descr="black bacardi bat.png">
            <a:extLst>
              <a:ext uri="{FF2B5EF4-FFF2-40B4-BE49-F238E27FC236}">
                <a16:creationId xmlns:a16="http://schemas.microsoft.com/office/drawing/2014/main" id="{273B9FB5-43A9-4E5B-B101-C86BE25585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19013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peaker Opener-Gree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A104429-7C77-1E43-9A37-B067A4BDD3F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7" name="Title 14">
            <a:extLst>
              <a:ext uri="{FF2B5EF4-FFF2-40B4-BE49-F238E27FC236}">
                <a16:creationId xmlns:a16="http://schemas.microsoft.com/office/drawing/2014/main" id="{D5084002-8A43-2442-9D53-EBDF651058BC}"/>
              </a:ext>
            </a:extLst>
          </p:cNvPr>
          <p:cNvSpPr txBox="1">
            <a:spLocks/>
          </p:cNvSpPr>
          <p:nvPr userDrawn="1"/>
        </p:nvSpPr>
        <p:spPr>
          <a:xfrm>
            <a:off x="0" y="2764366"/>
            <a:ext cx="9144000" cy="1344168"/>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 name="Title 1"/>
          <p:cNvSpPr>
            <a:spLocks noGrp="1"/>
          </p:cNvSpPr>
          <p:nvPr userDrawn="1">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12" name="Text Placeholder 11"/>
          <p:cNvSpPr>
            <a:spLocks noGrp="1"/>
          </p:cNvSpPr>
          <p:nvPr userDrawn="1">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pic>
        <p:nvPicPr>
          <p:cNvPr id="11" name="Picture 10">
            <a:extLst>
              <a:ext uri="{FF2B5EF4-FFF2-40B4-BE49-F238E27FC236}">
                <a16:creationId xmlns:a16="http://schemas.microsoft.com/office/drawing/2014/main" id="{F14D6BED-C8C4-F044-B91E-F26527CFBB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Tree>
    <p:extLst>
      <p:ext uri="{BB962C8B-B14F-4D97-AF65-F5344CB8AC3E}">
        <p14:creationId xmlns:p14="http://schemas.microsoft.com/office/powerpoint/2010/main" val="1849036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15F5178-15BC-9A44-BB12-50074D15B2A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9143999"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4" name="Picture 13">
            <a:extLst>
              <a:ext uri="{FF2B5EF4-FFF2-40B4-BE49-F238E27FC236}">
                <a16:creationId xmlns:a16="http://schemas.microsoft.com/office/drawing/2014/main" id="{FD4D5330-02AE-C644-BA61-7B1128C700C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9"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10"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1477087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6C1198-B102-D147-BCA8-5731E4D844E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7" name="Picture 16">
            <a:extLst>
              <a:ext uri="{FF2B5EF4-FFF2-40B4-BE49-F238E27FC236}">
                <a16:creationId xmlns:a16="http://schemas.microsoft.com/office/drawing/2014/main" id="{312E7713-017A-494E-9356-66513DB9773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1"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2062581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3145A4-5C59-7A4D-940E-18308F136E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Rectangle 9">
            <a:extLst>
              <a:ext uri="{FF2B5EF4-FFF2-40B4-BE49-F238E27FC236}">
                <a16:creationId xmlns:a16="http://schemas.microsoft.com/office/drawing/2014/main" id="{C9C75349-07BF-EC43-A7D1-D5AA5F3BA915}"/>
              </a:ext>
            </a:extLst>
          </p:cNvPr>
          <p:cNvSpPr/>
          <p:nvPr userDrawn="1"/>
        </p:nvSpPr>
        <p:spPr>
          <a:xfrm flipH="1">
            <a:off x="0" y="0"/>
            <a:ext cx="9144000" cy="5143500"/>
          </a:xfrm>
          <a:prstGeom prst="rect">
            <a:avLst/>
          </a:prstGeom>
          <a:gradFill flip="none" rotWithShape="1">
            <a:gsLst>
              <a:gs pos="20000">
                <a:schemeClr val="tx1"/>
              </a:gs>
              <a:gs pos="70000">
                <a:schemeClr val="accent2">
                  <a:alpha val="23000"/>
                </a:schemeClr>
              </a:gs>
            </a:gsLst>
            <a:lin ang="201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9E1F19D-7972-1C45-8B82-BFCE729496D8}"/>
              </a:ext>
            </a:extLst>
          </p:cNvPr>
          <p:cNvSpPr/>
          <p:nvPr userDrawn="1"/>
        </p:nvSpPr>
        <p:spPr>
          <a:xfrm>
            <a:off x="0" y="0"/>
            <a:ext cx="9144000" cy="5143500"/>
          </a:xfrm>
          <a:prstGeom prst="rect">
            <a:avLst/>
          </a:prstGeom>
          <a:gradFill>
            <a:gsLst>
              <a:gs pos="100000">
                <a:srgbClr val="DFC627">
                  <a:alpha val="52000"/>
                </a:srgbClr>
              </a:gs>
              <a:gs pos="42000">
                <a:schemeClr val="tx1">
                  <a:alpha val="38000"/>
                </a:schemeClr>
              </a:gs>
              <a:gs pos="0">
                <a:srgbClr val="48BDDA"/>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62"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9"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11"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3482079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Speaker Opener-Gree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89C9158-504C-A841-857A-E8A759DAF4E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6" name="Picture 15">
            <a:extLst>
              <a:ext uri="{FF2B5EF4-FFF2-40B4-BE49-F238E27FC236}">
                <a16:creationId xmlns:a16="http://schemas.microsoft.com/office/drawing/2014/main" id="{890850E4-8EAB-9C4C-BBAD-2FC6837BD7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2179386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Speaker Opener-Gree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E60FA18-9D5F-C049-A2BA-5922C472B85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6" name="Picture 15">
            <a:extLst>
              <a:ext uri="{FF2B5EF4-FFF2-40B4-BE49-F238E27FC236}">
                <a16:creationId xmlns:a16="http://schemas.microsoft.com/office/drawing/2014/main" id="{890850E4-8EAB-9C4C-BBAD-2FC6837BD7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8"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292562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_Speaker Opener-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07F616-BA74-C948-90C1-971101E60D3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05AAFFEA-43BA-CC46-ABB9-3176F5A8688D}"/>
              </a:ext>
            </a:extLst>
          </p:cNvPr>
          <p:cNvSpPr/>
          <p:nvPr userDrawn="1"/>
        </p:nvSpPr>
        <p:spPr>
          <a:xfrm>
            <a:off x="0" y="2764249"/>
            <a:ext cx="9144000" cy="134262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p>
            <a:pPr lvl="0" algn="ctr">
              <a:lnSpc>
                <a:spcPct val="100000"/>
              </a:lnSpc>
              <a:spcBef>
                <a:spcPct val="0"/>
              </a:spcBef>
              <a:buNone/>
            </a:pPr>
            <a:endParaRPr lang="en-US" sz="2100" b="1" cap="all" dirty="0">
              <a:effectLst>
                <a:outerShdw blurRad="165100" dir="2700000" algn="tl" rotWithShape="0">
                  <a:prstClr val="black">
                    <a:alpha val="15000"/>
                  </a:prstClr>
                </a:outerShdw>
              </a:effectLst>
              <a:latin typeface="Arial Black"/>
              <a:cs typeface="Arial Black"/>
            </a:endParaRPr>
          </a:p>
        </p:txBody>
      </p:sp>
      <p:pic>
        <p:nvPicPr>
          <p:cNvPr id="14" name="Picture 13">
            <a:extLst>
              <a:ext uri="{FF2B5EF4-FFF2-40B4-BE49-F238E27FC236}">
                <a16:creationId xmlns:a16="http://schemas.microsoft.com/office/drawing/2014/main" id="{FD4D5330-02AE-C644-BA61-7B1128C700C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8" name="Title 1"/>
          <p:cNvSpPr>
            <a:spLocks noGrp="1"/>
          </p:cNvSpPr>
          <p:nvPr>
            <p:ph type="title" hasCustomPrompt="1"/>
          </p:nvPr>
        </p:nvSpPr>
        <p:spPr>
          <a:xfrm>
            <a:off x="1409700" y="3016724"/>
            <a:ext cx="6324600" cy="553998"/>
          </a:xfrm>
        </p:spPr>
        <p:txBody>
          <a:bodyPr vert="horz" anchor="b" anchorCtr="0">
            <a:spAutoFit/>
          </a:bodyPr>
          <a:lstStyle>
            <a:lvl1pPr>
              <a:defRPr sz="3000" spc="0">
                <a:latin typeface="BureauGrotesque ThreeFive" pitchFamily="50" charset="0"/>
                <a:cs typeface="BureauGrotesque ThreeFive" pitchFamily="50" charset="0"/>
              </a:defRPr>
            </a:lvl1pPr>
          </a:lstStyle>
          <a:p>
            <a:r>
              <a:rPr lang="en-US" dirty="0"/>
              <a:t>Name of Speaker</a:t>
            </a:r>
          </a:p>
        </p:txBody>
      </p:sp>
      <p:sp>
        <p:nvSpPr>
          <p:cNvPr id="9" name="Text Placeholder 11"/>
          <p:cNvSpPr>
            <a:spLocks noGrp="1"/>
          </p:cNvSpPr>
          <p:nvPr>
            <p:ph type="body" sz="quarter" idx="12" hasCustomPrompt="1"/>
          </p:nvPr>
        </p:nvSpPr>
        <p:spPr>
          <a:xfrm>
            <a:off x="1409700" y="3587128"/>
            <a:ext cx="6324600" cy="261610"/>
          </a:xfrm>
        </p:spPr>
        <p:txBody>
          <a:bodyPr>
            <a:spAutoFit/>
          </a:bodyPr>
          <a:lstStyle>
            <a:lvl1pPr marL="0" indent="0" algn="ctr">
              <a:buNone/>
              <a:defRPr>
                <a:solidFill>
                  <a:schemeClr val="bg1"/>
                </a:solidFill>
                <a:effectLst>
                  <a:outerShdw blurRad="165100" dir="2700000" algn="tl" rotWithShape="0">
                    <a:schemeClr val="tx1">
                      <a:alpha val="15000"/>
                    </a:schemeClr>
                  </a:outerShdw>
                </a:effectLst>
              </a:defRPr>
            </a:lvl1pPr>
            <a:lvl2pPr marL="182880" indent="0" algn="ctr">
              <a:buNone/>
              <a:defRPr/>
            </a:lvl2pPr>
            <a:lvl3pPr marL="0" indent="0" algn="ctr">
              <a:buNone/>
              <a:defRPr/>
            </a:lvl3pPr>
            <a:lvl4pPr marL="0" indent="0" algn="ctr">
              <a:buNone/>
              <a:defRPr/>
            </a:lvl4pPr>
            <a:lvl5pPr marL="0" indent="0" algn="ctr">
              <a:buNone/>
              <a:defRPr/>
            </a:lvl5pPr>
          </a:lstStyle>
          <a:p>
            <a:pPr lvl="0"/>
            <a:r>
              <a:rPr lang="en-US" dirty="0"/>
              <a:t>Title of Speaker</a:t>
            </a:r>
          </a:p>
        </p:txBody>
      </p:sp>
    </p:spTree>
    <p:extLst>
      <p:ext uri="{BB962C8B-B14F-4D97-AF65-F5344CB8AC3E}">
        <p14:creationId xmlns:p14="http://schemas.microsoft.com/office/powerpoint/2010/main" val="361059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Divider-Green">
    <p:spTree>
      <p:nvGrpSpPr>
        <p:cNvPr id="1" name=""/>
        <p:cNvGrpSpPr/>
        <p:nvPr/>
      </p:nvGrpSpPr>
      <p:grpSpPr>
        <a:xfrm>
          <a:off x="0" y="0"/>
          <a:ext cx="0" cy="0"/>
          <a:chOff x="0" y="0"/>
          <a:chExt cx="0" cy="0"/>
        </a:xfrm>
      </p:grpSpPr>
      <p:pic>
        <p:nvPicPr>
          <p:cNvPr id="10" name="Picture Placeholder 10">
            <a:extLst>
              <a:ext uri="{FF2B5EF4-FFF2-40B4-BE49-F238E27FC236}">
                <a16:creationId xmlns:a16="http://schemas.microsoft.com/office/drawing/2014/main" id="{67D8DD48-5029-2741-9DCC-82387FAC056E}"/>
              </a:ext>
            </a:extLst>
          </p:cNvPr>
          <p:cNvPicPr>
            <a:picLocks/>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9144000" cy="5143501"/>
          </a:xfrm>
          <a:prstGeom prst="rect">
            <a:avLst/>
          </a:prstGeom>
        </p:spPr>
      </p:pic>
      <p:sp>
        <p:nvSpPr>
          <p:cNvPr id="7" name="Title 14">
            <a:extLst>
              <a:ext uri="{FF2B5EF4-FFF2-40B4-BE49-F238E27FC236}">
                <a16:creationId xmlns:a16="http://schemas.microsoft.com/office/drawing/2014/main" id="{A5CABDBE-F4F3-C64D-B100-4267973C0AD8}"/>
              </a:ext>
            </a:extLst>
          </p:cNvPr>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7C4423F8-5874-4441-AECC-E24BD4BE2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388903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Section Divider-Gree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92A2778-4F6F-4CE0-A1D5-BB6E9D61B66B}"/>
              </a:ext>
            </a:extLst>
          </p:cNvPr>
          <p:cNvSpPr>
            <a:spLocks noGrp="1"/>
          </p:cNvSpPr>
          <p:nvPr>
            <p:ph type="pic" sz="quarter" idx="10"/>
          </p:nvPr>
        </p:nvSpPr>
        <p:spPr>
          <a:xfrm>
            <a:off x="0" y="914400"/>
            <a:ext cx="9144000" cy="4229100"/>
          </a:xfrm>
        </p:spPr>
        <p:txBody>
          <a:bodyPr/>
          <a:lstStyle/>
          <a:p>
            <a:endParaRPr lang="en-GB" dirty="0"/>
          </a:p>
        </p:txBody>
      </p:sp>
      <p:sp>
        <p:nvSpPr>
          <p:cNvPr id="7" name="Title 14">
            <a:extLst>
              <a:ext uri="{FF2B5EF4-FFF2-40B4-BE49-F238E27FC236}">
                <a16:creationId xmlns:a16="http://schemas.microsoft.com/office/drawing/2014/main" id="{A5CABDBE-F4F3-C64D-B100-4267973C0AD8}"/>
              </a:ext>
            </a:extLst>
          </p:cNvPr>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spTree>
    <p:extLst>
      <p:ext uri="{BB962C8B-B14F-4D97-AF65-F5344CB8AC3E}">
        <p14:creationId xmlns:p14="http://schemas.microsoft.com/office/powerpoint/2010/main" val="360969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Section Divider-Green">
    <p:spTree>
      <p:nvGrpSpPr>
        <p:cNvPr id="1" name=""/>
        <p:cNvGrpSpPr/>
        <p:nvPr/>
      </p:nvGrpSpPr>
      <p:grpSpPr>
        <a:xfrm>
          <a:off x="0" y="0"/>
          <a:ext cx="0" cy="0"/>
          <a:chOff x="0" y="0"/>
          <a:chExt cx="0" cy="0"/>
        </a:xfrm>
      </p:grpSpPr>
      <p:pic>
        <p:nvPicPr>
          <p:cNvPr id="14" name="Picture Placeholder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 y="0"/>
            <a:ext cx="9144001" cy="5143500"/>
          </a:xfrm>
          <a:prstGeom prst="rect">
            <a:avLst/>
          </a:prstGeom>
        </p:spPr>
      </p:pic>
      <p:sp>
        <p:nvSpPr>
          <p:cNvPr id="8" name="Title 14">
            <a:extLst>
              <a:ext uri="{FF2B5EF4-FFF2-40B4-BE49-F238E27FC236}">
                <a16:creationId xmlns:a16="http://schemas.microsoft.com/office/drawing/2014/main" id="{B88A8264-7C79-D04B-A2A7-48D4518E0C93}"/>
              </a:ext>
            </a:extLst>
          </p:cNvPr>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F2FAD3CC-3DB5-0A45-AE21-001B5A5170B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114349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B88A8264-7C79-D04B-A2A7-48D4518E0C93}"/>
              </a:ext>
            </a:extLst>
          </p:cNvPr>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81DC1BE2-D934-4E65-9ED1-1011BB6D08D3}"/>
              </a:ext>
            </a:extLst>
          </p:cNvPr>
          <p:cNvSpPr>
            <a:spLocks noGrp="1"/>
          </p:cNvSpPr>
          <p:nvPr>
            <p:ph type="pic" sz="quarter" idx="10"/>
          </p:nvPr>
        </p:nvSpPr>
        <p:spPr>
          <a:xfrm>
            <a:off x="0" y="914400"/>
            <a:ext cx="9144000" cy="4229100"/>
          </a:xfrm>
        </p:spPr>
        <p:txBody>
          <a:bodyPr/>
          <a:lstStyle/>
          <a:p>
            <a:endParaRPr lang="en-GB" dirty="0"/>
          </a:p>
        </p:txBody>
      </p:sp>
    </p:spTree>
    <p:extLst>
      <p:ext uri="{BB962C8B-B14F-4D97-AF65-F5344CB8AC3E}">
        <p14:creationId xmlns:p14="http://schemas.microsoft.com/office/powerpoint/2010/main" val="95576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Section Divider-Gree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7514AE-A6F6-7F4E-A7B6-0FB84326BA8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9143998" cy="5143501"/>
          </a:xfrm>
          <a:prstGeom prst="rect">
            <a:avLst/>
          </a:prstGeom>
        </p:spPr>
      </p:pic>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85FF1C8A-5F5D-B441-AB49-E848B3BD53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37176" y="4403980"/>
            <a:ext cx="482972" cy="494686"/>
          </a:xfrm>
          <a:prstGeom prst="rect">
            <a:avLst/>
          </a:prstGeom>
        </p:spPr>
      </p:pic>
    </p:spTree>
    <p:extLst>
      <p:ext uri="{BB962C8B-B14F-4D97-AF65-F5344CB8AC3E}">
        <p14:creationId xmlns:p14="http://schemas.microsoft.com/office/powerpoint/2010/main" val="3442062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54FF8AE7-A300-4BC6-B7E1-6CF8146E8D3C}"/>
              </a:ext>
            </a:extLst>
          </p:cNvPr>
          <p:cNvSpPr>
            <a:spLocks noGrp="1"/>
          </p:cNvSpPr>
          <p:nvPr>
            <p:ph type="pic" sz="quarter" idx="10"/>
          </p:nvPr>
        </p:nvSpPr>
        <p:spPr>
          <a:xfrm>
            <a:off x="0" y="914400"/>
            <a:ext cx="9144000" cy="4229100"/>
          </a:xfrm>
        </p:spPr>
        <p:txBody>
          <a:bodyPr/>
          <a:lstStyle/>
          <a:p>
            <a:endParaRPr lang="en-GB" dirty="0"/>
          </a:p>
        </p:txBody>
      </p:sp>
    </p:spTree>
    <p:extLst>
      <p:ext uri="{BB962C8B-B14F-4D97-AF65-F5344CB8AC3E}">
        <p14:creationId xmlns:p14="http://schemas.microsoft.com/office/powerpoint/2010/main" val="347794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0_Section Divider-Gree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7514AE-A6F6-7F4E-A7B6-0FB84326BA8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3999" cy="5143499"/>
          </a:xfrm>
          <a:prstGeom prst="rect">
            <a:avLst/>
          </a:prstGeom>
        </p:spPr>
      </p:pic>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cxnSp>
        <p:nvCxnSpPr>
          <p:cNvPr id="9" name="Straight Connector 8">
            <a:extLst>
              <a:ext uri="{FF2B5EF4-FFF2-40B4-BE49-F238E27FC236}">
                <a16:creationId xmlns:a16="http://schemas.microsoft.com/office/drawing/2014/main" id="{86C6CF38-E3F2-B345-8E65-FEC1C1C772EC}"/>
              </a:ext>
            </a:extLst>
          </p:cNvPr>
          <p:cNvCxnSpPr/>
          <p:nvPr userDrawn="1"/>
        </p:nvCxnSpPr>
        <p:spPr>
          <a:xfrm flipH="1">
            <a:off x="1" y="863640"/>
            <a:ext cx="9143999" cy="0"/>
          </a:xfrm>
          <a:prstGeom prst="line">
            <a:avLst/>
          </a:prstGeom>
          <a:ln w="12700" cmpd="sng">
            <a:gradFill flip="none" rotWithShape="1">
              <a:gsLst>
                <a:gs pos="0">
                  <a:schemeClr val="bg1">
                    <a:alpha val="0"/>
                  </a:schemeClr>
                </a:gs>
                <a:gs pos="100000">
                  <a:srgbClr val="FFFFFF">
                    <a:alpha val="0"/>
                  </a:srgbClr>
                </a:gs>
                <a:gs pos="27000">
                  <a:schemeClr val="bg1"/>
                </a:gs>
                <a:gs pos="75000">
                  <a:schemeClr val="bg1"/>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pic>
        <p:nvPicPr>
          <p:cNvPr id="6" name="Picture 5">
            <a:extLst>
              <a:ext uri="{FF2B5EF4-FFF2-40B4-BE49-F238E27FC236}">
                <a16:creationId xmlns:a16="http://schemas.microsoft.com/office/drawing/2014/main" id="{51BEB040-95F2-0044-B92C-CD6A1538BE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37176" y="4403980"/>
            <a:ext cx="482973" cy="494686"/>
          </a:xfrm>
          <a:prstGeom prst="rect">
            <a:avLst/>
          </a:prstGeom>
        </p:spPr>
      </p:pic>
    </p:spTree>
    <p:extLst>
      <p:ext uri="{BB962C8B-B14F-4D97-AF65-F5344CB8AC3E}">
        <p14:creationId xmlns:p14="http://schemas.microsoft.com/office/powerpoint/2010/main" val="4152847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BF09EAE-05B3-A348-963D-744DCA0A6D9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8" name="Rectangle 7">
            <a:extLst>
              <a:ext uri="{FF2B5EF4-FFF2-40B4-BE49-F238E27FC236}">
                <a16:creationId xmlns:a16="http://schemas.microsoft.com/office/drawing/2014/main" id="{B3012931-4D35-E24C-9DAE-28332B67466F}"/>
              </a:ext>
            </a:extLst>
          </p:cNvPr>
          <p:cNvSpPr/>
          <p:nvPr userDrawn="1"/>
        </p:nvSpPr>
        <p:spPr>
          <a:xfrm flipH="1">
            <a:off x="0" y="0"/>
            <a:ext cx="9144000" cy="5143500"/>
          </a:xfrm>
          <a:prstGeom prst="rect">
            <a:avLst/>
          </a:prstGeom>
          <a:gradFill flip="none" rotWithShape="1">
            <a:gsLst>
              <a:gs pos="20000">
                <a:schemeClr val="tx1"/>
              </a:gs>
              <a:gs pos="70000">
                <a:schemeClr val="accent2">
                  <a:alpha val="23000"/>
                </a:schemeClr>
              </a:gs>
            </a:gsLst>
            <a:lin ang="201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2118074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3_Section Divider-Green">
    <p:spTree>
      <p:nvGrpSpPr>
        <p:cNvPr id="1" name=""/>
        <p:cNvGrpSpPr/>
        <p:nvPr/>
      </p:nvGrpSpPr>
      <p:grpSpPr>
        <a:xfrm>
          <a:off x="0" y="0"/>
          <a:ext cx="0" cy="0"/>
          <a:chOff x="0" y="0"/>
          <a:chExt cx="0" cy="0"/>
        </a:xfrm>
      </p:grpSpPr>
      <p:sp>
        <p:nvSpPr>
          <p:cNvPr id="8" name="Title 14">
            <a:extLst>
              <a:ext uri="{FF2B5EF4-FFF2-40B4-BE49-F238E27FC236}">
                <a16:creationId xmlns:a16="http://schemas.microsoft.com/office/drawing/2014/main" id="{F51C34C6-5473-CC45-A1BA-68E53D9FC512}"/>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cxnSp>
        <p:nvCxnSpPr>
          <p:cNvPr id="9" name="Straight Connector 8">
            <a:extLst>
              <a:ext uri="{FF2B5EF4-FFF2-40B4-BE49-F238E27FC236}">
                <a16:creationId xmlns:a16="http://schemas.microsoft.com/office/drawing/2014/main" id="{86C6CF38-E3F2-B345-8E65-FEC1C1C772EC}"/>
              </a:ext>
            </a:extLst>
          </p:cNvPr>
          <p:cNvCxnSpPr/>
          <p:nvPr userDrawn="1"/>
        </p:nvCxnSpPr>
        <p:spPr>
          <a:xfrm flipH="1">
            <a:off x="1" y="863640"/>
            <a:ext cx="9143999" cy="0"/>
          </a:xfrm>
          <a:prstGeom prst="line">
            <a:avLst/>
          </a:prstGeom>
          <a:ln w="12700" cmpd="sng">
            <a:gradFill flip="none" rotWithShape="1">
              <a:gsLst>
                <a:gs pos="0">
                  <a:schemeClr val="bg1">
                    <a:alpha val="0"/>
                  </a:schemeClr>
                </a:gs>
                <a:gs pos="100000">
                  <a:srgbClr val="FFFFFF">
                    <a:alpha val="0"/>
                  </a:srgbClr>
                </a:gs>
                <a:gs pos="27000">
                  <a:schemeClr val="bg1"/>
                </a:gs>
                <a:gs pos="75000">
                  <a:schemeClr val="bg1"/>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userDrawn="1">
            <p:ph type="title" hasCustomPrompt="1"/>
          </p:nvPr>
        </p:nvSpPr>
        <p:spPr>
          <a:xfrm>
            <a:off x="1" y="200722"/>
            <a:ext cx="9144000" cy="553998"/>
          </a:xfrm>
          <a:no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a:defRPr lang="en-US" sz="3000" dirty="0">
                <a:latin typeface="BureauGrotesque ThreeFive" pitchFamily="50" charset="0"/>
                <a:cs typeface="BureauGrotesque ThreeFive" pitchFamily="50" charset="0"/>
              </a:defRPr>
            </a:lvl1pPr>
          </a:lstStyle>
          <a:p>
            <a:pPr lvl="0"/>
            <a:r>
              <a:rPr lang="en-US" dirty="0"/>
              <a:t>SECTION DIVIDER</a:t>
            </a:r>
          </a:p>
        </p:txBody>
      </p:sp>
      <p:sp>
        <p:nvSpPr>
          <p:cNvPr id="7" name="Picture Placeholder 2">
            <a:extLst>
              <a:ext uri="{FF2B5EF4-FFF2-40B4-BE49-F238E27FC236}">
                <a16:creationId xmlns:a16="http://schemas.microsoft.com/office/drawing/2014/main" id="{6008AD11-9CD6-4420-8915-7709694C7CF7}"/>
              </a:ext>
            </a:extLst>
          </p:cNvPr>
          <p:cNvSpPr>
            <a:spLocks noGrp="1"/>
          </p:cNvSpPr>
          <p:nvPr>
            <p:ph type="pic" sz="quarter" idx="10"/>
          </p:nvPr>
        </p:nvSpPr>
        <p:spPr>
          <a:xfrm>
            <a:off x="0" y="914400"/>
            <a:ext cx="9144000" cy="4229100"/>
          </a:xfrm>
        </p:spPr>
        <p:txBody>
          <a:bodyPr/>
          <a:lstStyle/>
          <a:p>
            <a:endParaRPr lang="en-GB" dirty="0"/>
          </a:p>
        </p:txBody>
      </p:sp>
    </p:spTree>
    <p:extLst>
      <p:ext uri="{BB962C8B-B14F-4D97-AF65-F5344CB8AC3E}">
        <p14:creationId xmlns:p14="http://schemas.microsoft.com/office/powerpoint/2010/main" val="251044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_Section Divider-Green">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ACA1C92-8A0A-E84C-B1C4-C23ED4FE049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135551" y="0"/>
            <a:ext cx="3008447" cy="5143499"/>
          </a:xfrm>
          <a:prstGeom prst="rect">
            <a:avLst/>
          </a:prstGeom>
        </p:spPr>
      </p:pic>
      <p:pic>
        <p:nvPicPr>
          <p:cNvPr id="17" name="Picture 16">
            <a:extLst>
              <a:ext uri="{FF2B5EF4-FFF2-40B4-BE49-F238E27FC236}">
                <a16:creationId xmlns:a16="http://schemas.microsoft.com/office/drawing/2014/main" id="{8BAB8F7E-E5DE-0F4A-9B80-E73FA18A3EC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3054888" y="0"/>
            <a:ext cx="3015713" cy="5143499"/>
          </a:xfrm>
          <a:prstGeom prst="rect">
            <a:avLst/>
          </a:prstGeom>
        </p:spPr>
      </p:pic>
      <p:pic>
        <p:nvPicPr>
          <p:cNvPr id="18" name="Picture 17">
            <a:extLst>
              <a:ext uri="{FF2B5EF4-FFF2-40B4-BE49-F238E27FC236}">
                <a16:creationId xmlns:a16="http://schemas.microsoft.com/office/drawing/2014/main" id="{5261AB40-460F-0D45-8BFF-9A34738635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3" y="0"/>
            <a:ext cx="3008445" cy="5143499"/>
          </a:xfrm>
          <a:prstGeom prst="rect">
            <a:avLst/>
          </a:prstGeom>
        </p:spPr>
      </p:pic>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5"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6" name="Text Placeholder 2">
            <a:extLst>
              <a:ext uri="{FF2B5EF4-FFF2-40B4-BE49-F238E27FC236}">
                <a16:creationId xmlns:a16="http://schemas.microsoft.com/office/drawing/2014/main" id="{87A5C181-D0B1-1B49-A224-CD823AB01681}"/>
              </a:ext>
            </a:extLst>
          </p:cNvPr>
          <p:cNvSpPr>
            <a:spLocks noGrp="1"/>
          </p:cNvSpPr>
          <p:nvPr userDrawn="1">
            <p:ph type="body" sz="quarter" idx="10"/>
          </p:nvPr>
        </p:nvSpPr>
        <p:spPr>
          <a:xfrm>
            <a:off x="129653"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2">
            <a:extLst>
              <a:ext uri="{FF2B5EF4-FFF2-40B4-BE49-F238E27FC236}">
                <a16:creationId xmlns:a16="http://schemas.microsoft.com/office/drawing/2014/main" id="{2FCBA32B-B5E4-A74D-81D0-043BBED9BADC}"/>
              </a:ext>
            </a:extLst>
          </p:cNvPr>
          <p:cNvSpPr>
            <a:spLocks noGrp="1"/>
          </p:cNvSpPr>
          <p:nvPr userDrawn="1">
            <p:ph type="body" sz="quarter" idx="11"/>
          </p:nvPr>
        </p:nvSpPr>
        <p:spPr>
          <a:xfrm>
            <a:off x="3190165"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C7A31B21-3845-3640-9598-73151BE118BA}"/>
              </a:ext>
            </a:extLst>
          </p:cNvPr>
          <p:cNvSpPr>
            <a:spLocks noGrp="1"/>
          </p:cNvSpPr>
          <p:nvPr userDrawn="1">
            <p:ph type="body" sz="quarter" idx="12"/>
          </p:nvPr>
        </p:nvSpPr>
        <p:spPr>
          <a:xfrm>
            <a:off x="6255224"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4251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7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9056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1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633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2_Section Divider-Green">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DF88F5-BB9E-7542-81C8-23930E004597}"/>
              </a:ext>
            </a:extLst>
          </p:cNvPr>
          <p:cNvSpPr txBox="1"/>
          <p:nvPr userDrawn="1"/>
        </p:nvSpPr>
        <p:spPr>
          <a:xfrm>
            <a:off x="1110343"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39" name="TextBox 38">
            <a:extLst>
              <a:ext uri="{FF2B5EF4-FFF2-40B4-BE49-F238E27FC236}">
                <a16:creationId xmlns:a16="http://schemas.microsoft.com/office/drawing/2014/main" id="{11ADC34A-539E-234F-B9DB-B04506AE4C12}"/>
              </a:ext>
            </a:extLst>
          </p:cNvPr>
          <p:cNvSpPr txBox="1"/>
          <p:nvPr userDrawn="1"/>
        </p:nvSpPr>
        <p:spPr>
          <a:xfrm>
            <a:off x="4191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40" name="TextBox 39">
            <a:extLst>
              <a:ext uri="{FF2B5EF4-FFF2-40B4-BE49-F238E27FC236}">
                <a16:creationId xmlns:a16="http://schemas.microsoft.com/office/drawing/2014/main" id="{0664CAED-F397-5942-9EAA-78481307C599}"/>
              </a:ext>
            </a:extLst>
          </p:cNvPr>
          <p:cNvSpPr txBox="1"/>
          <p:nvPr userDrawn="1"/>
        </p:nvSpPr>
        <p:spPr>
          <a:xfrm>
            <a:off x="7239000" y="1299029"/>
            <a:ext cx="729495" cy="923330"/>
          </a:xfrm>
          <a:prstGeom prst="rect">
            <a:avLst/>
          </a:prstGeom>
          <a:noFill/>
        </p:spPr>
        <p:txBody>
          <a:bodyPr wrap="none" rtlCol="0">
            <a:spAutoFit/>
          </a:bodyPr>
          <a:lstStyle/>
          <a:p>
            <a:pPr algn="ctr"/>
            <a:r>
              <a:rPr lang="en-US" b="0" i="0" dirty="0">
                <a:latin typeface="Gill Sans" panose="020B0502020104020203" pitchFamily="34" charset="-79"/>
                <a:cs typeface="Gill Sans" panose="020B0502020104020203" pitchFamily="34" charset="-79"/>
              </a:rPr>
              <a:t>Insert</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Image</a:t>
            </a:r>
            <a:br>
              <a:rPr lang="en-US" b="0" i="0" dirty="0">
                <a:latin typeface="Gill Sans" panose="020B0502020104020203" pitchFamily="34" charset="-79"/>
                <a:cs typeface="Gill Sans" panose="020B0502020104020203" pitchFamily="34" charset="-79"/>
              </a:rPr>
            </a:br>
            <a:r>
              <a:rPr lang="en-US" b="0" i="0" dirty="0">
                <a:latin typeface="Gill Sans" panose="020B0502020104020203" pitchFamily="34" charset="-79"/>
                <a:cs typeface="Gill Sans" panose="020B0502020104020203" pitchFamily="34" charset="-79"/>
              </a:rPr>
              <a:t>Here</a:t>
            </a:r>
          </a:p>
        </p:txBody>
      </p:sp>
      <p:sp>
        <p:nvSpPr>
          <p:cNvPr id="26" name="Picture Placeholder 4">
            <a:extLst>
              <a:ext uri="{FF2B5EF4-FFF2-40B4-BE49-F238E27FC236}">
                <a16:creationId xmlns:a16="http://schemas.microsoft.com/office/drawing/2014/main" id="{AC331259-8064-A041-94DF-2BA654164A9D}"/>
              </a:ext>
            </a:extLst>
          </p:cNvPr>
          <p:cNvSpPr>
            <a:spLocks noGrp="1"/>
          </p:cNvSpPr>
          <p:nvPr>
            <p:ph type="pic" sz="quarter" idx="10"/>
          </p:nvPr>
        </p:nvSpPr>
        <p:spPr>
          <a:xfrm>
            <a:off x="0" y="0"/>
            <a:ext cx="3008376" cy="5143500"/>
          </a:xfrm>
          <a:solidFill>
            <a:schemeClr val="bg1">
              <a:lumMod val="95000"/>
            </a:schemeClr>
          </a:solidFill>
        </p:spPr>
        <p:txBody>
          <a:bodyPr/>
          <a:lstStyle/>
          <a:p>
            <a:endParaRPr lang="en-US" dirty="0"/>
          </a:p>
        </p:txBody>
      </p:sp>
      <p:sp>
        <p:nvSpPr>
          <p:cNvPr id="29" name="Picture Placeholder 4">
            <a:extLst>
              <a:ext uri="{FF2B5EF4-FFF2-40B4-BE49-F238E27FC236}">
                <a16:creationId xmlns:a16="http://schemas.microsoft.com/office/drawing/2014/main" id="{92F9F390-6675-8641-8847-9D99EEB7268B}"/>
              </a:ext>
            </a:extLst>
          </p:cNvPr>
          <p:cNvSpPr>
            <a:spLocks noGrp="1"/>
          </p:cNvSpPr>
          <p:nvPr>
            <p:ph type="pic" sz="quarter" idx="11"/>
          </p:nvPr>
        </p:nvSpPr>
        <p:spPr>
          <a:xfrm>
            <a:off x="3063240" y="0"/>
            <a:ext cx="2993136" cy="5143500"/>
          </a:xfrm>
          <a:solidFill>
            <a:schemeClr val="bg1">
              <a:lumMod val="95000"/>
            </a:schemeClr>
          </a:solidFill>
        </p:spPr>
        <p:txBody>
          <a:bodyPr/>
          <a:lstStyle/>
          <a:p>
            <a:endParaRPr lang="en-US" dirty="0"/>
          </a:p>
        </p:txBody>
      </p:sp>
      <p:sp>
        <p:nvSpPr>
          <p:cNvPr id="34" name="Picture Placeholder 4">
            <a:extLst>
              <a:ext uri="{FF2B5EF4-FFF2-40B4-BE49-F238E27FC236}">
                <a16:creationId xmlns:a16="http://schemas.microsoft.com/office/drawing/2014/main" id="{17E574E6-3C76-0B43-816B-9C0AB2266123}"/>
              </a:ext>
            </a:extLst>
          </p:cNvPr>
          <p:cNvSpPr>
            <a:spLocks noGrp="1"/>
          </p:cNvSpPr>
          <p:nvPr>
            <p:ph type="pic" sz="quarter" idx="12"/>
          </p:nvPr>
        </p:nvSpPr>
        <p:spPr>
          <a:xfrm>
            <a:off x="6126480" y="0"/>
            <a:ext cx="3020568" cy="5143500"/>
          </a:xfrm>
          <a:solidFill>
            <a:schemeClr val="bg1">
              <a:lumMod val="95000"/>
            </a:schemeClr>
          </a:solidFill>
        </p:spPr>
        <p:txBody>
          <a:bodyPr/>
          <a:lstStyle/>
          <a:p>
            <a:endParaRPr lang="en-US" dirty="0"/>
          </a:p>
        </p:txBody>
      </p:sp>
      <p:pic>
        <p:nvPicPr>
          <p:cNvPr id="19" name="Picture 18">
            <a:extLst>
              <a:ext uri="{FF2B5EF4-FFF2-40B4-BE49-F238E27FC236}">
                <a16:creationId xmlns:a16="http://schemas.microsoft.com/office/drawing/2014/main" id="{3E95CDB6-70EB-784D-AC68-33FBC57713E3}"/>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141695" y="1993358"/>
            <a:ext cx="3291840" cy="3008445"/>
          </a:xfrm>
          <a:prstGeom prst="rect">
            <a:avLst/>
          </a:prstGeom>
        </p:spPr>
      </p:pic>
      <p:pic>
        <p:nvPicPr>
          <p:cNvPr id="20" name="Picture 19">
            <a:extLst>
              <a:ext uri="{FF2B5EF4-FFF2-40B4-BE49-F238E27FC236}">
                <a16:creationId xmlns:a16="http://schemas.microsoft.com/office/drawing/2014/main" id="{701615BB-51D4-EC49-AB23-08CF0A9B0688}"/>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2920458" y="1993358"/>
            <a:ext cx="3291840" cy="3008445"/>
          </a:xfrm>
          <a:prstGeom prst="rect">
            <a:avLst/>
          </a:prstGeom>
        </p:spPr>
      </p:pic>
      <p:pic>
        <p:nvPicPr>
          <p:cNvPr id="21" name="Picture 20">
            <a:extLst>
              <a:ext uri="{FF2B5EF4-FFF2-40B4-BE49-F238E27FC236}">
                <a16:creationId xmlns:a16="http://schemas.microsoft.com/office/drawing/2014/main" id="{DFBEA8AC-865B-C744-9C80-0CC034F222B4}"/>
              </a:ext>
            </a:extLst>
          </p:cNvPr>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rot="16200000">
            <a:off x="5993856" y="1993358"/>
            <a:ext cx="3291840" cy="3008445"/>
          </a:xfrm>
          <a:prstGeom prst="rect">
            <a:avLst/>
          </a:prstGeom>
        </p:spPr>
      </p:pic>
      <p:sp>
        <p:nvSpPr>
          <p:cNvPr id="15" name="Title 14">
            <a:extLst>
              <a:ext uri="{FF2B5EF4-FFF2-40B4-BE49-F238E27FC236}">
                <a16:creationId xmlns:a16="http://schemas.microsoft.com/office/drawing/2014/main" id="{D5084002-8A43-2442-9D53-EBDF651058BC}"/>
              </a:ext>
            </a:extLst>
          </p:cNvPr>
          <p:cNvSpPr txBox="1">
            <a:spLocks/>
          </p:cNvSpPr>
          <p:nvPr userDrawn="1"/>
        </p:nvSpPr>
        <p:spPr>
          <a:xfrm>
            <a:off x="1"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1" name="Title 14">
            <a:extLst>
              <a:ext uri="{FF2B5EF4-FFF2-40B4-BE49-F238E27FC236}">
                <a16:creationId xmlns:a16="http://schemas.microsoft.com/office/drawing/2014/main" id="{D5084002-8A43-2442-9D53-EBDF651058BC}"/>
              </a:ext>
            </a:extLst>
          </p:cNvPr>
          <p:cNvSpPr txBox="1">
            <a:spLocks/>
          </p:cNvSpPr>
          <p:nvPr userDrawn="1"/>
        </p:nvSpPr>
        <p:spPr>
          <a:xfrm>
            <a:off x="3062155"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36" name="Title 14">
            <a:extLst>
              <a:ext uri="{FF2B5EF4-FFF2-40B4-BE49-F238E27FC236}">
                <a16:creationId xmlns:a16="http://schemas.microsoft.com/office/drawing/2014/main" id="{D5084002-8A43-2442-9D53-EBDF651058BC}"/>
              </a:ext>
            </a:extLst>
          </p:cNvPr>
          <p:cNvSpPr txBox="1">
            <a:spLocks/>
          </p:cNvSpPr>
          <p:nvPr userDrawn="1"/>
        </p:nvSpPr>
        <p:spPr>
          <a:xfrm>
            <a:off x="6135550" y="2964903"/>
            <a:ext cx="3008448" cy="871807"/>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27" name="Text Placeholder 2">
            <a:extLst>
              <a:ext uri="{FF2B5EF4-FFF2-40B4-BE49-F238E27FC236}">
                <a16:creationId xmlns:a16="http://schemas.microsoft.com/office/drawing/2014/main" id="{71736213-32E9-5744-BC7F-1008AE682607}"/>
              </a:ext>
            </a:extLst>
          </p:cNvPr>
          <p:cNvSpPr>
            <a:spLocks noGrp="1"/>
          </p:cNvSpPr>
          <p:nvPr userDrawn="1">
            <p:ph type="body" sz="quarter" idx="13"/>
          </p:nvPr>
        </p:nvSpPr>
        <p:spPr>
          <a:xfrm>
            <a:off x="129653"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
            <a:extLst>
              <a:ext uri="{FF2B5EF4-FFF2-40B4-BE49-F238E27FC236}">
                <a16:creationId xmlns:a16="http://schemas.microsoft.com/office/drawing/2014/main" id="{71F7BF99-F537-5247-9634-AC079087F9C1}"/>
              </a:ext>
            </a:extLst>
          </p:cNvPr>
          <p:cNvSpPr>
            <a:spLocks noGrp="1"/>
          </p:cNvSpPr>
          <p:nvPr userDrawn="1">
            <p:ph type="body" sz="quarter" idx="14"/>
          </p:nvPr>
        </p:nvSpPr>
        <p:spPr>
          <a:xfrm>
            <a:off x="3190165"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2">
            <a:extLst>
              <a:ext uri="{FF2B5EF4-FFF2-40B4-BE49-F238E27FC236}">
                <a16:creationId xmlns:a16="http://schemas.microsoft.com/office/drawing/2014/main" id="{D1CF817E-D489-9A49-8325-62D7B6AED30A}"/>
              </a:ext>
            </a:extLst>
          </p:cNvPr>
          <p:cNvSpPr>
            <a:spLocks noGrp="1"/>
          </p:cNvSpPr>
          <p:nvPr userDrawn="1">
            <p:ph type="body" sz="quarter" idx="15"/>
          </p:nvPr>
        </p:nvSpPr>
        <p:spPr>
          <a:xfrm>
            <a:off x="6255224" y="3125669"/>
            <a:ext cx="2763671" cy="3703578"/>
          </a:xfrm>
        </p:spPr>
        <p:txBody>
          <a:bodyPr anchor="t"/>
          <a:lstStyle>
            <a:lvl1pPr marL="0" indent="0" algn="ctr">
              <a:buNone/>
              <a:defRPr sz="3400" b="1" i="0" spc="-150">
                <a:solidFill>
                  <a:schemeClr val="bg1"/>
                </a:solidFill>
                <a:effectLst/>
                <a:latin typeface="BureauGrotesque ThreeFive" pitchFamily="50" charset="0"/>
                <a:cs typeface="BureauGrotesque ThreeFive" pitchFamily="50" charset="0"/>
              </a:defRPr>
            </a:lvl1pPr>
            <a:lvl2pPr marL="182880" indent="0" algn="ctr">
              <a:buNone/>
              <a:defRPr sz="3400" b="1" i="0" spc="-150">
                <a:solidFill>
                  <a:schemeClr val="bg1"/>
                </a:solidFill>
                <a:effectLst/>
                <a:latin typeface="BureauGrotesque ThreeFive" pitchFamily="50" charset="0"/>
                <a:cs typeface="BureauGrotesque ThreeFive" pitchFamily="50" charset="0"/>
              </a:defRPr>
            </a:lvl2pPr>
            <a:lvl3pPr marL="0" indent="0" algn="ctr">
              <a:buNone/>
              <a:defRPr sz="3400" b="1" i="0" spc="-150">
                <a:solidFill>
                  <a:schemeClr val="bg1"/>
                </a:solidFill>
                <a:effectLst/>
                <a:latin typeface="BureauGrotesque ThreeFive" pitchFamily="50" charset="0"/>
                <a:cs typeface="BureauGrotesque ThreeFive" pitchFamily="50" charset="0"/>
              </a:defRPr>
            </a:lvl3pPr>
            <a:lvl4pPr marL="0" indent="0" algn="ctr">
              <a:buNone/>
              <a:defRPr sz="3400" b="1" i="0" spc="-150">
                <a:solidFill>
                  <a:schemeClr val="bg1"/>
                </a:solidFill>
                <a:effectLst/>
                <a:latin typeface="BureauGrotesque ThreeFive" pitchFamily="50" charset="0"/>
                <a:cs typeface="BureauGrotesque ThreeFive" pitchFamily="50" charset="0"/>
              </a:defRPr>
            </a:lvl4pPr>
            <a:lvl5pPr marL="0" indent="0" algn="ctr">
              <a:buNone/>
              <a:defRPr sz="3400" b="1" i="0" spc="-150">
                <a:solidFill>
                  <a:schemeClr val="bg1"/>
                </a:solidFill>
                <a:effectLst/>
                <a:latin typeface="BureauGrotesque ThreeFive" pitchFamily="50" charset="0"/>
                <a:cs typeface="BureauGrotesque ThreeFive" pitchFamily="50"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59525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169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604173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and Content-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296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062478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_Title and Content-Green">
    <p:spTree>
      <p:nvGrpSpPr>
        <p:cNvPr id="1" name=""/>
        <p:cNvGrpSpPr/>
        <p:nvPr/>
      </p:nvGrpSpPr>
      <p:grpSpPr>
        <a:xfrm>
          <a:off x="0" y="0"/>
          <a:ext cx="0" cy="0"/>
          <a:chOff x="0" y="0"/>
          <a:chExt cx="0" cy="0"/>
        </a:xfrm>
      </p:grpSpPr>
      <p:sp>
        <p:nvSpPr>
          <p:cNvPr id="6" name="Title 14">
            <a:extLst>
              <a:ext uri="{FF2B5EF4-FFF2-40B4-BE49-F238E27FC236}">
                <a16:creationId xmlns:a16="http://schemas.microsoft.com/office/drawing/2014/main" id="{5D225486-2695-BF41-B4D0-55A3D83FA2F0}"/>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423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509138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8_Title and Content-Green">
    <p:spTree>
      <p:nvGrpSpPr>
        <p:cNvPr id="1" name=""/>
        <p:cNvGrpSpPr/>
        <p:nvPr/>
      </p:nvGrpSpPr>
      <p:grpSpPr>
        <a:xfrm>
          <a:off x="0" y="0"/>
          <a:ext cx="0" cy="0"/>
          <a:chOff x="0" y="0"/>
          <a:chExt cx="0" cy="0"/>
        </a:xfrm>
      </p:grpSpPr>
      <p:sp>
        <p:nvSpPr>
          <p:cNvPr id="6" name="Title 14">
            <a:extLst>
              <a:ext uri="{FF2B5EF4-FFF2-40B4-BE49-F238E27FC236}">
                <a16:creationId xmlns:a16="http://schemas.microsoft.com/office/drawing/2014/main" id="{5D225486-2695-BF41-B4D0-55A3D83FA2F0}"/>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15" name="Title 14"/>
          <p:cNvSpPr>
            <a:spLocks noGrp="1"/>
          </p:cNvSpPr>
          <p:nvPr>
            <p:ph type="title"/>
          </p:nvPr>
        </p:nvSpPr>
        <p:spPr>
          <a:xfrm>
            <a:off x="0" y="241756"/>
            <a:ext cx="9144000" cy="430887"/>
          </a:xfrm>
        </p:spPr>
        <p:txBody>
          <a:bodyPr vert="horz" anchor="ctr">
            <a:spAutoFit/>
          </a:bodyPr>
          <a:lstStyle>
            <a:lvl1pPr>
              <a:lnSpc>
                <a:spcPct val="90000"/>
              </a:lnSpc>
              <a:defRPr sz="2400">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44500" y="1193800"/>
            <a:ext cx="8242300"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275135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hart Slide-Half-Green">
    <p:spTree>
      <p:nvGrpSpPr>
        <p:cNvPr id="1" name=""/>
        <p:cNvGrpSpPr/>
        <p:nvPr/>
      </p:nvGrpSpPr>
      <p:grpSpPr>
        <a:xfrm>
          <a:off x="0" y="0"/>
          <a:ext cx="0" cy="0"/>
          <a:chOff x="0" y="0"/>
          <a:chExt cx="0" cy="0"/>
        </a:xfrm>
      </p:grpSpPr>
      <p:sp>
        <p:nvSpPr>
          <p:cNvPr id="12" name="Title 14"/>
          <p:cNvSpPr txBox="1">
            <a:spLocks/>
          </p:cNvSpPr>
          <p:nvPr userDrawn="1"/>
        </p:nvSpPr>
        <p:spPr>
          <a:xfrm>
            <a:off x="0" y="0"/>
            <a:ext cx="9144000" cy="914400"/>
          </a:xfrm>
          <a:prstGeom prst="rect">
            <a:avLst/>
          </a:prstGeom>
          <a:solidFill>
            <a:srgbClr val="48BDDA"/>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626150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3E6938-CAED-F041-B7FF-2E182930F41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4000" cy="5131883"/>
          </a:xfrm>
          <a:prstGeom prst="rect">
            <a:avLst/>
          </a:prstGeom>
        </p:spPr>
      </p:pic>
      <p:sp>
        <p:nvSpPr>
          <p:cNvPr id="9" name="Rectangle 8">
            <a:extLst>
              <a:ext uri="{FF2B5EF4-FFF2-40B4-BE49-F238E27FC236}">
                <a16:creationId xmlns:a16="http://schemas.microsoft.com/office/drawing/2014/main" id="{7110F7BD-3A87-9F48-B290-909F080E51EE}"/>
              </a:ext>
            </a:extLst>
          </p:cNvPr>
          <p:cNvSpPr/>
          <p:nvPr userDrawn="1"/>
        </p:nvSpPr>
        <p:spPr>
          <a:xfrm>
            <a:off x="0" y="11617"/>
            <a:ext cx="9143999" cy="5131884"/>
          </a:xfrm>
          <a:prstGeom prst="rect">
            <a:avLst/>
          </a:prstGeom>
          <a:gradFill>
            <a:gsLst>
              <a:gs pos="96460">
                <a:schemeClr val="tx1">
                  <a:alpha val="62000"/>
                </a:schemeClr>
              </a:gs>
              <a:gs pos="0">
                <a:schemeClr val="tx1">
                  <a:alpha val="62000"/>
                </a:schemeClr>
              </a:gs>
              <a:gs pos="52000">
                <a:schemeClr val="tx1">
                  <a:alpha val="20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10"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4181432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Chart Slide-Half-Green">
    <p:spTree>
      <p:nvGrpSpPr>
        <p:cNvPr id="1" name=""/>
        <p:cNvGrpSpPr/>
        <p:nvPr/>
      </p:nvGrpSpPr>
      <p:grpSpPr>
        <a:xfrm>
          <a:off x="0" y="0"/>
          <a:ext cx="0" cy="0"/>
          <a:chOff x="0" y="0"/>
          <a:chExt cx="0" cy="0"/>
        </a:xfrm>
      </p:grpSpPr>
      <p:sp>
        <p:nvSpPr>
          <p:cNvPr id="7" name="Title 14"/>
          <p:cNvSpPr txBox="1">
            <a:spLocks/>
          </p:cNvSpPr>
          <p:nvPr userDrawn="1"/>
        </p:nvSpPr>
        <p:spPr>
          <a:xfrm>
            <a:off x="0" y="0"/>
            <a:ext cx="9144000" cy="914400"/>
          </a:xfrm>
          <a:prstGeom prst="rect">
            <a:avLst/>
          </a:prstGeom>
          <a:solidFill>
            <a:srgbClr val="E78151"/>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51031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_Chart Slide-Half-Green">
    <p:spTree>
      <p:nvGrpSpPr>
        <p:cNvPr id="1" name=""/>
        <p:cNvGrpSpPr/>
        <p:nvPr/>
      </p:nvGrpSpPr>
      <p:grpSpPr>
        <a:xfrm>
          <a:off x="0" y="0"/>
          <a:ext cx="0" cy="0"/>
          <a:chOff x="0" y="0"/>
          <a:chExt cx="0" cy="0"/>
        </a:xfrm>
      </p:grpSpPr>
      <p:sp>
        <p:nvSpPr>
          <p:cNvPr id="7" name="Title 14">
            <a:extLst>
              <a:ext uri="{FF2B5EF4-FFF2-40B4-BE49-F238E27FC236}">
                <a16:creationId xmlns:a16="http://schemas.microsoft.com/office/drawing/2014/main" id="{75EF6E28-504C-1248-8D31-7DB8E60FDF01}"/>
              </a:ext>
            </a:extLst>
          </p:cNvPr>
          <p:cNvSpPr txBox="1">
            <a:spLocks/>
          </p:cNvSpPr>
          <p:nvPr userDrawn="1"/>
        </p:nvSpPr>
        <p:spPr>
          <a:xfrm>
            <a:off x="0" y="0"/>
            <a:ext cx="9144000" cy="914400"/>
          </a:xfrm>
          <a:prstGeom prst="rect">
            <a:avLst/>
          </a:prstGeom>
          <a:solidFill>
            <a:srgbClr val="E0C625"/>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1266598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Chart Slide-Half-Green">
    <p:spTree>
      <p:nvGrpSpPr>
        <p:cNvPr id="1" name=""/>
        <p:cNvGrpSpPr/>
        <p:nvPr/>
      </p:nvGrpSpPr>
      <p:grpSpPr>
        <a:xfrm>
          <a:off x="0" y="0"/>
          <a:ext cx="0" cy="0"/>
          <a:chOff x="0" y="0"/>
          <a:chExt cx="0" cy="0"/>
        </a:xfrm>
      </p:grpSpPr>
      <p:sp>
        <p:nvSpPr>
          <p:cNvPr id="7" name="Title 14">
            <a:extLst>
              <a:ext uri="{FF2B5EF4-FFF2-40B4-BE49-F238E27FC236}">
                <a16:creationId xmlns:a16="http://schemas.microsoft.com/office/drawing/2014/main" id="{75EF6E28-504C-1248-8D31-7DB8E60FDF01}"/>
              </a:ext>
            </a:extLst>
          </p:cNvPr>
          <p:cNvSpPr txBox="1">
            <a:spLocks/>
          </p:cNvSpPr>
          <p:nvPr userDrawn="1"/>
        </p:nvSpPr>
        <p:spPr>
          <a:xfrm>
            <a:off x="0" y="0"/>
            <a:ext cx="9144000" cy="914400"/>
          </a:xfrm>
          <a:prstGeom prst="rect">
            <a:avLst/>
          </a:prstGeom>
          <a:solidFill>
            <a:srgbClr val="CF057F"/>
          </a:solidFill>
          <a:ln w="9525" cap="flat" cmpd="sng" algn="ctr">
            <a:noFill/>
            <a:prstDash val="solid"/>
          </a:ln>
          <a:effectLst/>
        </p:spPr>
        <p:style>
          <a:lnRef idx="1">
            <a:schemeClr val="accent1"/>
          </a:lnRef>
          <a:fillRef idx="3">
            <a:schemeClr val="accent1"/>
          </a:fillRef>
          <a:effectRef idx="2">
            <a:schemeClr val="accent1"/>
          </a:effectRef>
          <a:fontRef idx="none">
            <a:schemeClr val="lt1"/>
          </a:fontRef>
        </p:style>
        <p:txBody>
          <a:bodyPr rtlCol="0" anchor="ctr"/>
          <a:lstStyle>
            <a:lvl1pPr marL="0" algn="ctr" defTabSz="457200" rtl="0" eaLnBrk="1" latinLnBrk="0" hangingPunct="1">
              <a:lnSpc>
                <a:spcPct val="100000"/>
              </a:lnSpc>
              <a:spcBef>
                <a:spcPct val="0"/>
              </a:spcBef>
              <a:buNone/>
              <a:defRPr lang="en-US" sz="2100" b="1" kern="1200" cap="all">
                <a:solidFill>
                  <a:schemeClr val="lt1"/>
                </a:solidFill>
                <a:effectLst>
                  <a:outerShdw blurRad="165100" dir="2700000" algn="tl" rotWithShape="0">
                    <a:prstClr val="black">
                      <a:alpha val="15000"/>
                    </a:prstClr>
                  </a:outerShdw>
                </a:effectLst>
                <a:latin typeface="Arial Black"/>
                <a:ea typeface="+mn-ea"/>
                <a:cs typeface="Arial Black"/>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dirty="0"/>
          </a:p>
        </p:txBody>
      </p:sp>
      <p:sp>
        <p:nvSpPr>
          <p:cNvPr id="5" name="Content Placeholder 4"/>
          <p:cNvSpPr>
            <a:spLocks noGrp="1"/>
          </p:cNvSpPr>
          <p:nvPr>
            <p:ph sz="quarter" idx="13" hasCustomPrompt="1"/>
          </p:nvPr>
        </p:nvSpPr>
        <p:spPr>
          <a:xfrm>
            <a:off x="-6350" y="914400"/>
            <a:ext cx="4570413" cy="4229101"/>
          </a:xfrm>
          <a:noFill/>
        </p:spPr>
        <p:txBody>
          <a:bodyPr anchor="ctr" anchorCtr="0"/>
          <a:lstStyle>
            <a:lvl1pPr marL="0" indent="0" algn="ctr">
              <a:buNone/>
              <a:defRPr/>
            </a:lvl1pPr>
          </a:lstStyle>
          <a:p>
            <a:pPr lvl="0"/>
            <a:r>
              <a:rPr lang="en-US" dirty="0"/>
              <a:t>Insert Chart Here</a:t>
            </a:r>
          </a:p>
        </p:txBody>
      </p:sp>
      <p:sp>
        <p:nvSpPr>
          <p:cNvPr id="15" name="Title 14"/>
          <p:cNvSpPr>
            <a:spLocks noGrp="1"/>
          </p:cNvSpPr>
          <p:nvPr>
            <p:ph type="title"/>
          </p:nvPr>
        </p:nvSpPr>
        <p:spPr>
          <a:xfrm>
            <a:off x="0" y="243811"/>
            <a:ext cx="9144000" cy="430887"/>
          </a:xfrm>
        </p:spPr>
        <p:txBody>
          <a:bodyPr vert="horz">
            <a:spAutoFit/>
          </a:bodyPr>
          <a:lstStyle>
            <a:lvl1pPr>
              <a:lnSpc>
                <a:spcPct val="90000"/>
              </a:lnSpc>
              <a:defRPr>
                <a:latin typeface="BureauGrotesque ThreeFive" pitchFamily="50" charset="0"/>
                <a:cs typeface="BureauGrotesque ThreeFive" pitchFamily="50" charset="0"/>
              </a:defRPr>
            </a:lvl1pPr>
          </a:lstStyle>
          <a:p>
            <a:r>
              <a:rPr lang="en-US" dirty="0"/>
              <a:t>Click to edit Master title style</a:t>
            </a:r>
          </a:p>
        </p:txBody>
      </p:sp>
      <p:sp>
        <p:nvSpPr>
          <p:cNvPr id="17" name="Content Placeholder 16"/>
          <p:cNvSpPr>
            <a:spLocks noGrp="1"/>
          </p:cNvSpPr>
          <p:nvPr>
            <p:ph sz="quarter" idx="10"/>
          </p:nvPr>
        </p:nvSpPr>
        <p:spPr>
          <a:xfrm>
            <a:off x="4788877" y="1178169"/>
            <a:ext cx="3974125" cy="1949252"/>
          </a:xfrm>
        </p:spPr>
        <p:txBody>
          <a:bodyPr wrap="square">
            <a:spAutoFit/>
          </a:bodyPr>
          <a:lstStyle>
            <a:lvl1pPr>
              <a:lnSpc>
                <a:spcPct val="90000"/>
              </a:lnSpc>
              <a:defRPr sz="2000"/>
            </a:lvl1pPr>
            <a:lvl2pPr>
              <a:lnSpc>
                <a:spcPct val="90000"/>
              </a:lnSpc>
              <a:defRPr sz="2000"/>
            </a:lvl2pPr>
            <a:lvl3pPr>
              <a:lnSpc>
                <a:spcPct val="90000"/>
              </a:lnSpc>
              <a:defRPr sz="2000"/>
            </a:lvl3pPr>
            <a:lvl4pPr>
              <a:lnSpc>
                <a:spcPct val="90000"/>
              </a:lnSpc>
              <a:defRPr sz="2000"/>
            </a:lvl4pPr>
            <a:lvl5pPr>
              <a:lnSpc>
                <a:spcPct val="90000"/>
              </a:lnSpc>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black bacardi ba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37175" y="4403980"/>
            <a:ext cx="481387" cy="494486"/>
          </a:xfrm>
          <a:prstGeom prst="rect">
            <a:avLst/>
          </a:prstGeom>
        </p:spPr>
      </p:pic>
    </p:spTree>
    <p:extLst>
      <p:ext uri="{BB962C8B-B14F-4D97-AF65-F5344CB8AC3E}">
        <p14:creationId xmlns:p14="http://schemas.microsoft.com/office/powerpoint/2010/main" val="3352249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5785DA-15F1-F14B-913B-42F055F7A07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9" name="Rectangle 8">
            <a:extLst>
              <a:ext uri="{FF2B5EF4-FFF2-40B4-BE49-F238E27FC236}">
                <a16:creationId xmlns:a16="http://schemas.microsoft.com/office/drawing/2014/main" id="{7110F7BD-3A87-9F48-B290-909F080E51EE}"/>
              </a:ext>
            </a:extLst>
          </p:cNvPr>
          <p:cNvSpPr/>
          <p:nvPr userDrawn="1"/>
        </p:nvSpPr>
        <p:spPr>
          <a:xfrm>
            <a:off x="0" y="1"/>
            <a:ext cx="9143999" cy="5143500"/>
          </a:xfrm>
          <a:prstGeom prst="rect">
            <a:avLst/>
          </a:prstGeom>
          <a:gradFill>
            <a:gsLst>
              <a:gs pos="96460">
                <a:schemeClr val="tx1"/>
              </a:gs>
              <a:gs pos="0">
                <a:schemeClr val="tx1">
                  <a:alpha val="62000"/>
                </a:schemeClr>
              </a:gs>
              <a:gs pos="41000">
                <a:schemeClr val="tx1">
                  <a:alpha val="20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8"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3725060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CCA283-9AA3-0F46-B2B4-6908728369B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5143500"/>
          </a:xfrm>
          <a:prstGeom prst="rect">
            <a:avLst/>
          </a:prstGeom>
        </p:spPr>
      </p:pic>
      <p:sp>
        <p:nvSpPr>
          <p:cNvPr id="9" name="Rectangle 8">
            <a:extLst>
              <a:ext uri="{FF2B5EF4-FFF2-40B4-BE49-F238E27FC236}">
                <a16:creationId xmlns:a16="http://schemas.microsoft.com/office/drawing/2014/main" id="{7110F7BD-3A87-9F48-B290-909F080E51EE}"/>
              </a:ext>
            </a:extLst>
          </p:cNvPr>
          <p:cNvSpPr/>
          <p:nvPr userDrawn="1"/>
        </p:nvSpPr>
        <p:spPr>
          <a:xfrm>
            <a:off x="0" y="0"/>
            <a:ext cx="9143999" cy="5143500"/>
          </a:xfrm>
          <a:prstGeom prst="rect">
            <a:avLst/>
          </a:prstGeom>
          <a:gradFill>
            <a:gsLst>
              <a:gs pos="96460">
                <a:schemeClr val="tx1"/>
              </a:gs>
              <a:gs pos="0">
                <a:schemeClr val="tx1">
                  <a:alpha val="62000"/>
                </a:schemeClr>
              </a:gs>
              <a:gs pos="41000">
                <a:schemeClr val="tx1">
                  <a:alpha val="20000"/>
                </a:scheme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5" name="Picture 4">
            <a:extLst>
              <a:ext uri="{FF2B5EF4-FFF2-40B4-BE49-F238E27FC236}">
                <a16:creationId xmlns:a16="http://schemas.microsoft.com/office/drawing/2014/main" id="{67AA998F-628B-B84C-837D-DD7D2CCAE0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92378" y="303213"/>
            <a:ext cx="727772" cy="745423"/>
          </a:xfrm>
          <a:prstGeom prst="rect">
            <a:avLst/>
          </a:prstGeom>
        </p:spPr>
      </p:pic>
      <p:sp>
        <p:nvSpPr>
          <p:cNvPr id="7" name="Title 1">
            <a:extLst>
              <a:ext uri="{FF2B5EF4-FFF2-40B4-BE49-F238E27FC236}">
                <a16:creationId xmlns:a16="http://schemas.microsoft.com/office/drawing/2014/main" id="{CB40ABE9-4349-844A-9F24-4309ECBB37F7}"/>
              </a:ext>
            </a:extLst>
          </p:cNvPr>
          <p:cNvSpPr>
            <a:spLocks noGrp="1"/>
          </p:cNvSpPr>
          <p:nvPr>
            <p:ph type="title"/>
          </p:nvPr>
        </p:nvSpPr>
        <p:spPr>
          <a:xfrm>
            <a:off x="3569030" y="3254233"/>
            <a:ext cx="5290620" cy="590996"/>
          </a:xfrm>
        </p:spPr>
        <p:txBody>
          <a:bodyPr anchor="b"/>
          <a:lstStyle>
            <a:lvl1pPr algn="r">
              <a:lnSpc>
                <a:spcPct val="90000"/>
              </a:lnSpc>
              <a:defRPr sz="3600" cap="none">
                <a:latin typeface="Aksana" pitchFamily="50" charset="0"/>
              </a:defRPr>
            </a:lvl1pPr>
          </a:lstStyle>
          <a:p>
            <a:r>
              <a:rPr lang="en-US" dirty="0"/>
              <a:t>Click to edit Master title style</a:t>
            </a:r>
          </a:p>
        </p:txBody>
      </p:sp>
      <p:sp>
        <p:nvSpPr>
          <p:cNvPr id="8" name="Text Placeholder 10">
            <a:extLst>
              <a:ext uri="{FF2B5EF4-FFF2-40B4-BE49-F238E27FC236}">
                <a16:creationId xmlns:a16="http://schemas.microsoft.com/office/drawing/2014/main" id="{C370AB62-7328-3F43-8E61-067C1D3EAAC4}"/>
              </a:ext>
            </a:extLst>
          </p:cNvPr>
          <p:cNvSpPr>
            <a:spLocks noGrp="1"/>
          </p:cNvSpPr>
          <p:nvPr>
            <p:ph type="body" sz="quarter" idx="10"/>
          </p:nvPr>
        </p:nvSpPr>
        <p:spPr>
          <a:xfrm>
            <a:off x="3697333" y="3788410"/>
            <a:ext cx="5168700" cy="587340"/>
          </a:xfrm>
        </p:spPr>
        <p:txBody>
          <a:bodyPr/>
          <a:lstStyle>
            <a:lvl1pPr marL="0" indent="0" algn="r">
              <a:buNone/>
              <a:defRPr cap="all">
                <a:solidFill>
                  <a:schemeClr val="bg1"/>
                </a:solidFill>
                <a:latin typeface="BureauGrotCond Medium" panose="02000606060000020004" pitchFamily="50" charset="0"/>
                <a:cs typeface="BureauGrotCond Medium" panose="02000606060000020004" pitchFamily="50" charset="0"/>
              </a:defRPr>
            </a:lvl1pPr>
            <a:lvl2pPr marL="182880" indent="0" algn="r">
              <a:buNone/>
              <a:defRPr cap="all">
                <a:solidFill>
                  <a:schemeClr val="bg1"/>
                </a:solidFill>
                <a:latin typeface="BureauGrotesque ThreeFive" pitchFamily="50" charset="0"/>
                <a:cs typeface="BureauGrotesque ThreeFive" pitchFamily="50" charset="0"/>
              </a:defRPr>
            </a:lvl2pPr>
            <a:lvl3pPr marL="0" indent="0" algn="r">
              <a:buNone/>
              <a:defRPr>
                <a:solidFill>
                  <a:schemeClr val="bg1"/>
                </a:solidFill>
              </a:defRPr>
            </a:lvl3pPr>
            <a:lvl4pPr marL="0" indent="0" algn="r">
              <a:buNone/>
              <a:defRPr>
                <a:solidFill>
                  <a:schemeClr val="bg1"/>
                </a:solidFill>
              </a:defRPr>
            </a:lvl4pPr>
            <a:lvl5pPr marL="0" indent="0" algn="r">
              <a:buNone/>
              <a:defRPr>
                <a:solidFill>
                  <a:schemeClr val="bg1"/>
                </a:solidFill>
              </a:defRPr>
            </a:lvl5p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068786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p:ext uri="{DCECCB84-F9BA-43D5-87BE-67443E8EF086}">
      <p15:sldGuideLst xmlns:p15="http://schemas.microsoft.com/office/powerpoint/2012/main">
        <p15:guide id="1" orient="horz" pos="191">
          <p15:clr>
            <a:srgbClr val="FBAE40"/>
          </p15:clr>
        </p15:guide>
        <p15:guide id="2" pos="5556">
          <p15:clr>
            <a:srgbClr val="FBAE40"/>
          </p15:clr>
        </p15:guide>
        <p15:guide id="3" orient="horz" pos="304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theme" Target="../theme/theme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le Placeholder 6"/>
          <p:cNvSpPr>
            <a:spLocks noGrp="1"/>
          </p:cNvSpPr>
          <p:nvPr>
            <p:ph type="title"/>
          </p:nvPr>
        </p:nvSpPr>
        <p:spPr>
          <a:xfrm>
            <a:off x="0" y="228600"/>
            <a:ext cx="9144000" cy="461665"/>
          </a:xfrm>
          <a:prstGeom prst="rect">
            <a:avLst/>
          </a:prstGeom>
          <a:noFill/>
          <a:ln>
            <a:noFill/>
          </a:ln>
          <a:effectLst/>
        </p:spPr>
        <p:style>
          <a:lnRef idx="1">
            <a:schemeClr val="accent1"/>
          </a:lnRef>
          <a:fillRef idx="3">
            <a:schemeClr val="accent1"/>
          </a:fillRef>
          <a:effectRef idx="2">
            <a:schemeClr val="accent1"/>
          </a:effectRef>
          <a:fontRef idx="none">
            <a:schemeClr val="lt1"/>
          </a:fontRef>
        </p:style>
        <p:txBody>
          <a:bodyPr rtlCol="0" anchor="ctr">
            <a:spAutoFit/>
          </a:bodyPr>
          <a:lstStyle/>
          <a:p>
            <a:pPr lvl="0"/>
            <a:r>
              <a:rPr lang="en-US" dirty="0"/>
              <a:t>Click to edit Master title style</a:t>
            </a:r>
          </a:p>
        </p:txBody>
      </p:sp>
      <p:sp>
        <p:nvSpPr>
          <p:cNvPr id="8" name="Text Placeholder 7"/>
          <p:cNvSpPr>
            <a:spLocks noGrp="1"/>
          </p:cNvSpPr>
          <p:nvPr>
            <p:ph type="body" idx="1"/>
          </p:nvPr>
        </p:nvSpPr>
        <p:spPr>
          <a:xfrm>
            <a:off x="457200" y="1744132"/>
            <a:ext cx="8229600" cy="1872307"/>
          </a:xfrm>
          <a:prstGeom prst="rect">
            <a:avLst/>
          </a:prstGeom>
        </p:spPr>
        <p:txBody>
          <a:bodyPr vert="horz"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717" r:id="rId1"/>
    <p:sldLayoutId id="2147483728" r:id="rId2"/>
    <p:sldLayoutId id="2147483719" r:id="rId3"/>
    <p:sldLayoutId id="2147483718" r:id="rId4"/>
    <p:sldLayoutId id="2147483744" r:id="rId5"/>
    <p:sldLayoutId id="2147483729" r:id="rId6"/>
    <p:sldLayoutId id="2147483731" r:id="rId7"/>
    <p:sldLayoutId id="2147483739" r:id="rId8"/>
    <p:sldLayoutId id="2147483740" r:id="rId9"/>
    <p:sldLayoutId id="2147483741" r:id="rId10"/>
    <p:sldLayoutId id="2147483730" r:id="rId11"/>
    <p:sldLayoutId id="2147483680" r:id="rId12"/>
    <p:sldLayoutId id="2147483706" r:id="rId13"/>
    <p:sldLayoutId id="2147483707" r:id="rId14"/>
    <p:sldLayoutId id="2147483732" r:id="rId15"/>
    <p:sldLayoutId id="2147483681" r:id="rId16"/>
    <p:sldLayoutId id="2147483688" r:id="rId17"/>
    <p:sldLayoutId id="2147483689" r:id="rId18"/>
    <p:sldLayoutId id="2147483733" r:id="rId19"/>
    <p:sldLayoutId id="2147483742" r:id="rId20"/>
    <p:sldLayoutId id="2147483743" r:id="rId21"/>
    <p:sldLayoutId id="2147483682" r:id="rId22"/>
    <p:sldLayoutId id="2147483745" r:id="rId23"/>
    <p:sldLayoutId id="2147483690" r:id="rId24"/>
    <p:sldLayoutId id="2147483746" r:id="rId25"/>
    <p:sldLayoutId id="2147483691" r:id="rId26"/>
    <p:sldLayoutId id="2147483747" r:id="rId27"/>
    <p:sldLayoutId id="2147483734" r:id="rId28"/>
    <p:sldLayoutId id="2147483748" r:id="rId29"/>
    <p:sldLayoutId id="2147483692" r:id="rId30"/>
    <p:sldLayoutId id="2147483724" r:id="rId31"/>
    <p:sldLayoutId id="2147483735" r:id="rId32"/>
    <p:sldLayoutId id="2147483736" r:id="rId33"/>
    <p:sldLayoutId id="2147483708" r:id="rId34"/>
    <p:sldLayoutId id="2147483709" r:id="rId35"/>
    <p:sldLayoutId id="2147483710" r:id="rId36"/>
    <p:sldLayoutId id="2147483737" r:id="rId37"/>
    <p:sldLayoutId id="2147483686" r:id="rId38"/>
    <p:sldLayoutId id="2147483715" r:id="rId39"/>
    <p:sldLayoutId id="2147483716" r:id="rId40"/>
    <p:sldLayoutId id="2147483738" r:id="rId4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marL="0" algn="ctr" defTabSz="457200" rtl="0" eaLnBrk="1" latinLnBrk="0" hangingPunct="1">
        <a:lnSpc>
          <a:spcPct val="100000"/>
        </a:lnSpc>
        <a:spcBef>
          <a:spcPct val="0"/>
        </a:spcBef>
        <a:buNone/>
        <a:defRPr lang="en-US" sz="2400" b="1" kern="1200" cap="all" dirty="0" smtClean="0">
          <a:solidFill>
            <a:schemeClr val="lt1"/>
          </a:solidFill>
          <a:effectLst/>
          <a:latin typeface="Arial Black" panose="020B0A04020102020204" pitchFamily="34" charset="0"/>
          <a:ea typeface="+mn-ea"/>
          <a:cs typeface="Arial Black" panose="020B0A04020102020204" pitchFamily="34" charset="0"/>
        </a:defRPr>
      </a:lvl1pPr>
    </p:titleStyle>
    <p:bodyStyle>
      <a:lvl1pPr marL="173038" indent="-173038" algn="l" defTabSz="457200" rtl="0" eaLnBrk="1" latinLnBrk="0" hangingPunct="1">
        <a:lnSpc>
          <a:spcPct val="100000"/>
        </a:lnSpc>
        <a:spcBef>
          <a:spcPts val="1200"/>
        </a:spcBef>
        <a:buClr>
          <a:schemeClr val="tx1"/>
        </a:buClr>
        <a:buSzPct val="100000"/>
        <a:buFont typeface="Arial"/>
        <a:buChar char="•"/>
        <a:defRPr sz="17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1pPr>
      <a:lvl2pPr marL="182880" indent="182880" algn="l" defTabSz="457200" rtl="0" eaLnBrk="1" latinLnBrk="0" hangingPunct="1">
        <a:lnSpc>
          <a:spcPct val="100000"/>
        </a:lnSpc>
        <a:spcBef>
          <a:spcPts val="500"/>
        </a:spcBef>
        <a:buClr>
          <a:schemeClr val="tx1"/>
        </a:buClr>
        <a:buFont typeface="Lucida Grande"/>
        <a:buChar char="-"/>
        <a:defRPr sz="1700" b="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2pPr>
      <a:lvl3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3pPr>
      <a:lvl4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4pPr>
      <a:lvl5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le Placeholder 6"/>
          <p:cNvSpPr>
            <a:spLocks noGrp="1"/>
          </p:cNvSpPr>
          <p:nvPr>
            <p:ph type="title"/>
          </p:nvPr>
        </p:nvSpPr>
        <p:spPr>
          <a:xfrm>
            <a:off x="0" y="228600"/>
            <a:ext cx="9144000" cy="461665"/>
          </a:xfrm>
          <a:prstGeom prst="rect">
            <a:avLst/>
          </a:prstGeom>
          <a:noFill/>
          <a:ln>
            <a:noFill/>
          </a:ln>
          <a:effectLst/>
        </p:spPr>
        <p:style>
          <a:lnRef idx="1">
            <a:schemeClr val="accent1"/>
          </a:lnRef>
          <a:fillRef idx="3">
            <a:schemeClr val="accent1"/>
          </a:fillRef>
          <a:effectRef idx="2">
            <a:schemeClr val="accent1"/>
          </a:effectRef>
          <a:fontRef idx="none">
            <a:schemeClr val="lt1"/>
          </a:fontRef>
        </p:style>
        <p:txBody>
          <a:bodyPr rtlCol="0" anchor="ctr">
            <a:spAutoFit/>
          </a:bodyPr>
          <a:lstStyle/>
          <a:p>
            <a:pPr lvl="0"/>
            <a:r>
              <a:rPr lang="en-US" dirty="0"/>
              <a:t>Click to edit Master title style</a:t>
            </a:r>
          </a:p>
        </p:txBody>
      </p:sp>
      <p:sp>
        <p:nvSpPr>
          <p:cNvPr id="8" name="Text Placeholder 7"/>
          <p:cNvSpPr>
            <a:spLocks noGrp="1"/>
          </p:cNvSpPr>
          <p:nvPr>
            <p:ph type="body" idx="1"/>
          </p:nvPr>
        </p:nvSpPr>
        <p:spPr>
          <a:xfrm>
            <a:off x="457200" y="1744132"/>
            <a:ext cx="8229600" cy="1872307"/>
          </a:xfrm>
          <a:prstGeom prst="rect">
            <a:avLst/>
          </a:prstGeom>
        </p:spPr>
        <p:txBody>
          <a:bodyPr vert="horz"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57865225"/>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 id="2147483769" r:id="rId20"/>
    <p:sldLayoutId id="2147483770" r:id="rId21"/>
    <p:sldLayoutId id="2147483771" r:id="rId22"/>
    <p:sldLayoutId id="2147483772" r:id="rId23"/>
    <p:sldLayoutId id="2147483773" r:id="rId24"/>
    <p:sldLayoutId id="2147483774" r:id="rId25"/>
    <p:sldLayoutId id="2147483775" r:id="rId26"/>
    <p:sldLayoutId id="2147483776" r:id="rId27"/>
    <p:sldLayoutId id="2147483777" r:id="rId28"/>
    <p:sldLayoutId id="2147483778" r:id="rId29"/>
    <p:sldLayoutId id="2147483779" r:id="rId30"/>
    <p:sldLayoutId id="2147483780" r:id="rId3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marL="0" algn="ctr" defTabSz="457200" rtl="0" eaLnBrk="1" latinLnBrk="0" hangingPunct="1">
        <a:lnSpc>
          <a:spcPct val="100000"/>
        </a:lnSpc>
        <a:spcBef>
          <a:spcPct val="0"/>
        </a:spcBef>
        <a:buNone/>
        <a:defRPr lang="en-US" sz="2400" b="1" kern="1200" cap="all" dirty="0" smtClean="0">
          <a:solidFill>
            <a:schemeClr val="lt1"/>
          </a:solidFill>
          <a:effectLst/>
          <a:latin typeface="Arial Black" panose="020B0A04020102020204" pitchFamily="34" charset="0"/>
          <a:ea typeface="+mn-ea"/>
          <a:cs typeface="Arial Black" panose="020B0A04020102020204" pitchFamily="34" charset="0"/>
        </a:defRPr>
      </a:lvl1pPr>
    </p:titleStyle>
    <p:bodyStyle>
      <a:lvl1pPr marL="173038" indent="-173038" algn="l" defTabSz="457200" rtl="0" eaLnBrk="1" latinLnBrk="0" hangingPunct="1">
        <a:lnSpc>
          <a:spcPct val="100000"/>
        </a:lnSpc>
        <a:spcBef>
          <a:spcPts val="1200"/>
        </a:spcBef>
        <a:buClr>
          <a:schemeClr val="tx1"/>
        </a:buClr>
        <a:buSzPct val="100000"/>
        <a:buFont typeface="Arial"/>
        <a:buChar char="•"/>
        <a:defRPr sz="1700" kern="1200">
          <a:solidFill>
            <a:schemeClr val="tx1"/>
          </a:solidFill>
          <a:effectLst>
            <a:outerShdw blurRad="165100" dir="2700000" algn="tl" rotWithShape="0">
              <a:schemeClr val="bg1">
                <a:alpha val="15000"/>
              </a:schemeClr>
            </a:outerShdw>
          </a:effectLst>
          <a:latin typeface="Gill Sans" panose="020B0502020104020203" pitchFamily="34" charset="0"/>
          <a:ea typeface="+mn-ea"/>
          <a:cs typeface="Gill Sans" panose="020B0502020104020203" pitchFamily="34" charset="0"/>
        </a:defRPr>
      </a:lvl1pPr>
      <a:lvl2pPr marL="182880" indent="182880" algn="l" defTabSz="457200" rtl="0" eaLnBrk="1" latinLnBrk="0" hangingPunct="1">
        <a:lnSpc>
          <a:spcPct val="100000"/>
        </a:lnSpc>
        <a:spcBef>
          <a:spcPts val="500"/>
        </a:spcBef>
        <a:buClr>
          <a:schemeClr val="tx1"/>
        </a:buClr>
        <a:buFont typeface="Lucida Grande"/>
        <a:buChar char="-"/>
        <a:defRPr sz="1700" b="0" kern="1200">
          <a:solidFill>
            <a:schemeClr val="tx1"/>
          </a:solidFill>
          <a:effectLst>
            <a:outerShdw blurRad="165100" dir="2700000" algn="tl" rotWithShape="0">
              <a:schemeClr val="bg1">
                <a:alpha val="15000"/>
              </a:schemeClr>
            </a:outerShdw>
          </a:effectLst>
          <a:latin typeface="Gill Sans" panose="020B0502020104020203" pitchFamily="34" charset="0"/>
          <a:ea typeface="+mn-ea"/>
          <a:cs typeface="Gill Sans" panose="020B0502020104020203" pitchFamily="34" charset="0"/>
        </a:defRPr>
      </a:lvl2pPr>
      <a:lvl3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Gill Sans" panose="020B0502020104020203" pitchFamily="34" charset="0"/>
          <a:ea typeface="+mn-ea"/>
          <a:cs typeface="Gill Sans" panose="020B0502020104020203" pitchFamily="34" charset="0"/>
        </a:defRPr>
      </a:lvl3pPr>
      <a:lvl4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Gill Sans" panose="020B0502020104020203" pitchFamily="34" charset="0"/>
          <a:ea typeface="+mn-ea"/>
          <a:cs typeface="Gill Sans" panose="020B0502020104020203" pitchFamily="34" charset="0"/>
        </a:defRPr>
      </a:lvl4pPr>
      <a:lvl5pPr marL="182880" indent="-182880" algn="l" defTabSz="457200" rtl="0" eaLnBrk="1" latinLnBrk="0" hangingPunct="1">
        <a:lnSpc>
          <a:spcPct val="100000"/>
        </a:lnSpc>
        <a:spcBef>
          <a:spcPts val="1300"/>
        </a:spcBef>
        <a:buClr>
          <a:schemeClr val="tx1"/>
        </a:buClr>
        <a:buFont typeface="Arial"/>
        <a:buChar char="•"/>
        <a:defRPr sz="1700" kern="1200">
          <a:solidFill>
            <a:schemeClr val="tx1"/>
          </a:solidFill>
          <a:effectLst>
            <a:outerShdw blurRad="165100" dir="2700000" algn="tl" rotWithShape="0">
              <a:schemeClr val="bg1">
                <a:alpha val="15000"/>
              </a:schemeClr>
            </a:outerShdw>
          </a:effectLst>
          <a:latin typeface="Gill Sans" panose="020B0502020104020203" pitchFamily="34" charset="0"/>
          <a:ea typeface="+mn-ea"/>
          <a:cs typeface="Gill Sans" panose="020B05020201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xml"/><Relationship Id="rId1" Type="http://schemas.openxmlformats.org/officeDocument/2006/relationships/slideLayout" Target="../slideLayouts/slideLayout65.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xml"/><Relationship Id="rId1" Type="http://schemas.openxmlformats.org/officeDocument/2006/relationships/slideLayout" Target="../slideLayouts/slideLayout6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6.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png"/><Relationship Id="rId7" Type="http://schemas.openxmlformats.org/officeDocument/2006/relationships/image" Target="../media/image64.jpeg"/><Relationship Id="rId2" Type="http://schemas.openxmlformats.org/officeDocument/2006/relationships/notesSlide" Target="../notesSlides/notesSlide6.xml"/><Relationship Id="rId1" Type="http://schemas.openxmlformats.org/officeDocument/2006/relationships/slideLayout" Target="../slideLayouts/slideLayout68.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69030" y="3254233"/>
            <a:ext cx="5290620" cy="590996"/>
          </a:xfrm>
        </p:spPr>
        <p:txBody>
          <a:bodyPr/>
          <a:lstStyle/>
          <a:p>
            <a:r>
              <a:rPr lang="en-US" dirty="0"/>
              <a:t>Bacardi Digital Preservation</a:t>
            </a:r>
          </a:p>
        </p:txBody>
      </p:sp>
      <p:sp>
        <p:nvSpPr>
          <p:cNvPr id="6" name="Text Placeholder 5"/>
          <p:cNvSpPr>
            <a:spLocks noGrp="1"/>
          </p:cNvSpPr>
          <p:nvPr>
            <p:ph type="body" sz="quarter" idx="10"/>
          </p:nvPr>
        </p:nvSpPr>
        <p:spPr>
          <a:xfrm>
            <a:off x="1885244" y="3788410"/>
            <a:ext cx="6980789" cy="1123384"/>
          </a:xfrm>
        </p:spPr>
        <p:txBody>
          <a:bodyPr/>
          <a:lstStyle/>
          <a:p>
            <a:endParaRPr lang="en-US" dirty="0"/>
          </a:p>
          <a:p>
            <a:r>
              <a:rPr lang="en-US" sz="1800" dirty="0">
                <a:solidFill>
                  <a:schemeClr val="lt1"/>
                </a:solidFill>
                <a:effectLst/>
                <a:latin typeface="BureauGrotCond Medium" panose="02000606060000020004" pitchFamily="50" charset="0"/>
              </a:rPr>
              <a:t>Current work and Future Goals</a:t>
            </a:r>
          </a:p>
          <a:p>
            <a:r>
              <a:rPr lang="en-US" sz="1800" dirty="0">
                <a:solidFill>
                  <a:schemeClr val="lt1"/>
                </a:solidFill>
                <a:effectLst/>
                <a:latin typeface="BureauGrotCond Medium" panose="02000606060000020004" pitchFamily="50" charset="0"/>
              </a:rPr>
              <a:t>Samantha Case, Assistant Archivist</a:t>
            </a:r>
          </a:p>
        </p:txBody>
      </p:sp>
    </p:spTree>
    <p:extLst>
      <p:ext uri="{BB962C8B-B14F-4D97-AF65-F5344CB8AC3E}">
        <p14:creationId xmlns:p14="http://schemas.microsoft.com/office/powerpoint/2010/main" val="221070691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B2B68-ACCE-460B-B4ED-7564C523E668}"/>
              </a:ext>
            </a:extLst>
          </p:cNvPr>
          <p:cNvSpPr>
            <a:spLocks noGrp="1"/>
          </p:cNvSpPr>
          <p:nvPr>
            <p:ph type="title"/>
          </p:nvPr>
        </p:nvSpPr>
        <p:spPr/>
        <p:txBody>
          <a:bodyPr/>
          <a:lstStyle/>
          <a:p>
            <a:r>
              <a:rPr lang="en-GB" dirty="0"/>
              <a:t>Records Survey: Questions Asked</a:t>
            </a:r>
          </a:p>
        </p:txBody>
      </p:sp>
      <p:sp>
        <p:nvSpPr>
          <p:cNvPr id="7" name="Content Placeholder 6">
            <a:extLst>
              <a:ext uri="{FF2B5EF4-FFF2-40B4-BE49-F238E27FC236}">
                <a16:creationId xmlns:a16="http://schemas.microsoft.com/office/drawing/2014/main" id="{C4803D26-47BF-4016-B36E-B94AD4C8E042}"/>
              </a:ext>
            </a:extLst>
          </p:cNvPr>
          <p:cNvSpPr>
            <a:spLocks noGrp="1"/>
          </p:cNvSpPr>
          <p:nvPr>
            <p:ph sz="quarter" idx="10"/>
          </p:nvPr>
        </p:nvSpPr>
        <p:spPr>
          <a:xfrm>
            <a:off x="444500" y="1162037"/>
            <a:ext cx="3975101" cy="3693319"/>
          </a:xfrm>
        </p:spPr>
        <p:txBody>
          <a:bodyPr/>
          <a:lstStyle/>
          <a:p>
            <a:pPr marL="0" indent="0">
              <a:buNone/>
            </a:pPr>
            <a:r>
              <a:rPr lang="en-GB" dirty="0">
                <a:effectLst/>
              </a:rPr>
              <a:t>Name: </a:t>
            </a:r>
          </a:p>
          <a:p>
            <a:pPr marL="0" indent="0">
              <a:buNone/>
            </a:pPr>
            <a:r>
              <a:rPr lang="en-GB" dirty="0">
                <a:effectLst/>
              </a:rPr>
              <a:t>Email: </a:t>
            </a:r>
          </a:p>
          <a:p>
            <a:pPr marL="0" indent="0">
              <a:buNone/>
            </a:pPr>
            <a:r>
              <a:rPr lang="en-GB" dirty="0">
                <a:effectLst/>
              </a:rPr>
              <a:t>Job Title: </a:t>
            </a:r>
          </a:p>
          <a:p>
            <a:pPr marL="0" indent="0">
              <a:buNone/>
            </a:pPr>
            <a:r>
              <a:rPr lang="en-GB" dirty="0">
                <a:effectLst/>
              </a:rPr>
              <a:t>Department: </a:t>
            </a:r>
          </a:p>
          <a:p>
            <a:pPr marL="0" indent="0">
              <a:buNone/>
            </a:pPr>
            <a:r>
              <a:rPr lang="en-GB" dirty="0">
                <a:effectLst/>
              </a:rPr>
              <a:t>Background at Bacardi: </a:t>
            </a:r>
          </a:p>
          <a:p>
            <a:pPr marL="0" indent="0">
              <a:buNone/>
            </a:pPr>
            <a:r>
              <a:rPr lang="en-GB" dirty="0">
                <a:effectLst/>
              </a:rPr>
              <a:t>Please describe your responsibilities and/or main job functions: </a:t>
            </a:r>
          </a:p>
          <a:p>
            <a:pPr marL="0" indent="0">
              <a:buNone/>
            </a:pPr>
            <a:r>
              <a:rPr lang="en-GB" dirty="0">
                <a:effectLst/>
              </a:rPr>
              <a:t>Do you use a digital system to manage aspects of your business (</a:t>
            </a:r>
            <a:r>
              <a:rPr lang="en-GB" dirty="0" err="1">
                <a:effectLst/>
              </a:rPr>
              <a:t>ie</a:t>
            </a:r>
            <a:r>
              <a:rPr lang="en-GB" dirty="0">
                <a:effectLst/>
              </a:rPr>
              <a:t> SAP, CAPEX, etc)?</a:t>
            </a:r>
          </a:p>
        </p:txBody>
      </p:sp>
      <p:sp>
        <p:nvSpPr>
          <p:cNvPr id="8" name="Content Placeholder 6">
            <a:extLst>
              <a:ext uri="{FF2B5EF4-FFF2-40B4-BE49-F238E27FC236}">
                <a16:creationId xmlns:a16="http://schemas.microsoft.com/office/drawing/2014/main" id="{3FC393EC-E437-4758-B66A-1038D624EA67}"/>
              </a:ext>
            </a:extLst>
          </p:cNvPr>
          <p:cNvSpPr txBox="1">
            <a:spLocks/>
          </p:cNvSpPr>
          <p:nvPr/>
        </p:nvSpPr>
        <p:spPr>
          <a:xfrm>
            <a:off x="4724400" y="1164856"/>
            <a:ext cx="4127500" cy="3262432"/>
          </a:xfrm>
          <a:prstGeom prst="rect">
            <a:avLst/>
          </a:prstGeom>
        </p:spPr>
        <p:txBody>
          <a:bodyPr vert="horz" wrap="square" lIns="0" tIns="0" rIns="0" bIns="0" rtlCol="0">
            <a:spAutoFit/>
          </a:bodyPr>
          <a:lstStyle>
            <a:lvl1pPr marL="173038" indent="-173038" algn="l" defTabSz="457200" rtl="0" eaLnBrk="1" latinLnBrk="0" hangingPunct="1">
              <a:lnSpc>
                <a:spcPct val="90000"/>
              </a:lnSpc>
              <a:spcBef>
                <a:spcPts val="1200"/>
              </a:spcBef>
              <a:buClr>
                <a:schemeClr val="tx1"/>
              </a:buClr>
              <a:buSzPct val="100000"/>
              <a:buFont typeface="Arial"/>
              <a:buChar char="•"/>
              <a:defRPr sz="20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1pPr>
            <a:lvl2pPr marL="182880" indent="182880" algn="l" defTabSz="457200" rtl="0" eaLnBrk="1" latinLnBrk="0" hangingPunct="1">
              <a:lnSpc>
                <a:spcPct val="90000"/>
              </a:lnSpc>
              <a:spcBef>
                <a:spcPts val="500"/>
              </a:spcBef>
              <a:buClr>
                <a:schemeClr val="tx1"/>
              </a:buClr>
              <a:buFont typeface="Lucida Grande"/>
              <a:buChar char="-"/>
              <a:defRPr sz="2000" b="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2pPr>
            <a:lvl3pPr marL="182880" indent="-182880" algn="l" defTabSz="457200" rtl="0" eaLnBrk="1" latinLnBrk="0" hangingPunct="1">
              <a:lnSpc>
                <a:spcPct val="90000"/>
              </a:lnSpc>
              <a:spcBef>
                <a:spcPts val="1300"/>
              </a:spcBef>
              <a:buClr>
                <a:schemeClr val="tx1"/>
              </a:buClr>
              <a:buFont typeface="Arial"/>
              <a:buChar char="•"/>
              <a:defRPr sz="20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3pPr>
            <a:lvl4pPr marL="182880" indent="-182880" algn="l" defTabSz="457200" rtl="0" eaLnBrk="1" latinLnBrk="0" hangingPunct="1">
              <a:lnSpc>
                <a:spcPct val="90000"/>
              </a:lnSpc>
              <a:spcBef>
                <a:spcPts val="1300"/>
              </a:spcBef>
              <a:buClr>
                <a:schemeClr val="tx1"/>
              </a:buClr>
              <a:buFont typeface="Arial"/>
              <a:buChar char="•"/>
              <a:defRPr sz="20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4pPr>
            <a:lvl5pPr marL="182880" indent="-182880" algn="l" defTabSz="457200" rtl="0" eaLnBrk="1" latinLnBrk="0" hangingPunct="1">
              <a:lnSpc>
                <a:spcPct val="90000"/>
              </a:lnSpc>
              <a:spcBef>
                <a:spcPts val="1300"/>
              </a:spcBef>
              <a:buClr>
                <a:schemeClr val="tx1"/>
              </a:buClr>
              <a:buFont typeface="Arial"/>
              <a:buChar char="•"/>
              <a:defRPr sz="2000" kern="1200">
                <a:solidFill>
                  <a:schemeClr val="tx1"/>
                </a:solidFill>
                <a:effectLst>
                  <a:outerShdw blurRad="165100" dir="2700000" algn="tl" rotWithShape="0">
                    <a:schemeClr val="bg1">
                      <a:alpha val="15000"/>
                    </a:schemeClr>
                  </a:outerShdw>
                </a:effectLst>
                <a:latin typeface="+mn-lt"/>
                <a:ea typeface="+mn-ea"/>
                <a:cs typeface="Gill Sans" panose="020B05020201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dirty="0">
                <a:effectLst/>
              </a:rPr>
              <a:t>Who are the key people / departments you work with?</a:t>
            </a:r>
          </a:p>
          <a:p>
            <a:pPr marL="0" indent="0">
              <a:buFont typeface="Arial"/>
              <a:buNone/>
            </a:pPr>
            <a:r>
              <a:rPr lang="en-GB" dirty="0">
                <a:effectLst/>
              </a:rPr>
              <a:t>How does your team share information among members?</a:t>
            </a:r>
          </a:p>
          <a:p>
            <a:pPr marL="0" indent="0">
              <a:buFont typeface="Arial"/>
              <a:buNone/>
            </a:pPr>
            <a:r>
              <a:rPr lang="en-GB" dirty="0">
                <a:effectLst/>
              </a:rPr>
              <a:t>Do you organize your email in any way?</a:t>
            </a:r>
          </a:p>
          <a:p>
            <a:pPr marL="0" indent="0">
              <a:buFont typeface="Arial"/>
              <a:buNone/>
            </a:pPr>
            <a:r>
              <a:rPr lang="en-GB" dirty="0">
                <a:effectLst/>
              </a:rPr>
              <a:t>Do you use SharePoint?</a:t>
            </a:r>
          </a:p>
          <a:p>
            <a:pPr marL="0" indent="0">
              <a:buFont typeface="Arial"/>
              <a:buNone/>
            </a:pPr>
            <a:r>
              <a:rPr lang="en-GB" dirty="0">
                <a:effectLst/>
              </a:rPr>
              <a:t>What records of yours do you think are of long-term historical value?</a:t>
            </a:r>
          </a:p>
          <a:p>
            <a:endParaRPr lang="en-GB" dirty="0"/>
          </a:p>
        </p:txBody>
      </p:sp>
    </p:spTree>
    <p:extLst>
      <p:ext uri="{BB962C8B-B14F-4D97-AF65-F5344CB8AC3E}">
        <p14:creationId xmlns:p14="http://schemas.microsoft.com/office/powerpoint/2010/main" val="129045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75DB4-E4F9-43B4-95CD-654BEA7A0ECB}"/>
              </a:ext>
            </a:extLst>
          </p:cNvPr>
          <p:cNvSpPr>
            <a:spLocks noGrp="1"/>
          </p:cNvSpPr>
          <p:nvPr>
            <p:ph type="title"/>
          </p:nvPr>
        </p:nvSpPr>
        <p:spPr/>
        <p:txBody>
          <a:bodyPr/>
          <a:lstStyle/>
          <a:p>
            <a:endParaRPr lang="en-GB" dirty="0"/>
          </a:p>
        </p:txBody>
      </p:sp>
      <p:pic>
        <p:nvPicPr>
          <p:cNvPr id="4" name="Picture 3">
            <a:extLst>
              <a:ext uri="{FF2B5EF4-FFF2-40B4-BE49-F238E27FC236}">
                <a16:creationId xmlns:a16="http://schemas.microsoft.com/office/drawing/2014/main" id="{B90E6159-D052-47FD-A18B-A09355994127}"/>
              </a:ext>
            </a:extLst>
          </p:cNvPr>
          <p:cNvPicPr>
            <a:picLocks noChangeAspect="1"/>
          </p:cNvPicPr>
          <p:nvPr/>
        </p:nvPicPr>
        <p:blipFill>
          <a:blip r:embed="rId3"/>
          <a:stretch>
            <a:fillRect/>
          </a:stretch>
        </p:blipFill>
        <p:spPr>
          <a:xfrm>
            <a:off x="0" y="1044259"/>
            <a:ext cx="9144000" cy="3260256"/>
          </a:xfrm>
          <a:prstGeom prst="rect">
            <a:avLst/>
          </a:prstGeom>
        </p:spPr>
      </p:pic>
    </p:spTree>
    <p:extLst>
      <p:ext uri="{BB962C8B-B14F-4D97-AF65-F5344CB8AC3E}">
        <p14:creationId xmlns:p14="http://schemas.microsoft.com/office/powerpoint/2010/main" val="1327321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43CA7-F69B-436D-83F7-49EB16C9CCDE}"/>
              </a:ext>
            </a:extLst>
          </p:cNvPr>
          <p:cNvSpPr>
            <a:spLocks noGrp="1"/>
          </p:cNvSpPr>
          <p:nvPr>
            <p:ph type="title"/>
          </p:nvPr>
        </p:nvSpPr>
        <p:spPr/>
        <p:txBody>
          <a:bodyPr/>
          <a:lstStyle/>
          <a:p>
            <a:r>
              <a:rPr lang="en-GB" dirty="0"/>
              <a:t>Records Survey: results and thoughts</a:t>
            </a:r>
          </a:p>
        </p:txBody>
      </p:sp>
      <p:sp>
        <p:nvSpPr>
          <p:cNvPr id="3" name="Content Placeholder 2">
            <a:extLst>
              <a:ext uri="{FF2B5EF4-FFF2-40B4-BE49-F238E27FC236}">
                <a16:creationId xmlns:a16="http://schemas.microsoft.com/office/drawing/2014/main" id="{BE83F3FE-2E98-48A4-A621-3456C821C9DC}"/>
              </a:ext>
            </a:extLst>
          </p:cNvPr>
          <p:cNvSpPr>
            <a:spLocks noGrp="1"/>
          </p:cNvSpPr>
          <p:nvPr>
            <p:ph sz="quarter" idx="10"/>
          </p:nvPr>
        </p:nvSpPr>
        <p:spPr>
          <a:xfrm>
            <a:off x="444500" y="1193800"/>
            <a:ext cx="4051300" cy="3508653"/>
          </a:xfrm>
        </p:spPr>
        <p:txBody>
          <a:bodyPr/>
          <a:lstStyle/>
          <a:p>
            <a:r>
              <a:rPr lang="en-GB" dirty="0"/>
              <a:t>Interviewed 45 out of 339 employees – this is a lot, senior management are of primary importance</a:t>
            </a:r>
          </a:p>
          <a:p>
            <a:r>
              <a:rPr lang="en-GB" dirty="0"/>
              <a:t>A better understanding of our company as a whole and how employees use systems and create documents</a:t>
            </a:r>
          </a:p>
          <a:p>
            <a:r>
              <a:rPr lang="en-GB" dirty="0"/>
              <a:t>Modification of existing retention schedules</a:t>
            </a:r>
          </a:p>
          <a:p>
            <a:r>
              <a:rPr lang="en-GB" dirty="0"/>
              <a:t>Accessioning digital records that are of clear historical value</a:t>
            </a:r>
          </a:p>
        </p:txBody>
      </p:sp>
      <p:pic>
        <p:nvPicPr>
          <p:cNvPr id="5" name="Picture 4" descr="A picture containing indoor, room, table, man&#10;&#10;Description automatically generated">
            <a:extLst>
              <a:ext uri="{FF2B5EF4-FFF2-40B4-BE49-F238E27FC236}">
                <a16:creationId xmlns:a16="http://schemas.microsoft.com/office/drawing/2014/main" id="{ACE4987C-843A-4BBD-A2EF-9C5F7BEE2B69}"/>
              </a:ext>
            </a:extLst>
          </p:cNvPr>
          <p:cNvPicPr>
            <a:picLocks noChangeAspect="1"/>
          </p:cNvPicPr>
          <p:nvPr/>
        </p:nvPicPr>
        <p:blipFill>
          <a:blip r:embed="rId3"/>
          <a:stretch>
            <a:fillRect/>
          </a:stretch>
        </p:blipFill>
        <p:spPr>
          <a:xfrm>
            <a:off x="4946955" y="1365683"/>
            <a:ext cx="3850516" cy="2887887"/>
          </a:xfrm>
          <a:prstGeom prst="rect">
            <a:avLst/>
          </a:prstGeom>
        </p:spPr>
      </p:pic>
      <p:sp>
        <p:nvSpPr>
          <p:cNvPr id="4" name="TextBox 3">
            <a:extLst>
              <a:ext uri="{FF2B5EF4-FFF2-40B4-BE49-F238E27FC236}">
                <a16:creationId xmlns:a16="http://schemas.microsoft.com/office/drawing/2014/main" id="{0CBD1E86-7B72-4614-98C1-05517D93E2F4}"/>
              </a:ext>
            </a:extLst>
          </p:cNvPr>
          <p:cNvSpPr txBox="1"/>
          <p:nvPr/>
        </p:nvSpPr>
        <p:spPr>
          <a:xfrm>
            <a:off x="4995940" y="4253569"/>
            <a:ext cx="3752545" cy="276999"/>
          </a:xfrm>
          <a:prstGeom prst="rect">
            <a:avLst/>
          </a:prstGeom>
          <a:noFill/>
        </p:spPr>
        <p:txBody>
          <a:bodyPr wrap="square" rtlCol="0">
            <a:spAutoFit/>
          </a:bodyPr>
          <a:lstStyle/>
          <a:p>
            <a:pPr algn="ctr"/>
            <a:r>
              <a:rPr lang="en-GB" sz="1200" dirty="0"/>
              <a:t>Gathering records at Aberfeldy Distillery, 2019</a:t>
            </a:r>
          </a:p>
        </p:txBody>
      </p:sp>
    </p:spTree>
    <p:extLst>
      <p:ext uri="{BB962C8B-B14F-4D97-AF65-F5344CB8AC3E}">
        <p14:creationId xmlns:p14="http://schemas.microsoft.com/office/powerpoint/2010/main" val="43787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F2C8A-DB91-4664-8CBE-F8E7F2EFD081}"/>
              </a:ext>
            </a:extLst>
          </p:cNvPr>
          <p:cNvSpPr>
            <a:spLocks noGrp="1"/>
          </p:cNvSpPr>
          <p:nvPr>
            <p:ph type="title"/>
          </p:nvPr>
        </p:nvSpPr>
        <p:spPr/>
        <p:txBody>
          <a:bodyPr/>
          <a:lstStyle/>
          <a:p>
            <a:r>
              <a:rPr lang="en-GB" dirty="0"/>
              <a:t>Accessioning digital records</a:t>
            </a:r>
          </a:p>
        </p:txBody>
      </p:sp>
      <p:sp>
        <p:nvSpPr>
          <p:cNvPr id="3" name="Content Placeholder 2">
            <a:extLst>
              <a:ext uri="{FF2B5EF4-FFF2-40B4-BE49-F238E27FC236}">
                <a16:creationId xmlns:a16="http://schemas.microsoft.com/office/drawing/2014/main" id="{0C936A9F-0C57-4D99-BF62-98CD72F191A7}"/>
              </a:ext>
            </a:extLst>
          </p:cNvPr>
          <p:cNvSpPr>
            <a:spLocks noGrp="1"/>
          </p:cNvSpPr>
          <p:nvPr>
            <p:ph sz="quarter" idx="10"/>
          </p:nvPr>
        </p:nvSpPr>
        <p:spPr>
          <a:xfrm>
            <a:off x="444500" y="1193800"/>
            <a:ext cx="8216900" cy="2708434"/>
          </a:xfrm>
        </p:spPr>
        <p:txBody>
          <a:bodyPr/>
          <a:lstStyle/>
          <a:p>
            <a:pPr marL="0" indent="0">
              <a:buNone/>
            </a:pPr>
            <a:r>
              <a:rPr lang="en-GB" b="1" dirty="0"/>
              <a:t>Process:</a:t>
            </a:r>
          </a:p>
          <a:p>
            <a:r>
              <a:rPr lang="en-GB" dirty="0"/>
              <a:t>Identify records to gather (using the retention schedules developed from our records survey)</a:t>
            </a:r>
          </a:p>
          <a:p>
            <a:r>
              <a:rPr lang="en-GB" dirty="0"/>
              <a:t>Transfer files to an external hard drive and assign accession number</a:t>
            </a:r>
          </a:p>
          <a:p>
            <a:r>
              <a:rPr lang="en-GB" dirty="0"/>
              <a:t>Run a DROID profile on those files including generating a checksum</a:t>
            </a:r>
          </a:p>
          <a:p>
            <a:r>
              <a:rPr lang="en-GB" dirty="0"/>
              <a:t>Back up those files on our archive cloud</a:t>
            </a:r>
          </a:p>
          <a:p>
            <a:r>
              <a:rPr lang="en-GB" dirty="0"/>
              <a:t>Run fixity checks annually</a:t>
            </a:r>
          </a:p>
        </p:txBody>
      </p:sp>
    </p:spTree>
    <p:extLst>
      <p:ext uri="{BB962C8B-B14F-4D97-AF65-F5344CB8AC3E}">
        <p14:creationId xmlns:p14="http://schemas.microsoft.com/office/powerpoint/2010/main" val="3494307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B28B63-B508-4433-976C-4D724BDAE4EF}"/>
              </a:ext>
            </a:extLst>
          </p:cNvPr>
          <p:cNvSpPr>
            <a:spLocks noGrp="1"/>
          </p:cNvSpPr>
          <p:nvPr>
            <p:ph type="title"/>
          </p:nvPr>
        </p:nvSpPr>
        <p:spPr/>
        <p:txBody>
          <a:bodyPr/>
          <a:lstStyle/>
          <a:p>
            <a:r>
              <a:rPr lang="en-GB" dirty="0"/>
              <a:t>Current Activities</a:t>
            </a:r>
          </a:p>
        </p:txBody>
      </p:sp>
      <p:sp>
        <p:nvSpPr>
          <p:cNvPr id="5" name="Content Placeholder 4">
            <a:extLst>
              <a:ext uri="{FF2B5EF4-FFF2-40B4-BE49-F238E27FC236}">
                <a16:creationId xmlns:a16="http://schemas.microsoft.com/office/drawing/2014/main" id="{2D45FBD7-DB00-46FF-863D-1D87383D5CBC}"/>
              </a:ext>
            </a:extLst>
          </p:cNvPr>
          <p:cNvSpPr>
            <a:spLocks noGrp="1"/>
          </p:cNvSpPr>
          <p:nvPr>
            <p:ph sz="quarter" idx="10"/>
          </p:nvPr>
        </p:nvSpPr>
        <p:spPr>
          <a:xfrm>
            <a:off x="3875314" y="1275271"/>
            <a:ext cx="5040086" cy="2862322"/>
          </a:xfrm>
        </p:spPr>
        <p:txBody>
          <a:bodyPr/>
          <a:lstStyle/>
          <a:p>
            <a:r>
              <a:rPr lang="en-GB" dirty="0">
                <a:solidFill>
                  <a:schemeClr val="tx1">
                    <a:lumMod val="25000"/>
                    <a:lumOff val="75000"/>
                  </a:schemeClr>
                </a:solidFill>
              </a:rPr>
              <a:t>Conducting a records survey of the UKOC</a:t>
            </a:r>
          </a:p>
          <a:p>
            <a:r>
              <a:rPr lang="en-GB" dirty="0">
                <a:solidFill>
                  <a:schemeClr val="tx1">
                    <a:lumMod val="25000"/>
                    <a:lumOff val="75000"/>
                  </a:schemeClr>
                </a:solidFill>
              </a:rPr>
              <a:t>Accessioning digital records</a:t>
            </a:r>
          </a:p>
          <a:p>
            <a:r>
              <a:rPr lang="en-GB" dirty="0"/>
              <a:t>DPC RAM self assessment</a:t>
            </a:r>
          </a:p>
          <a:p>
            <a:r>
              <a:rPr lang="en-GB" dirty="0"/>
              <a:t>Investigating digital preservation systems</a:t>
            </a:r>
          </a:p>
          <a:p>
            <a:r>
              <a:rPr lang="en-GB" dirty="0"/>
              <a:t>Set up a SharePoint site </a:t>
            </a:r>
          </a:p>
          <a:p>
            <a:r>
              <a:rPr lang="en-GB" dirty="0"/>
              <a:t>Migration of records on at-risk media</a:t>
            </a:r>
          </a:p>
          <a:p>
            <a:r>
              <a:rPr lang="en-GB" dirty="0"/>
              <a:t>Digitisation of heavily used items</a:t>
            </a:r>
          </a:p>
        </p:txBody>
      </p:sp>
      <p:pic>
        <p:nvPicPr>
          <p:cNvPr id="3" name="Picture 2" descr="A picture containing indoor, room, book, sitting&#10;&#10;Description automatically generated">
            <a:extLst>
              <a:ext uri="{FF2B5EF4-FFF2-40B4-BE49-F238E27FC236}">
                <a16:creationId xmlns:a16="http://schemas.microsoft.com/office/drawing/2014/main" id="{3295151F-68EE-4FC8-88E5-DAC117C4A71A}"/>
              </a:ext>
            </a:extLst>
          </p:cNvPr>
          <p:cNvPicPr>
            <a:picLocks noChangeAspect="1"/>
          </p:cNvPicPr>
          <p:nvPr/>
        </p:nvPicPr>
        <p:blipFill rotWithShape="1">
          <a:blip r:embed="rId3"/>
          <a:srcRect l="32099"/>
          <a:stretch/>
        </p:blipFill>
        <p:spPr>
          <a:xfrm>
            <a:off x="228600" y="1244600"/>
            <a:ext cx="3336499" cy="3242978"/>
          </a:xfrm>
          <a:prstGeom prst="rect">
            <a:avLst/>
          </a:prstGeom>
        </p:spPr>
      </p:pic>
      <p:sp>
        <p:nvSpPr>
          <p:cNvPr id="6" name="TextBox 5">
            <a:extLst>
              <a:ext uri="{FF2B5EF4-FFF2-40B4-BE49-F238E27FC236}">
                <a16:creationId xmlns:a16="http://schemas.microsoft.com/office/drawing/2014/main" id="{DD56D950-0C69-40DD-AEAA-D24F6A2EE86D}"/>
              </a:ext>
            </a:extLst>
          </p:cNvPr>
          <p:cNvSpPr txBox="1"/>
          <p:nvPr/>
        </p:nvSpPr>
        <p:spPr>
          <a:xfrm>
            <a:off x="228600" y="4530568"/>
            <a:ext cx="3336500" cy="276999"/>
          </a:xfrm>
          <a:prstGeom prst="rect">
            <a:avLst/>
          </a:prstGeom>
          <a:noFill/>
        </p:spPr>
        <p:txBody>
          <a:bodyPr wrap="square" rtlCol="0">
            <a:spAutoFit/>
          </a:bodyPr>
          <a:lstStyle/>
          <a:p>
            <a:pPr algn="ctr"/>
            <a:r>
              <a:rPr lang="en-GB" sz="1200" dirty="0"/>
              <a:t>Jacqui Seargeant, Global Heritage Manager</a:t>
            </a:r>
          </a:p>
        </p:txBody>
      </p:sp>
    </p:spTree>
    <p:extLst>
      <p:ext uri="{BB962C8B-B14F-4D97-AF65-F5344CB8AC3E}">
        <p14:creationId xmlns:p14="http://schemas.microsoft.com/office/powerpoint/2010/main" val="347068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B9705-B1B7-42D3-A925-3369DF3E4A0F}"/>
              </a:ext>
            </a:extLst>
          </p:cNvPr>
          <p:cNvSpPr>
            <a:spLocks noGrp="1"/>
          </p:cNvSpPr>
          <p:nvPr>
            <p:ph type="title"/>
          </p:nvPr>
        </p:nvSpPr>
        <p:spPr/>
        <p:txBody>
          <a:bodyPr/>
          <a:lstStyle/>
          <a:p>
            <a:r>
              <a:rPr lang="en-GB" dirty="0"/>
              <a:t>DPC RAM</a:t>
            </a:r>
          </a:p>
        </p:txBody>
      </p:sp>
      <p:sp>
        <p:nvSpPr>
          <p:cNvPr id="4" name="Content Placeholder 3">
            <a:extLst>
              <a:ext uri="{FF2B5EF4-FFF2-40B4-BE49-F238E27FC236}">
                <a16:creationId xmlns:a16="http://schemas.microsoft.com/office/drawing/2014/main" id="{45655C04-0567-41BE-A646-7B979D5C8846}"/>
              </a:ext>
            </a:extLst>
          </p:cNvPr>
          <p:cNvSpPr>
            <a:spLocks noGrp="1"/>
          </p:cNvSpPr>
          <p:nvPr>
            <p:ph sz="quarter" idx="10"/>
          </p:nvPr>
        </p:nvSpPr>
        <p:spPr>
          <a:xfrm>
            <a:off x="444500" y="1193800"/>
            <a:ext cx="4991100" cy="3385542"/>
          </a:xfrm>
        </p:spPr>
        <p:txBody>
          <a:bodyPr/>
          <a:lstStyle/>
          <a:p>
            <a:r>
              <a:rPr lang="en-GB" dirty="0"/>
              <a:t>DPC Rapid Assessment Model -  a digital preservation maturity modelling tool</a:t>
            </a:r>
          </a:p>
          <a:p>
            <a:r>
              <a:rPr lang="en-GB" dirty="0"/>
              <a:t>A short assessment that has allowed us to be explicit about our level in various capabilities</a:t>
            </a:r>
          </a:p>
          <a:p>
            <a:r>
              <a:rPr lang="en-GB" dirty="0"/>
              <a:t>Allows for clear goal setting – we will be able to clearly compare our status this year and in the future because of the numbered levels</a:t>
            </a:r>
          </a:p>
          <a:p>
            <a:r>
              <a:rPr lang="en-GB" dirty="0"/>
              <a:t>Our goals are to reach level 3 – “managed” in all capabilities</a:t>
            </a:r>
          </a:p>
          <a:p>
            <a:endParaRPr lang="en-GB" dirty="0"/>
          </a:p>
        </p:txBody>
      </p:sp>
      <p:pic>
        <p:nvPicPr>
          <p:cNvPr id="5" name="Picture 4">
            <a:extLst>
              <a:ext uri="{FF2B5EF4-FFF2-40B4-BE49-F238E27FC236}">
                <a16:creationId xmlns:a16="http://schemas.microsoft.com/office/drawing/2014/main" id="{C0AA13AF-8194-4DAB-8663-D199BCA56AB7}"/>
              </a:ext>
            </a:extLst>
          </p:cNvPr>
          <p:cNvPicPr>
            <a:picLocks noChangeAspect="1"/>
          </p:cNvPicPr>
          <p:nvPr/>
        </p:nvPicPr>
        <p:blipFill>
          <a:blip r:embed="rId3"/>
          <a:stretch>
            <a:fillRect/>
          </a:stretch>
        </p:blipFill>
        <p:spPr>
          <a:xfrm>
            <a:off x="5848350" y="981075"/>
            <a:ext cx="2851150" cy="2851150"/>
          </a:xfrm>
          <a:prstGeom prst="rect">
            <a:avLst/>
          </a:prstGeom>
        </p:spPr>
      </p:pic>
    </p:spTree>
    <p:extLst>
      <p:ext uri="{BB962C8B-B14F-4D97-AF65-F5344CB8AC3E}">
        <p14:creationId xmlns:p14="http://schemas.microsoft.com/office/powerpoint/2010/main" val="383654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B28B63-B508-4433-976C-4D724BDAE4EF}"/>
              </a:ext>
            </a:extLst>
          </p:cNvPr>
          <p:cNvSpPr>
            <a:spLocks noGrp="1"/>
          </p:cNvSpPr>
          <p:nvPr>
            <p:ph type="title"/>
          </p:nvPr>
        </p:nvSpPr>
        <p:spPr/>
        <p:txBody>
          <a:bodyPr/>
          <a:lstStyle/>
          <a:p>
            <a:r>
              <a:rPr lang="en-GB" dirty="0">
                <a:latin typeface="BureauGrotCond Medium" panose="02000606060000020004" pitchFamily="50" charset="0"/>
              </a:rPr>
              <a:t>Current Activities</a:t>
            </a:r>
          </a:p>
        </p:txBody>
      </p:sp>
      <p:sp>
        <p:nvSpPr>
          <p:cNvPr id="5" name="Content Placeholder 4">
            <a:extLst>
              <a:ext uri="{FF2B5EF4-FFF2-40B4-BE49-F238E27FC236}">
                <a16:creationId xmlns:a16="http://schemas.microsoft.com/office/drawing/2014/main" id="{2D45FBD7-DB00-46FF-863D-1D87383D5CBC}"/>
              </a:ext>
            </a:extLst>
          </p:cNvPr>
          <p:cNvSpPr>
            <a:spLocks noGrp="1"/>
          </p:cNvSpPr>
          <p:nvPr>
            <p:ph sz="quarter" idx="10"/>
          </p:nvPr>
        </p:nvSpPr>
        <p:spPr>
          <a:xfrm>
            <a:off x="3835400" y="1193800"/>
            <a:ext cx="4851400" cy="2862322"/>
          </a:xfrm>
        </p:spPr>
        <p:txBody>
          <a:bodyPr/>
          <a:lstStyle/>
          <a:p>
            <a:r>
              <a:rPr lang="en-GB" dirty="0">
                <a:solidFill>
                  <a:schemeClr val="tx1">
                    <a:lumMod val="25000"/>
                    <a:lumOff val="75000"/>
                  </a:schemeClr>
                </a:solidFill>
              </a:rPr>
              <a:t>Conducting a records survey of the UKOC</a:t>
            </a:r>
          </a:p>
          <a:p>
            <a:r>
              <a:rPr lang="en-GB" dirty="0">
                <a:solidFill>
                  <a:schemeClr val="tx1">
                    <a:lumMod val="25000"/>
                    <a:lumOff val="75000"/>
                  </a:schemeClr>
                </a:solidFill>
              </a:rPr>
              <a:t>Accessioning digital records</a:t>
            </a:r>
          </a:p>
          <a:p>
            <a:r>
              <a:rPr lang="en-GB" dirty="0">
                <a:solidFill>
                  <a:schemeClr val="tx1">
                    <a:lumMod val="25000"/>
                    <a:lumOff val="75000"/>
                  </a:schemeClr>
                </a:solidFill>
              </a:rPr>
              <a:t>DPC RAM self assessment</a:t>
            </a:r>
          </a:p>
          <a:p>
            <a:r>
              <a:rPr lang="en-GB" dirty="0"/>
              <a:t>Investigating digital preservation systems</a:t>
            </a:r>
          </a:p>
          <a:p>
            <a:r>
              <a:rPr lang="en-GB" dirty="0"/>
              <a:t>Set up a SharePoint site </a:t>
            </a:r>
          </a:p>
          <a:p>
            <a:r>
              <a:rPr lang="en-GB" dirty="0"/>
              <a:t>Migration of records on at-risk media</a:t>
            </a:r>
          </a:p>
          <a:p>
            <a:r>
              <a:rPr lang="en-GB" dirty="0"/>
              <a:t>Digitisation of heavily used items</a:t>
            </a:r>
          </a:p>
        </p:txBody>
      </p:sp>
      <p:pic>
        <p:nvPicPr>
          <p:cNvPr id="6" name="Picture 5" descr="A picture containing person, indoor, table, sitting&#10;&#10;Description automatically generated">
            <a:extLst>
              <a:ext uri="{FF2B5EF4-FFF2-40B4-BE49-F238E27FC236}">
                <a16:creationId xmlns:a16="http://schemas.microsoft.com/office/drawing/2014/main" id="{F8BEA773-F252-42BB-90AA-DC8F80AF165B}"/>
              </a:ext>
            </a:extLst>
          </p:cNvPr>
          <p:cNvPicPr>
            <a:picLocks noChangeAspect="1"/>
          </p:cNvPicPr>
          <p:nvPr/>
        </p:nvPicPr>
        <p:blipFill>
          <a:blip r:embed="rId3"/>
          <a:stretch>
            <a:fillRect/>
          </a:stretch>
        </p:blipFill>
        <p:spPr>
          <a:xfrm>
            <a:off x="660401" y="1136194"/>
            <a:ext cx="2472790" cy="3708400"/>
          </a:xfrm>
          <a:prstGeom prst="rect">
            <a:avLst/>
          </a:prstGeom>
        </p:spPr>
      </p:pic>
      <p:sp>
        <p:nvSpPr>
          <p:cNvPr id="7" name="TextBox 6">
            <a:extLst>
              <a:ext uri="{FF2B5EF4-FFF2-40B4-BE49-F238E27FC236}">
                <a16:creationId xmlns:a16="http://schemas.microsoft.com/office/drawing/2014/main" id="{C590B93C-B9CC-4A20-BC8B-3D39932176EC}"/>
              </a:ext>
            </a:extLst>
          </p:cNvPr>
          <p:cNvSpPr txBox="1"/>
          <p:nvPr/>
        </p:nvSpPr>
        <p:spPr>
          <a:xfrm>
            <a:off x="228546" y="4837565"/>
            <a:ext cx="3336500" cy="276999"/>
          </a:xfrm>
          <a:prstGeom prst="rect">
            <a:avLst/>
          </a:prstGeom>
          <a:noFill/>
        </p:spPr>
        <p:txBody>
          <a:bodyPr wrap="square" rtlCol="0">
            <a:spAutoFit/>
          </a:bodyPr>
          <a:lstStyle/>
          <a:p>
            <a:pPr algn="ctr"/>
            <a:r>
              <a:rPr lang="en-GB" sz="1200" dirty="0"/>
              <a:t>Anna Scudellari, MARTINI Heritage Curator</a:t>
            </a:r>
          </a:p>
        </p:txBody>
      </p:sp>
    </p:spTree>
    <p:extLst>
      <p:ext uri="{BB962C8B-B14F-4D97-AF65-F5344CB8AC3E}">
        <p14:creationId xmlns:p14="http://schemas.microsoft.com/office/powerpoint/2010/main" val="316905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B7BDB5-5B61-AF44-AC3E-09E360EDE71D}"/>
              </a:ext>
            </a:extLst>
          </p:cNvPr>
          <p:cNvSpPr>
            <a:spLocks noGrp="1"/>
          </p:cNvSpPr>
          <p:nvPr>
            <p:ph type="title"/>
          </p:nvPr>
        </p:nvSpPr>
        <p:spPr/>
        <p:txBody>
          <a:bodyPr/>
          <a:lstStyle/>
          <a:p>
            <a:r>
              <a:rPr lang="en-GB" dirty="0">
                <a:latin typeface="BureauGrotCond Medium" panose="02000606060000020004" pitchFamily="50" charset="0"/>
              </a:rPr>
              <a:t>Investigating digital preservation systems</a:t>
            </a:r>
          </a:p>
        </p:txBody>
      </p:sp>
      <p:sp>
        <p:nvSpPr>
          <p:cNvPr id="7" name="Content Placeholder 6">
            <a:extLst>
              <a:ext uri="{FF2B5EF4-FFF2-40B4-BE49-F238E27FC236}">
                <a16:creationId xmlns:a16="http://schemas.microsoft.com/office/drawing/2014/main" id="{CF4FFD2D-977A-D049-92B7-1722BF03D57C}"/>
              </a:ext>
            </a:extLst>
          </p:cNvPr>
          <p:cNvSpPr>
            <a:spLocks noGrp="1"/>
          </p:cNvSpPr>
          <p:nvPr>
            <p:ph sz="quarter" idx="10"/>
          </p:nvPr>
        </p:nvSpPr>
        <p:spPr>
          <a:xfrm>
            <a:off x="444500" y="1193800"/>
            <a:ext cx="5016500" cy="3726661"/>
          </a:xfrm>
        </p:spPr>
        <p:txBody>
          <a:bodyPr/>
          <a:lstStyle/>
          <a:p>
            <a:r>
              <a:rPr lang="en-GB" dirty="0"/>
              <a:t>Compared open source and commercial options</a:t>
            </a:r>
          </a:p>
          <a:p>
            <a:pPr lvl="1"/>
            <a:r>
              <a:rPr lang="en-GB" dirty="0"/>
              <a:t>Decided we didn’t have the staffing/time resources for open source</a:t>
            </a:r>
          </a:p>
          <a:p>
            <a:r>
              <a:rPr lang="en-GB" dirty="0"/>
              <a:t>Made a list of our requirements </a:t>
            </a:r>
          </a:p>
          <a:p>
            <a:r>
              <a:rPr lang="en-GB" dirty="0"/>
              <a:t>Spoke to people already using various solutions</a:t>
            </a:r>
          </a:p>
          <a:p>
            <a:r>
              <a:rPr lang="en-GB" dirty="0"/>
              <a:t>Spoke to vendors and asked for demonstrations</a:t>
            </a:r>
          </a:p>
          <a:p>
            <a:r>
              <a:rPr lang="en-GB" dirty="0"/>
              <a:t>Work with procurement and Global IT to get buy-in and support</a:t>
            </a:r>
          </a:p>
        </p:txBody>
      </p:sp>
      <p:pic>
        <p:nvPicPr>
          <p:cNvPr id="5" name="Picture 4" descr="A person holding a bottle of wine&#10;&#10;Description automatically generated">
            <a:extLst>
              <a:ext uri="{FF2B5EF4-FFF2-40B4-BE49-F238E27FC236}">
                <a16:creationId xmlns:a16="http://schemas.microsoft.com/office/drawing/2014/main" id="{F015DEF0-9E7D-4635-8830-ADECD0A6BC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3597" y="1193800"/>
            <a:ext cx="2995903" cy="2974228"/>
          </a:xfrm>
          <a:prstGeom prst="rect">
            <a:avLst/>
          </a:prstGeom>
        </p:spPr>
      </p:pic>
    </p:spTree>
    <p:extLst>
      <p:ext uri="{BB962C8B-B14F-4D97-AF65-F5344CB8AC3E}">
        <p14:creationId xmlns:p14="http://schemas.microsoft.com/office/powerpoint/2010/main" val="370198040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B28B63-B508-4433-976C-4D724BDAE4EF}"/>
              </a:ext>
            </a:extLst>
          </p:cNvPr>
          <p:cNvSpPr>
            <a:spLocks noGrp="1"/>
          </p:cNvSpPr>
          <p:nvPr>
            <p:ph type="title"/>
          </p:nvPr>
        </p:nvSpPr>
        <p:spPr/>
        <p:txBody>
          <a:bodyPr/>
          <a:lstStyle/>
          <a:p>
            <a:r>
              <a:rPr lang="en-GB" dirty="0">
                <a:latin typeface="BureauGrotCond Medium" panose="02000606060000020004" pitchFamily="50" charset="0"/>
              </a:rPr>
              <a:t>Current Activities</a:t>
            </a:r>
          </a:p>
        </p:txBody>
      </p:sp>
      <p:sp>
        <p:nvSpPr>
          <p:cNvPr id="5" name="Content Placeholder 4">
            <a:extLst>
              <a:ext uri="{FF2B5EF4-FFF2-40B4-BE49-F238E27FC236}">
                <a16:creationId xmlns:a16="http://schemas.microsoft.com/office/drawing/2014/main" id="{2D45FBD7-DB00-46FF-863D-1D87383D5CBC}"/>
              </a:ext>
            </a:extLst>
          </p:cNvPr>
          <p:cNvSpPr>
            <a:spLocks noGrp="1"/>
          </p:cNvSpPr>
          <p:nvPr>
            <p:ph sz="quarter" idx="10"/>
          </p:nvPr>
        </p:nvSpPr>
        <p:spPr>
          <a:xfrm>
            <a:off x="4354285" y="1193800"/>
            <a:ext cx="4441371" cy="2862322"/>
          </a:xfrm>
        </p:spPr>
        <p:txBody>
          <a:bodyPr/>
          <a:lstStyle/>
          <a:p>
            <a:r>
              <a:rPr lang="en-GB" dirty="0">
                <a:solidFill>
                  <a:schemeClr val="tx1">
                    <a:lumMod val="25000"/>
                    <a:lumOff val="75000"/>
                  </a:schemeClr>
                </a:solidFill>
              </a:rPr>
              <a:t>Conducting a records survey of the UKOC</a:t>
            </a:r>
          </a:p>
          <a:p>
            <a:r>
              <a:rPr lang="en-GB" dirty="0">
                <a:solidFill>
                  <a:schemeClr val="tx1">
                    <a:lumMod val="25000"/>
                    <a:lumOff val="75000"/>
                  </a:schemeClr>
                </a:solidFill>
              </a:rPr>
              <a:t>Accessioning digital records</a:t>
            </a:r>
          </a:p>
          <a:p>
            <a:r>
              <a:rPr lang="en-GB" dirty="0">
                <a:solidFill>
                  <a:schemeClr val="tx1">
                    <a:lumMod val="25000"/>
                    <a:lumOff val="75000"/>
                  </a:schemeClr>
                </a:solidFill>
              </a:rPr>
              <a:t>DPC RAM self assessment</a:t>
            </a:r>
          </a:p>
          <a:p>
            <a:r>
              <a:rPr lang="en-GB" dirty="0">
                <a:solidFill>
                  <a:schemeClr val="tx2">
                    <a:lumMod val="25000"/>
                    <a:lumOff val="75000"/>
                  </a:schemeClr>
                </a:solidFill>
              </a:rPr>
              <a:t>Investigating digital preservation systems</a:t>
            </a:r>
          </a:p>
          <a:p>
            <a:r>
              <a:rPr lang="en-GB" dirty="0"/>
              <a:t>Set up a SharePoint site </a:t>
            </a:r>
          </a:p>
          <a:p>
            <a:r>
              <a:rPr lang="en-GB" dirty="0"/>
              <a:t>Migration of records on at-risk media</a:t>
            </a:r>
          </a:p>
          <a:p>
            <a:r>
              <a:rPr lang="en-GB" dirty="0"/>
              <a:t>Digitisation of heavily used items</a:t>
            </a:r>
          </a:p>
        </p:txBody>
      </p:sp>
      <p:pic>
        <p:nvPicPr>
          <p:cNvPr id="2" name="Picture 1">
            <a:extLst>
              <a:ext uri="{FF2B5EF4-FFF2-40B4-BE49-F238E27FC236}">
                <a16:creationId xmlns:a16="http://schemas.microsoft.com/office/drawing/2014/main" id="{99ECA1B3-229F-4E8C-9DC2-CBD4B4D4F287}"/>
              </a:ext>
            </a:extLst>
          </p:cNvPr>
          <p:cNvPicPr>
            <a:picLocks noChangeAspect="1"/>
          </p:cNvPicPr>
          <p:nvPr/>
        </p:nvPicPr>
        <p:blipFill>
          <a:blip r:embed="rId3"/>
          <a:stretch>
            <a:fillRect/>
          </a:stretch>
        </p:blipFill>
        <p:spPr>
          <a:xfrm>
            <a:off x="348343" y="1306285"/>
            <a:ext cx="3800058" cy="2965535"/>
          </a:xfrm>
          <a:prstGeom prst="rect">
            <a:avLst/>
          </a:prstGeom>
        </p:spPr>
      </p:pic>
      <p:sp>
        <p:nvSpPr>
          <p:cNvPr id="6" name="TextBox 5">
            <a:extLst>
              <a:ext uri="{FF2B5EF4-FFF2-40B4-BE49-F238E27FC236}">
                <a16:creationId xmlns:a16="http://schemas.microsoft.com/office/drawing/2014/main" id="{C9B3D6C2-EB38-4FCD-AED8-61A5B14F59E6}"/>
              </a:ext>
            </a:extLst>
          </p:cNvPr>
          <p:cNvSpPr txBox="1"/>
          <p:nvPr/>
        </p:nvSpPr>
        <p:spPr>
          <a:xfrm>
            <a:off x="348343" y="4276128"/>
            <a:ext cx="3800058" cy="461665"/>
          </a:xfrm>
          <a:prstGeom prst="rect">
            <a:avLst/>
          </a:prstGeom>
          <a:noFill/>
        </p:spPr>
        <p:txBody>
          <a:bodyPr wrap="square" rtlCol="0">
            <a:spAutoFit/>
          </a:bodyPr>
          <a:lstStyle/>
          <a:p>
            <a:pPr algn="ctr"/>
            <a:r>
              <a:rPr lang="en-GB" sz="1200" dirty="0"/>
              <a:t>Sébastien Roncin, Heritage Curator for French Brands</a:t>
            </a:r>
          </a:p>
          <a:p>
            <a:pPr algn="ctr"/>
            <a:endParaRPr lang="en-GB" sz="1200" dirty="0"/>
          </a:p>
        </p:txBody>
      </p:sp>
    </p:spTree>
    <p:extLst>
      <p:ext uri="{BB962C8B-B14F-4D97-AF65-F5344CB8AC3E}">
        <p14:creationId xmlns:p14="http://schemas.microsoft.com/office/powerpoint/2010/main" val="1889137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E212F-EE24-456B-93AE-1B9D92BFC22A}"/>
              </a:ext>
            </a:extLst>
          </p:cNvPr>
          <p:cNvSpPr>
            <a:spLocks noGrp="1"/>
          </p:cNvSpPr>
          <p:nvPr>
            <p:ph type="title"/>
          </p:nvPr>
        </p:nvSpPr>
        <p:spPr/>
        <p:txBody>
          <a:bodyPr/>
          <a:lstStyle/>
          <a:p>
            <a:r>
              <a:rPr lang="en-GB" dirty="0"/>
              <a:t>Challenges</a:t>
            </a:r>
          </a:p>
        </p:txBody>
      </p:sp>
      <p:sp>
        <p:nvSpPr>
          <p:cNvPr id="5" name="Content Placeholder 4">
            <a:extLst>
              <a:ext uri="{FF2B5EF4-FFF2-40B4-BE49-F238E27FC236}">
                <a16:creationId xmlns:a16="http://schemas.microsoft.com/office/drawing/2014/main" id="{C5543313-E447-4731-B4FC-975A616F216B}"/>
              </a:ext>
            </a:extLst>
          </p:cNvPr>
          <p:cNvSpPr>
            <a:spLocks noGrp="1"/>
          </p:cNvSpPr>
          <p:nvPr>
            <p:ph sz="quarter" idx="10"/>
          </p:nvPr>
        </p:nvSpPr>
        <p:spPr>
          <a:xfrm>
            <a:off x="444500" y="1019294"/>
            <a:ext cx="8231414" cy="3930307"/>
          </a:xfrm>
        </p:spPr>
        <p:txBody>
          <a:bodyPr/>
          <a:lstStyle/>
          <a:p>
            <a:r>
              <a:rPr lang="en-GB" sz="1800" dirty="0"/>
              <a:t>No unified records management system</a:t>
            </a:r>
          </a:p>
          <a:p>
            <a:r>
              <a:rPr lang="en-GB" sz="1800" dirty="0"/>
              <a:t>Global company – spread out over multiple countries, with only four physical archive locations</a:t>
            </a:r>
          </a:p>
          <a:p>
            <a:r>
              <a:rPr lang="en-GB" sz="1800" dirty="0"/>
              <a:t>Concerns over space on company servers resulting in oldest records (unused documents) being deleted</a:t>
            </a:r>
          </a:p>
          <a:p>
            <a:r>
              <a:rPr lang="en-GB" sz="1800" dirty="0"/>
              <a:t>How to transfer records from other systems, e.g. SAP, </a:t>
            </a:r>
            <a:r>
              <a:rPr lang="en-GB" sz="1800" dirty="0" err="1"/>
              <a:t>Innovap</a:t>
            </a:r>
            <a:endParaRPr lang="en-GB" sz="1800" dirty="0"/>
          </a:p>
          <a:p>
            <a:r>
              <a:rPr lang="en-GB" sz="1800" dirty="0"/>
              <a:t>People leaving the business and us not having a clear system for transfer in place yet</a:t>
            </a:r>
          </a:p>
          <a:p>
            <a:r>
              <a:rPr lang="en-GB" sz="1800" dirty="0"/>
              <a:t>Actually understanding the files we are given</a:t>
            </a:r>
          </a:p>
          <a:p>
            <a:r>
              <a:rPr lang="en-GB" sz="1800" dirty="0"/>
              <a:t>Making sure that we ingest files that are actually valuable, but also not spending too much time looking at all the details</a:t>
            </a:r>
          </a:p>
          <a:p>
            <a:r>
              <a:rPr lang="en-GB" sz="1800" dirty="0"/>
              <a:t>Visibility of the archives</a:t>
            </a:r>
          </a:p>
        </p:txBody>
      </p:sp>
    </p:spTree>
    <p:extLst>
      <p:ext uri="{BB962C8B-B14F-4D97-AF65-F5344CB8AC3E}">
        <p14:creationId xmlns:p14="http://schemas.microsoft.com/office/powerpoint/2010/main" val="275462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36BF2-3733-4D68-A461-503F6542BA54}"/>
              </a:ext>
            </a:extLst>
          </p:cNvPr>
          <p:cNvSpPr>
            <a:spLocks noGrp="1"/>
          </p:cNvSpPr>
          <p:nvPr>
            <p:ph type="title"/>
          </p:nvPr>
        </p:nvSpPr>
        <p:spPr>
          <a:xfrm>
            <a:off x="1409700" y="2883980"/>
            <a:ext cx="6324600" cy="1015663"/>
          </a:xfrm>
        </p:spPr>
        <p:txBody>
          <a:bodyPr/>
          <a:lstStyle/>
          <a:p>
            <a:r>
              <a:rPr lang="en-GB" dirty="0"/>
              <a:t>Bacardi Group Archives and Heritage Collections</a:t>
            </a:r>
          </a:p>
        </p:txBody>
      </p:sp>
    </p:spTree>
    <p:extLst>
      <p:ext uri="{BB962C8B-B14F-4D97-AF65-F5344CB8AC3E}">
        <p14:creationId xmlns:p14="http://schemas.microsoft.com/office/powerpoint/2010/main" val="57056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9CE5A-50E9-438A-B957-81E858A22189}"/>
              </a:ext>
            </a:extLst>
          </p:cNvPr>
          <p:cNvSpPr>
            <a:spLocks noGrp="1"/>
          </p:cNvSpPr>
          <p:nvPr>
            <p:ph type="title"/>
          </p:nvPr>
        </p:nvSpPr>
        <p:spPr/>
        <p:txBody>
          <a:bodyPr/>
          <a:lstStyle/>
          <a:p>
            <a:r>
              <a:rPr lang="en-GB" dirty="0"/>
              <a:t>Goals and Aspirations</a:t>
            </a:r>
          </a:p>
        </p:txBody>
      </p:sp>
      <p:sp>
        <p:nvSpPr>
          <p:cNvPr id="5" name="Content Placeholder 4">
            <a:extLst>
              <a:ext uri="{FF2B5EF4-FFF2-40B4-BE49-F238E27FC236}">
                <a16:creationId xmlns:a16="http://schemas.microsoft.com/office/drawing/2014/main" id="{38967E7E-61A4-4AE4-A501-0CF57AD11DE6}"/>
              </a:ext>
            </a:extLst>
          </p:cNvPr>
          <p:cNvSpPr>
            <a:spLocks noGrp="1"/>
          </p:cNvSpPr>
          <p:nvPr>
            <p:ph sz="quarter" idx="10"/>
          </p:nvPr>
        </p:nvSpPr>
        <p:spPr>
          <a:xfrm>
            <a:off x="444500" y="1193800"/>
            <a:ext cx="8229600" cy="2341667"/>
          </a:xfrm>
        </p:spPr>
        <p:txBody>
          <a:bodyPr/>
          <a:lstStyle/>
          <a:p>
            <a:r>
              <a:rPr lang="en-GB" dirty="0"/>
              <a:t>Implement a digital preservation system</a:t>
            </a:r>
          </a:p>
          <a:p>
            <a:pPr lvl="1"/>
            <a:r>
              <a:rPr lang="en-GB" dirty="0"/>
              <a:t>In future link this to our catalogue</a:t>
            </a:r>
          </a:p>
          <a:p>
            <a:r>
              <a:rPr lang="en-GB" dirty="0"/>
              <a:t>Create/refine digital preservation policies and procedures </a:t>
            </a:r>
          </a:p>
          <a:p>
            <a:r>
              <a:rPr lang="en-GB" dirty="0"/>
              <a:t>Develop a process to get records </a:t>
            </a:r>
            <a:r>
              <a:rPr lang="en-GB" i="1" dirty="0"/>
              <a:t>to </a:t>
            </a:r>
            <a:r>
              <a:rPr lang="en-GB" dirty="0"/>
              <a:t>the archive</a:t>
            </a:r>
          </a:p>
          <a:p>
            <a:r>
              <a:rPr lang="en-GB" dirty="0"/>
              <a:t>Understand how to ingest records from other systems used within Bacardi</a:t>
            </a:r>
          </a:p>
          <a:p>
            <a:r>
              <a:rPr lang="en-GB" dirty="0"/>
              <a:t>Website archiving</a:t>
            </a:r>
          </a:p>
        </p:txBody>
      </p:sp>
    </p:spTree>
    <p:extLst>
      <p:ext uri="{BB962C8B-B14F-4D97-AF65-F5344CB8AC3E}">
        <p14:creationId xmlns:p14="http://schemas.microsoft.com/office/powerpoint/2010/main" val="383953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BF181-BEB4-44F8-866E-70F252922897}"/>
              </a:ext>
            </a:extLst>
          </p:cNvPr>
          <p:cNvSpPr>
            <a:spLocks noGrp="1"/>
          </p:cNvSpPr>
          <p:nvPr>
            <p:ph type="title"/>
          </p:nvPr>
        </p:nvSpPr>
        <p:spPr/>
        <p:txBody>
          <a:bodyPr/>
          <a:lstStyle/>
          <a:p>
            <a:r>
              <a:rPr lang="en-GB" dirty="0"/>
              <a:t>Questions?</a:t>
            </a:r>
          </a:p>
        </p:txBody>
      </p:sp>
      <p:sp>
        <p:nvSpPr>
          <p:cNvPr id="7" name="Text Placeholder 6">
            <a:extLst>
              <a:ext uri="{FF2B5EF4-FFF2-40B4-BE49-F238E27FC236}">
                <a16:creationId xmlns:a16="http://schemas.microsoft.com/office/drawing/2014/main" id="{CFF4252C-CF67-477E-8716-D891462F7640}"/>
              </a:ext>
            </a:extLst>
          </p:cNvPr>
          <p:cNvSpPr>
            <a:spLocks noGrp="1"/>
          </p:cNvSpPr>
          <p:nvPr>
            <p:ph type="body" sz="quarter" idx="10"/>
          </p:nvPr>
        </p:nvSpPr>
        <p:spPr>
          <a:xfrm>
            <a:off x="3697333" y="3788410"/>
            <a:ext cx="5168700" cy="261610"/>
          </a:xfrm>
        </p:spPr>
        <p:txBody>
          <a:bodyPr/>
          <a:lstStyle/>
          <a:p>
            <a:r>
              <a:rPr lang="en-GB" dirty="0"/>
              <a:t>scase@Bacardi.com</a:t>
            </a:r>
          </a:p>
        </p:txBody>
      </p:sp>
    </p:spTree>
    <p:extLst>
      <p:ext uri="{BB962C8B-B14F-4D97-AF65-F5344CB8AC3E}">
        <p14:creationId xmlns:p14="http://schemas.microsoft.com/office/powerpoint/2010/main" val="1887929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B7BDB5-5B61-AF44-AC3E-09E360EDE71D}"/>
              </a:ext>
            </a:extLst>
          </p:cNvPr>
          <p:cNvSpPr>
            <a:spLocks noGrp="1"/>
          </p:cNvSpPr>
          <p:nvPr>
            <p:ph type="title"/>
          </p:nvPr>
        </p:nvSpPr>
        <p:spPr>
          <a:xfrm>
            <a:off x="0" y="199436"/>
            <a:ext cx="9144000" cy="515526"/>
          </a:xfrm>
        </p:spPr>
        <p:txBody>
          <a:bodyPr/>
          <a:lstStyle/>
          <a:p>
            <a:r>
              <a:rPr lang="en-US" sz="3000" dirty="0">
                <a:latin typeface="BureauGrotCond Medium" panose="02000606060000020004" pitchFamily="50" charset="0"/>
              </a:rPr>
              <a:t>BACARDI HERITAGE</a:t>
            </a:r>
          </a:p>
        </p:txBody>
      </p:sp>
      <p:sp>
        <p:nvSpPr>
          <p:cNvPr id="4" name="TextBox 3">
            <a:extLst>
              <a:ext uri="{FF2B5EF4-FFF2-40B4-BE49-F238E27FC236}">
                <a16:creationId xmlns:a16="http://schemas.microsoft.com/office/drawing/2014/main" id="{7617B23B-B7FD-453B-A786-E5A4C11BDD73}"/>
              </a:ext>
            </a:extLst>
          </p:cNvPr>
          <p:cNvSpPr txBox="1"/>
          <p:nvPr/>
        </p:nvSpPr>
        <p:spPr>
          <a:xfrm>
            <a:off x="301860" y="1136215"/>
            <a:ext cx="3777915" cy="400110"/>
          </a:xfrm>
          <a:prstGeom prst="rect">
            <a:avLst/>
          </a:prstGeom>
          <a:noFill/>
        </p:spPr>
        <p:txBody>
          <a:bodyPr wrap="square" rtlCol="0">
            <a:spAutoFit/>
          </a:bodyPr>
          <a:lstStyle/>
          <a:p>
            <a:r>
              <a:rPr lang="en-GB" sz="2000" b="1" dirty="0">
                <a:latin typeface="BureauGrotesque ThreeFive"/>
              </a:rPr>
              <a:t>Who are we?</a:t>
            </a:r>
          </a:p>
        </p:txBody>
      </p:sp>
      <p:sp>
        <p:nvSpPr>
          <p:cNvPr id="5" name="Rectangle: Rounded Corners 4">
            <a:extLst>
              <a:ext uri="{FF2B5EF4-FFF2-40B4-BE49-F238E27FC236}">
                <a16:creationId xmlns:a16="http://schemas.microsoft.com/office/drawing/2014/main" id="{36489B60-D6FB-43E8-8198-B3F033902450}"/>
              </a:ext>
            </a:extLst>
          </p:cNvPr>
          <p:cNvSpPr/>
          <p:nvPr/>
        </p:nvSpPr>
        <p:spPr>
          <a:xfrm>
            <a:off x="301860" y="1655017"/>
            <a:ext cx="5184540" cy="2792407"/>
          </a:xfrm>
          <a:prstGeom prst="roundRect">
            <a:avLst/>
          </a:prstGeom>
          <a:solidFill>
            <a:schemeClr val="accent2"/>
          </a:solidFill>
          <a:ln w="25400"/>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en-GB" b="1" dirty="0">
                <a:latin typeface="Calibri" panose="020F0502020204030204" pitchFamily="34" charset="0"/>
                <a:cs typeface="Calibri" panose="020F0502020204030204" pitchFamily="34" charset="0"/>
              </a:rPr>
              <a:t>The largest privately held spirits company in the world</a:t>
            </a:r>
          </a:p>
          <a:p>
            <a:pPr marL="285750" indent="-285750">
              <a:buFont typeface="Arial" panose="020B0604020202020204" pitchFamily="34" charset="0"/>
              <a:buChar char="•"/>
            </a:pPr>
            <a:r>
              <a:rPr lang="en-GB" b="1" dirty="0">
                <a:latin typeface="Calibri" panose="020F0502020204030204" pitchFamily="34" charset="0"/>
                <a:cs typeface="Calibri" panose="020F0502020204030204" pitchFamily="34" charset="0"/>
              </a:rPr>
              <a:t>158 years old</a:t>
            </a:r>
            <a:r>
              <a:rPr lang="en-GB" dirty="0">
                <a:latin typeface="Calibri" panose="020F0502020204030204" pitchFamily="34" charset="0"/>
                <a:cs typeface="Calibri" panose="020F0502020204030204" pitchFamily="34" charset="0"/>
              </a:rPr>
              <a:t>, passing through 7 family generations</a:t>
            </a:r>
          </a:p>
          <a:p>
            <a:pPr marL="285750" indent="-285750">
              <a:buFont typeface="Arial" panose="020B0604020202020204" pitchFamily="34" charset="0"/>
              <a:buChar char="•"/>
            </a:pPr>
            <a:r>
              <a:rPr lang="en-GB" b="1" dirty="0">
                <a:latin typeface="Calibri" panose="020F0502020204030204" pitchFamily="34" charset="0"/>
                <a:cs typeface="Calibri" panose="020F0502020204030204" pitchFamily="34" charset="0"/>
              </a:rPr>
              <a:t>Over 200 brands </a:t>
            </a:r>
            <a:r>
              <a:rPr lang="en-GB" dirty="0">
                <a:latin typeface="Calibri" panose="020F0502020204030204" pitchFamily="34" charset="0"/>
                <a:cs typeface="Calibri" panose="020F0502020204030204" pitchFamily="34" charset="0"/>
              </a:rPr>
              <a:t>and labels</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Sold in </a:t>
            </a:r>
            <a:r>
              <a:rPr lang="en-GB" b="1" dirty="0">
                <a:latin typeface="Calibri" panose="020F0502020204030204" pitchFamily="34" charset="0"/>
                <a:cs typeface="Calibri" panose="020F0502020204030204" pitchFamily="34" charset="0"/>
              </a:rPr>
              <a:t>over 170 countries</a:t>
            </a:r>
          </a:p>
          <a:p>
            <a:pPr marL="285750" indent="-285750">
              <a:buFont typeface="Arial" panose="020B0604020202020204" pitchFamily="34" charset="0"/>
              <a:buChar char="•"/>
            </a:pPr>
            <a:r>
              <a:rPr lang="en-GB" b="1" dirty="0">
                <a:latin typeface="Calibri" panose="020F0502020204030204" pitchFamily="34" charset="0"/>
                <a:cs typeface="Calibri" panose="020F0502020204030204" pitchFamily="34" charset="0"/>
              </a:rPr>
              <a:t>Over 20 production facilities </a:t>
            </a:r>
            <a:r>
              <a:rPr lang="en-GB" dirty="0">
                <a:latin typeface="Calibri" panose="020F0502020204030204" pitchFamily="34" charset="0"/>
                <a:cs typeface="Calibri" panose="020F0502020204030204" pitchFamily="34" charset="0"/>
              </a:rPr>
              <a:t>in 12 countries</a:t>
            </a:r>
          </a:p>
          <a:p>
            <a:pPr marL="285750" indent="-285750">
              <a:buFont typeface="Arial" panose="020B0604020202020204" pitchFamily="34" charset="0"/>
              <a:buChar char="•"/>
            </a:pPr>
            <a:r>
              <a:rPr lang="en-GB" b="1" dirty="0">
                <a:latin typeface="Calibri" panose="020F0502020204030204" pitchFamily="34" charset="0"/>
                <a:cs typeface="Calibri" panose="020F0502020204030204" pitchFamily="34" charset="0"/>
              </a:rPr>
              <a:t>Archive collection </a:t>
            </a:r>
            <a:r>
              <a:rPr lang="en-GB" dirty="0">
                <a:latin typeface="Calibri" panose="020F0502020204030204" pitchFamily="34" charset="0"/>
                <a:cs typeface="Calibri" panose="020F0502020204030204" pitchFamily="34" charset="0"/>
              </a:rPr>
              <a:t>in Miami, USA</a:t>
            </a:r>
          </a:p>
        </p:txBody>
      </p:sp>
      <p:pic>
        <p:nvPicPr>
          <p:cNvPr id="10" name="Picture 9" descr="A close up of a logo&#10;&#10;Description automatically generated">
            <a:extLst>
              <a:ext uri="{FF2B5EF4-FFF2-40B4-BE49-F238E27FC236}">
                <a16:creationId xmlns:a16="http://schemas.microsoft.com/office/drawing/2014/main" id="{B519B833-6CB6-4FC5-9AE9-A7B2F98E0E08}"/>
              </a:ext>
            </a:extLst>
          </p:cNvPr>
          <p:cNvPicPr>
            <a:picLocks noChangeAspect="1"/>
          </p:cNvPicPr>
          <p:nvPr/>
        </p:nvPicPr>
        <p:blipFill rotWithShape="1">
          <a:blip r:embed="rId3"/>
          <a:srcRect l="56788" t="23532" r="24634" b="43723"/>
          <a:stretch/>
        </p:blipFill>
        <p:spPr>
          <a:xfrm>
            <a:off x="5890216" y="1403130"/>
            <a:ext cx="2951924" cy="2926255"/>
          </a:xfrm>
          <a:prstGeom prst="rect">
            <a:avLst/>
          </a:prstGeom>
        </p:spPr>
      </p:pic>
    </p:spTree>
    <p:extLst>
      <p:ext uri="{BB962C8B-B14F-4D97-AF65-F5344CB8AC3E}">
        <p14:creationId xmlns:p14="http://schemas.microsoft.com/office/powerpoint/2010/main" val="48495917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B7BDB5-5B61-AF44-AC3E-09E360EDE71D}"/>
              </a:ext>
            </a:extLst>
          </p:cNvPr>
          <p:cNvSpPr>
            <a:spLocks noGrp="1"/>
          </p:cNvSpPr>
          <p:nvPr>
            <p:ph type="title"/>
          </p:nvPr>
        </p:nvSpPr>
        <p:spPr>
          <a:xfrm>
            <a:off x="0" y="203284"/>
            <a:ext cx="9144000" cy="507831"/>
          </a:xfrm>
        </p:spPr>
        <p:txBody>
          <a:bodyPr/>
          <a:lstStyle/>
          <a:p>
            <a:r>
              <a:rPr lang="en-US" sz="3000" dirty="0">
                <a:latin typeface="BureauGrotCond Medium" panose="02000606060000020004" pitchFamily="50" charset="0"/>
              </a:rPr>
              <a:t>BACARDI HERITAGE</a:t>
            </a:r>
          </a:p>
        </p:txBody>
      </p:sp>
      <p:pic>
        <p:nvPicPr>
          <p:cNvPr id="8" name="Picture 7">
            <a:extLst>
              <a:ext uri="{FF2B5EF4-FFF2-40B4-BE49-F238E27FC236}">
                <a16:creationId xmlns:a16="http://schemas.microsoft.com/office/drawing/2014/main" id="{0520D22C-6A61-4F14-ABB6-619166C6BA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8732" y="1182507"/>
            <a:ext cx="2204512" cy="1653385"/>
          </a:xfrm>
          <a:prstGeom prst="rect">
            <a:avLst/>
          </a:prstGeom>
          <a:effectLst>
            <a:softEdge rad="50800"/>
          </a:effectLst>
        </p:spPr>
      </p:pic>
      <p:pic>
        <p:nvPicPr>
          <p:cNvPr id="9" name="Picture 7" descr="Banquets_Room">
            <a:extLst>
              <a:ext uri="{FF2B5EF4-FFF2-40B4-BE49-F238E27FC236}">
                <a16:creationId xmlns:a16="http://schemas.microsoft.com/office/drawing/2014/main" id="{1C49E9DD-90BF-4FD2-B409-950F68A71C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28732" y="2894499"/>
            <a:ext cx="2203891" cy="1469260"/>
          </a:xfrm>
          <a:prstGeom prst="rect">
            <a:avLst/>
          </a:prstGeom>
          <a:noFill/>
          <a:effectLst>
            <a:softEdge rad="50800"/>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78558B-9B14-4A5D-911E-C79FED46EE7C}"/>
              </a:ext>
            </a:extLst>
          </p:cNvPr>
          <p:cNvSpPr txBox="1"/>
          <p:nvPr/>
        </p:nvSpPr>
        <p:spPr>
          <a:xfrm>
            <a:off x="265986" y="1182507"/>
            <a:ext cx="3491578" cy="3385542"/>
          </a:xfrm>
          <a:prstGeom prst="rect">
            <a:avLst/>
          </a:prstGeom>
          <a:noFill/>
        </p:spPr>
        <p:txBody>
          <a:bodyPr wrap="square" rtlCol="0">
            <a:spAutoFit/>
          </a:bodyPr>
          <a:lstStyle/>
          <a:p>
            <a:r>
              <a:rPr lang="en-GB" sz="1400" b="1" dirty="0">
                <a:latin typeface="Calibri" panose="020F0502020204030204" pitchFamily="34" charset="0"/>
                <a:cs typeface="Calibri" panose="020F0502020204030204" pitchFamily="34" charset="0"/>
              </a:rPr>
              <a:t>Main Archive Collections / Locations</a:t>
            </a:r>
            <a:endParaRPr lang="en-GB" sz="1400" dirty="0">
              <a:latin typeface="Calibri" panose="020F0502020204030204" pitchFamily="34" charset="0"/>
              <a:cs typeface="Calibri" panose="020F0502020204030204" pitchFamily="34" charset="0"/>
            </a:endParaRPr>
          </a:p>
          <a:p>
            <a:r>
              <a:rPr lang="en-GB" sz="1400" dirty="0">
                <a:latin typeface="Calibri" panose="020F0502020204030204" pitchFamily="34" charset="0"/>
                <a:cs typeface="Calibri" panose="020F0502020204030204" pitchFamily="34" charset="0"/>
              </a:rPr>
              <a:t>BACARDÍ (1862): Miami</a:t>
            </a:r>
          </a:p>
          <a:p>
            <a:r>
              <a:rPr lang="en-GB" sz="1400" dirty="0">
                <a:latin typeface="Calibri" panose="020F0502020204030204" pitchFamily="34" charset="0"/>
                <a:cs typeface="Calibri" panose="020F0502020204030204" pitchFamily="34" charset="0"/>
              </a:rPr>
              <a:t>MARTINI (1863): Pessione, Italy</a:t>
            </a:r>
          </a:p>
          <a:p>
            <a:r>
              <a:rPr lang="en-GB" sz="1400" dirty="0">
                <a:latin typeface="Calibri" panose="020F0502020204030204" pitchFamily="34" charset="0"/>
                <a:cs typeface="Calibri" panose="020F0502020204030204" pitchFamily="34" charset="0"/>
              </a:rPr>
              <a:t>DEWAR’S (1846): Glasgow</a:t>
            </a:r>
          </a:p>
          <a:p>
            <a:r>
              <a:rPr lang="en-GB" sz="1400" dirty="0">
                <a:latin typeface="Calibri" panose="020F0502020204030204" pitchFamily="34" charset="0"/>
                <a:cs typeface="Calibri" panose="020F0502020204030204" pitchFamily="34" charset="0"/>
              </a:rPr>
              <a:t>5 Distilleries: Glasgow</a:t>
            </a:r>
          </a:p>
          <a:p>
            <a:r>
              <a:rPr lang="en-GB" sz="1400" dirty="0">
                <a:latin typeface="Calibri" panose="020F0502020204030204" pitchFamily="34" charset="0"/>
                <a:cs typeface="Calibri" panose="020F0502020204030204" pitchFamily="34" charset="0"/>
              </a:rPr>
              <a:t>BOMBAY Gin (c1959): Glasgow</a:t>
            </a:r>
          </a:p>
          <a:p>
            <a:r>
              <a:rPr lang="en-GB" sz="1400" dirty="0">
                <a:latin typeface="Calibri" panose="020F0502020204030204" pitchFamily="34" charset="0"/>
                <a:cs typeface="Calibri" panose="020F0502020204030204" pitchFamily="34" charset="0"/>
              </a:rPr>
              <a:t>BÉNÉDICTINE (1863): Fécamp, France</a:t>
            </a:r>
          </a:p>
          <a:p>
            <a:r>
              <a:rPr lang="en-GB" sz="1400" dirty="0">
                <a:latin typeface="Calibri" panose="020F0502020204030204" pitchFamily="34" charset="0"/>
                <a:cs typeface="Calibri" panose="020F0502020204030204" pitchFamily="34" charset="0"/>
              </a:rPr>
              <a:t>OTARD Cognac (1795): Fécamp, France</a:t>
            </a:r>
          </a:p>
          <a:p>
            <a:r>
              <a:rPr lang="en-GB" sz="1400" dirty="0">
                <a:latin typeface="Calibri" panose="020F0502020204030204" pitchFamily="34" charset="0"/>
                <a:cs typeface="Calibri" panose="020F0502020204030204" pitchFamily="34" charset="0"/>
              </a:rPr>
              <a:t>NOILLY PRAT (1813): Fécamp, France</a:t>
            </a:r>
          </a:p>
          <a:p>
            <a:endParaRPr lang="en-GB" sz="1400" dirty="0">
              <a:latin typeface="Calibri" panose="020F0502020204030204" pitchFamily="34" charset="0"/>
              <a:cs typeface="Calibri" panose="020F0502020204030204" pitchFamily="34" charset="0"/>
            </a:endParaRPr>
          </a:p>
          <a:p>
            <a:r>
              <a:rPr lang="en-GB" sz="1400" b="1" dirty="0">
                <a:latin typeface="Calibri" panose="020F0502020204030204" pitchFamily="34" charset="0"/>
                <a:cs typeface="Calibri" panose="020F0502020204030204" pitchFamily="34" charset="0"/>
              </a:rPr>
              <a:t>Museum Collections</a:t>
            </a:r>
            <a:endParaRPr lang="en-GB" sz="1400" dirty="0">
              <a:latin typeface="Calibri" panose="020F0502020204030204" pitchFamily="34" charset="0"/>
              <a:cs typeface="Calibri" panose="020F0502020204030204" pitchFamily="34" charset="0"/>
            </a:endParaRPr>
          </a:p>
          <a:p>
            <a:r>
              <a:rPr lang="en-GB" sz="1400" dirty="0">
                <a:latin typeface="Calibri" panose="020F0502020204030204" pitchFamily="34" charset="0"/>
                <a:cs typeface="Calibri" panose="020F0502020204030204" pitchFamily="34" charset="0"/>
              </a:rPr>
              <a:t>BÉNÉDICTINE (1863): Fécamp, France</a:t>
            </a:r>
          </a:p>
          <a:p>
            <a:r>
              <a:rPr lang="en-GB" sz="1400" dirty="0">
                <a:latin typeface="Calibri" panose="020F0502020204030204" pitchFamily="34" charset="0"/>
                <a:cs typeface="Calibri" panose="020F0502020204030204" pitchFamily="34" charset="0"/>
              </a:rPr>
              <a:t>MARTINI Museum of Wine: Pessione</a:t>
            </a:r>
          </a:p>
          <a:p>
            <a:r>
              <a:rPr lang="en-GB" sz="1400" dirty="0">
                <a:latin typeface="Calibri" panose="020F0502020204030204" pitchFamily="34" charset="0"/>
                <a:cs typeface="Calibri" panose="020F0502020204030204" pitchFamily="34" charset="0"/>
              </a:rPr>
              <a:t>Emilio Bacardi Museum: Miami</a:t>
            </a:r>
          </a:p>
          <a:p>
            <a:endParaRPr lang="en-GB" dirty="0"/>
          </a:p>
        </p:txBody>
      </p:sp>
      <p:pic>
        <p:nvPicPr>
          <p:cNvPr id="12" name="Picture 11" descr="A close up of a book shelf&#10;&#10;Description automatically generated">
            <a:extLst>
              <a:ext uri="{FF2B5EF4-FFF2-40B4-BE49-F238E27FC236}">
                <a16:creationId xmlns:a16="http://schemas.microsoft.com/office/drawing/2014/main" id="{8DCF9FEE-C984-4424-859A-46DEE833A0D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8252"/>
          <a:stretch/>
        </p:blipFill>
        <p:spPr>
          <a:xfrm>
            <a:off x="6446516" y="1182507"/>
            <a:ext cx="1992434" cy="1629199"/>
          </a:xfrm>
          <a:prstGeom prst="rect">
            <a:avLst/>
          </a:prstGeom>
          <a:ln w="25400">
            <a:solidFill>
              <a:schemeClr val="bg1"/>
            </a:solidFill>
          </a:ln>
          <a:effectLst>
            <a:softEdge rad="50800"/>
          </a:effectLst>
        </p:spPr>
      </p:pic>
      <p:pic>
        <p:nvPicPr>
          <p:cNvPr id="15" name="Picture 14" descr="A sign on the side of a building&#10;&#10;Description automatically generated">
            <a:extLst>
              <a:ext uri="{FF2B5EF4-FFF2-40B4-BE49-F238E27FC236}">
                <a16:creationId xmlns:a16="http://schemas.microsoft.com/office/drawing/2014/main" id="{370CA52E-CF69-4AFC-AD2D-0F94D92558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5714" y="2894498"/>
            <a:ext cx="1992434" cy="1493376"/>
          </a:xfrm>
          <a:prstGeom prst="rect">
            <a:avLst/>
          </a:prstGeom>
          <a:effectLst>
            <a:softEdge rad="63500"/>
          </a:effectLst>
        </p:spPr>
      </p:pic>
    </p:spTree>
    <p:extLst>
      <p:ext uri="{BB962C8B-B14F-4D97-AF65-F5344CB8AC3E}">
        <p14:creationId xmlns:p14="http://schemas.microsoft.com/office/powerpoint/2010/main" val="3536448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B7BDB5-5B61-AF44-AC3E-09E360EDE71D}"/>
              </a:ext>
            </a:extLst>
          </p:cNvPr>
          <p:cNvSpPr>
            <a:spLocks noGrp="1"/>
          </p:cNvSpPr>
          <p:nvPr>
            <p:ph type="title"/>
          </p:nvPr>
        </p:nvSpPr>
        <p:spPr>
          <a:xfrm>
            <a:off x="0" y="203284"/>
            <a:ext cx="9144000" cy="507831"/>
          </a:xfrm>
        </p:spPr>
        <p:txBody>
          <a:bodyPr/>
          <a:lstStyle/>
          <a:p>
            <a:r>
              <a:rPr lang="en-US" sz="3000" dirty="0">
                <a:latin typeface="BureauGrotCond Medium" panose="02000606060000020004" pitchFamily="50" charset="0"/>
              </a:rPr>
              <a:t>BACARDI HERITAGE</a:t>
            </a:r>
          </a:p>
        </p:txBody>
      </p:sp>
      <p:sp>
        <p:nvSpPr>
          <p:cNvPr id="7" name="Content Placeholder 6">
            <a:extLst>
              <a:ext uri="{FF2B5EF4-FFF2-40B4-BE49-F238E27FC236}">
                <a16:creationId xmlns:a16="http://schemas.microsoft.com/office/drawing/2014/main" id="{CF4FFD2D-977A-D049-92B7-1722BF03D57C}"/>
              </a:ext>
            </a:extLst>
          </p:cNvPr>
          <p:cNvSpPr>
            <a:spLocks noGrp="1"/>
          </p:cNvSpPr>
          <p:nvPr>
            <p:ph sz="quarter" idx="10"/>
          </p:nvPr>
        </p:nvSpPr>
        <p:spPr>
          <a:xfrm>
            <a:off x="360070" y="1050072"/>
            <a:ext cx="3694363" cy="3511731"/>
          </a:xfrm>
        </p:spPr>
        <p:txBody>
          <a:bodyPr/>
          <a:lstStyle/>
          <a:p>
            <a:pPr marL="173038" lvl="1" indent="-173038">
              <a:spcBef>
                <a:spcPts val="600"/>
              </a:spcBef>
              <a:buSzPct val="100000"/>
              <a:buFont typeface="Arial"/>
              <a:buChar char="•"/>
            </a:pPr>
            <a:r>
              <a:rPr lang="en-GB" altLang="en-US" sz="1800" b="1" dirty="0">
                <a:latin typeface="Calibri" panose="020F0502020204030204" pitchFamily="34" charset="0"/>
                <a:cs typeface="Calibri" panose="020F0502020204030204" pitchFamily="34" charset="0"/>
              </a:rPr>
              <a:t>Our archive collections include:</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Corporate Records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Financial Records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Legal Records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Production Records, including recipes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Property Records, including plans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Marketing, advertising and POS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Labels, packaging and bottles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PR and press cuttings  </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Photographs and films</a:t>
            </a:r>
          </a:p>
          <a:p>
            <a:pPr marL="173038" lvl="1" indent="-173038">
              <a:spcBef>
                <a:spcPts val="600"/>
              </a:spcBef>
              <a:buSzPct val="100000"/>
              <a:buFont typeface="Arial"/>
              <a:buChar char="•"/>
            </a:pPr>
            <a:r>
              <a:rPr lang="en-GB" altLang="en-US" sz="1800" dirty="0">
                <a:latin typeface="Calibri" panose="020F0502020204030204" pitchFamily="34" charset="0"/>
                <a:cs typeface="Calibri" panose="020F0502020204030204" pitchFamily="34" charset="0"/>
              </a:rPr>
              <a:t>Medals and Awards</a:t>
            </a:r>
          </a:p>
        </p:txBody>
      </p:sp>
      <p:pic>
        <p:nvPicPr>
          <p:cNvPr id="5" name="Picture 4" descr="12274  005">
            <a:extLst>
              <a:ext uri="{FF2B5EF4-FFF2-40B4-BE49-F238E27FC236}">
                <a16:creationId xmlns:a16="http://schemas.microsoft.com/office/drawing/2014/main" id="{B46A085A-AE99-47B0-94F2-858AAA7D54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8863" y="2745396"/>
            <a:ext cx="2153521" cy="1613446"/>
          </a:xfrm>
          <a:prstGeom prst="rect">
            <a:avLst/>
          </a:prstGeom>
          <a:noFill/>
          <a:effectLst>
            <a:softEdge rad="38100"/>
          </a:effectLst>
          <a:extLst>
            <a:ext uri="{909E8E84-426E-40DD-AFC4-6F175D3DCCD1}">
              <a14:hiddenFill xmlns:a14="http://schemas.microsoft.com/office/drawing/2010/main">
                <a:solidFill>
                  <a:srgbClr val="FFFFFF"/>
                </a:solidFill>
              </a14:hiddenFill>
            </a:ext>
          </a:extLst>
        </p:spPr>
      </p:pic>
      <p:pic>
        <p:nvPicPr>
          <p:cNvPr id="12" name="Picture 11" descr="A picture containing indoor, man, person, holding&#10;&#10;Description automatically generated">
            <a:extLst>
              <a:ext uri="{FF2B5EF4-FFF2-40B4-BE49-F238E27FC236}">
                <a16:creationId xmlns:a16="http://schemas.microsoft.com/office/drawing/2014/main" id="{629D1EC3-F21C-4F58-B45A-84619D0EF4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6814" y="1119831"/>
            <a:ext cx="2176972" cy="1451998"/>
          </a:xfrm>
          <a:prstGeom prst="rect">
            <a:avLst/>
          </a:prstGeom>
          <a:effectLst>
            <a:softEdge rad="38100"/>
          </a:effectLst>
        </p:spPr>
      </p:pic>
      <p:pic>
        <p:nvPicPr>
          <p:cNvPr id="13" name="Picture 12">
            <a:extLst>
              <a:ext uri="{FF2B5EF4-FFF2-40B4-BE49-F238E27FC236}">
                <a16:creationId xmlns:a16="http://schemas.microsoft.com/office/drawing/2014/main" id="{5FA0C258-B880-4463-BE16-90ACDFB0AC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38863" y="1133662"/>
            <a:ext cx="2153521" cy="1438088"/>
          </a:xfrm>
          <a:prstGeom prst="rect">
            <a:avLst/>
          </a:prstGeom>
          <a:effectLst>
            <a:softEdge rad="38100"/>
          </a:effectLst>
        </p:spPr>
      </p:pic>
      <p:pic>
        <p:nvPicPr>
          <p:cNvPr id="14" name="Picture 10" descr="R2K930001">
            <a:extLst>
              <a:ext uri="{FF2B5EF4-FFF2-40B4-BE49-F238E27FC236}">
                <a16:creationId xmlns:a16="http://schemas.microsoft.com/office/drawing/2014/main" id="{FF51910F-1CDE-4A24-81FF-4D2FC8D2546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6813" y="2745394"/>
            <a:ext cx="2260625" cy="1602017"/>
          </a:xfrm>
          <a:prstGeom prst="rect">
            <a:avLst/>
          </a:prstGeom>
          <a:noFill/>
          <a:effectLst>
            <a:softEdge rad="38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99738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B7BDB5-5B61-AF44-AC3E-09E360EDE71D}"/>
              </a:ext>
            </a:extLst>
          </p:cNvPr>
          <p:cNvSpPr>
            <a:spLocks noGrp="1"/>
          </p:cNvSpPr>
          <p:nvPr>
            <p:ph type="title"/>
          </p:nvPr>
        </p:nvSpPr>
        <p:spPr>
          <a:xfrm>
            <a:off x="0" y="203284"/>
            <a:ext cx="9144000" cy="507831"/>
          </a:xfrm>
        </p:spPr>
        <p:txBody>
          <a:bodyPr/>
          <a:lstStyle/>
          <a:p>
            <a:r>
              <a:rPr lang="en-US" sz="3000" dirty="0">
                <a:latin typeface="BureauGrotCond Medium" panose="02000606060000020004" pitchFamily="50" charset="0"/>
              </a:rPr>
              <a:t>BACARDI HERITAGE</a:t>
            </a:r>
          </a:p>
        </p:txBody>
      </p:sp>
      <p:sp>
        <p:nvSpPr>
          <p:cNvPr id="7" name="Content Placeholder 6">
            <a:extLst>
              <a:ext uri="{FF2B5EF4-FFF2-40B4-BE49-F238E27FC236}">
                <a16:creationId xmlns:a16="http://schemas.microsoft.com/office/drawing/2014/main" id="{CF4FFD2D-977A-D049-92B7-1722BF03D57C}"/>
              </a:ext>
            </a:extLst>
          </p:cNvPr>
          <p:cNvSpPr>
            <a:spLocks noGrp="1"/>
          </p:cNvSpPr>
          <p:nvPr>
            <p:ph sz="quarter" idx="10"/>
          </p:nvPr>
        </p:nvSpPr>
        <p:spPr>
          <a:xfrm>
            <a:off x="46027" y="4568426"/>
            <a:ext cx="1344829" cy="234034"/>
          </a:xfrm>
        </p:spPr>
        <p:txBody>
          <a:bodyPr/>
          <a:lstStyle/>
          <a:p>
            <a:pPr lvl="1" indent="0">
              <a:buNone/>
            </a:pPr>
            <a:r>
              <a:rPr lang="en-GB" altLang="en-US" sz="1400" dirty="0">
                <a:latin typeface="BureauGrotesque ThreeFive"/>
              </a:rPr>
              <a:t>Brand Building</a:t>
            </a:r>
          </a:p>
        </p:txBody>
      </p:sp>
      <p:pic>
        <p:nvPicPr>
          <p:cNvPr id="10" name="Immagine 2">
            <a:extLst>
              <a:ext uri="{FF2B5EF4-FFF2-40B4-BE49-F238E27FC236}">
                <a16:creationId xmlns:a16="http://schemas.microsoft.com/office/drawing/2014/main" id="{AA5D22FD-3D9F-43B5-BE9D-357D66A6E80C}"/>
              </a:ext>
            </a:extLst>
          </p:cNvPr>
          <p:cNvPicPr>
            <a:picLocks noChangeAspect="1"/>
          </p:cNvPicPr>
          <p:nvPr/>
        </p:nvPicPr>
        <p:blipFill rotWithShape="1">
          <a:blip r:embed="rId3"/>
          <a:srcRect l="16603"/>
          <a:stretch/>
        </p:blipFill>
        <p:spPr>
          <a:xfrm>
            <a:off x="173382" y="1069934"/>
            <a:ext cx="1214570" cy="3447711"/>
          </a:xfrm>
          <a:prstGeom prst="rect">
            <a:avLst/>
          </a:prstGeom>
        </p:spPr>
      </p:pic>
      <p:pic>
        <p:nvPicPr>
          <p:cNvPr id="11" name="Picture 10">
            <a:extLst>
              <a:ext uri="{FF2B5EF4-FFF2-40B4-BE49-F238E27FC236}">
                <a16:creationId xmlns:a16="http://schemas.microsoft.com/office/drawing/2014/main" id="{236B9CCB-87E1-41EB-92D4-7022B93FA08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7717"/>
          <a:stretch/>
        </p:blipFill>
        <p:spPr>
          <a:xfrm>
            <a:off x="5591773" y="2788526"/>
            <a:ext cx="2350643" cy="1622926"/>
          </a:xfrm>
          <a:prstGeom prst="rect">
            <a:avLst/>
          </a:prstGeom>
        </p:spPr>
      </p:pic>
      <p:sp>
        <p:nvSpPr>
          <p:cNvPr id="3" name="TextBox 2">
            <a:extLst>
              <a:ext uri="{FF2B5EF4-FFF2-40B4-BE49-F238E27FC236}">
                <a16:creationId xmlns:a16="http://schemas.microsoft.com/office/drawing/2014/main" id="{71F9E0F6-7507-42D8-B516-5C923DF84EC1}"/>
              </a:ext>
            </a:extLst>
          </p:cNvPr>
          <p:cNvSpPr txBox="1"/>
          <p:nvPr/>
        </p:nvSpPr>
        <p:spPr>
          <a:xfrm>
            <a:off x="5906174" y="4437744"/>
            <a:ext cx="2695074" cy="307777"/>
          </a:xfrm>
          <a:prstGeom prst="rect">
            <a:avLst/>
          </a:prstGeom>
          <a:noFill/>
        </p:spPr>
        <p:txBody>
          <a:bodyPr wrap="square" rtlCol="0">
            <a:spAutoFit/>
          </a:bodyPr>
          <a:lstStyle/>
          <a:p>
            <a:r>
              <a:rPr lang="en-GB" sz="1400" dirty="0">
                <a:latin typeface="BureauGrotesque ThreeFive"/>
              </a:rPr>
              <a:t>New product development</a:t>
            </a:r>
          </a:p>
        </p:txBody>
      </p:sp>
      <p:sp>
        <p:nvSpPr>
          <p:cNvPr id="4" name="TextBox 3">
            <a:extLst>
              <a:ext uri="{FF2B5EF4-FFF2-40B4-BE49-F238E27FC236}">
                <a16:creationId xmlns:a16="http://schemas.microsoft.com/office/drawing/2014/main" id="{6BF8AC0A-9BDE-4D4D-8E95-54CF15C0D6F9}"/>
              </a:ext>
            </a:extLst>
          </p:cNvPr>
          <p:cNvSpPr txBox="1"/>
          <p:nvPr/>
        </p:nvSpPr>
        <p:spPr>
          <a:xfrm>
            <a:off x="1885296" y="4494681"/>
            <a:ext cx="1267327" cy="307777"/>
          </a:xfrm>
          <a:prstGeom prst="rect">
            <a:avLst/>
          </a:prstGeom>
          <a:noFill/>
        </p:spPr>
        <p:txBody>
          <a:bodyPr wrap="square" rtlCol="0">
            <a:spAutoFit/>
          </a:bodyPr>
          <a:lstStyle/>
          <a:p>
            <a:r>
              <a:rPr lang="en-GB" sz="1400" dirty="0">
                <a:latin typeface="BureauGrotesque ThreeFive"/>
              </a:rPr>
              <a:t>Advocacy</a:t>
            </a:r>
          </a:p>
        </p:txBody>
      </p:sp>
      <p:pic>
        <p:nvPicPr>
          <p:cNvPr id="16" name="Image 5">
            <a:extLst>
              <a:ext uri="{FF2B5EF4-FFF2-40B4-BE49-F238E27FC236}">
                <a16:creationId xmlns:a16="http://schemas.microsoft.com/office/drawing/2014/main" id="{5B688B29-9492-475D-ACCA-2E9B5DA1FBBD}"/>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5855368" y="1057201"/>
            <a:ext cx="2154481" cy="1393654"/>
          </a:xfrm>
          <a:prstGeom prst="rect">
            <a:avLst/>
          </a:prstGeom>
        </p:spPr>
      </p:pic>
      <p:sp>
        <p:nvSpPr>
          <p:cNvPr id="8" name="TextBox 7">
            <a:extLst>
              <a:ext uri="{FF2B5EF4-FFF2-40B4-BE49-F238E27FC236}">
                <a16:creationId xmlns:a16="http://schemas.microsoft.com/office/drawing/2014/main" id="{2B895E4E-3429-44D9-B37A-3F0FDF73662F}"/>
              </a:ext>
            </a:extLst>
          </p:cNvPr>
          <p:cNvSpPr txBox="1"/>
          <p:nvPr/>
        </p:nvSpPr>
        <p:spPr>
          <a:xfrm>
            <a:off x="6450065" y="2534085"/>
            <a:ext cx="1607292" cy="307777"/>
          </a:xfrm>
          <a:prstGeom prst="rect">
            <a:avLst/>
          </a:prstGeom>
          <a:noFill/>
        </p:spPr>
        <p:txBody>
          <a:bodyPr wrap="square" rtlCol="0">
            <a:spAutoFit/>
          </a:bodyPr>
          <a:lstStyle/>
          <a:p>
            <a:r>
              <a:rPr lang="en-GB" sz="1400" dirty="0">
                <a:latin typeface="BureauGrotesque ThreeFive"/>
              </a:rPr>
              <a:t>Exhibitions</a:t>
            </a:r>
          </a:p>
        </p:txBody>
      </p:sp>
      <p:pic>
        <p:nvPicPr>
          <p:cNvPr id="17" name="Picture 16">
            <a:extLst>
              <a:ext uri="{FF2B5EF4-FFF2-40B4-BE49-F238E27FC236}">
                <a16:creationId xmlns:a16="http://schemas.microsoft.com/office/drawing/2014/main" id="{D773F1B9-4B47-441B-BF63-D0508118DC2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059" t="28609" r="9225" b="29038"/>
          <a:stretch/>
        </p:blipFill>
        <p:spPr>
          <a:xfrm>
            <a:off x="1840193" y="1022296"/>
            <a:ext cx="2896880" cy="1204454"/>
          </a:xfrm>
          <a:prstGeom prst="rect">
            <a:avLst/>
          </a:prstGeom>
        </p:spPr>
      </p:pic>
      <p:sp>
        <p:nvSpPr>
          <p:cNvPr id="18" name="TextBox 17">
            <a:extLst>
              <a:ext uri="{FF2B5EF4-FFF2-40B4-BE49-F238E27FC236}">
                <a16:creationId xmlns:a16="http://schemas.microsoft.com/office/drawing/2014/main" id="{18C9ED30-F679-431E-89B8-48097CA816D8}"/>
              </a:ext>
            </a:extLst>
          </p:cNvPr>
          <p:cNvSpPr txBox="1"/>
          <p:nvPr/>
        </p:nvSpPr>
        <p:spPr>
          <a:xfrm>
            <a:off x="2707493" y="1991055"/>
            <a:ext cx="1884947" cy="307777"/>
          </a:xfrm>
          <a:prstGeom prst="rect">
            <a:avLst/>
          </a:prstGeom>
          <a:noFill/>
        </p:spPr>
        <p:txBody>
          <a:bodyPr wrap="square" rtlCol="0">
            <a:spAutoFit/>
          </a:bodyPr>
          <a:lstStyle/>
          <a:p>
            <a:r>
              <a:rPr lang="en-GB" sz="1400" dirty="0">
                <a:latin typeface="BureauGrotesque ThreeFive"/>
              </a:rPr>
              <a:t>Celebrations</a:t>
            </a:r>
          </a:p>
        </p:txBody>
      </p:sp>
      <p:pic>
        <p:nvPicPr>
          <p:cNvPr id="19" name="Picture 18" descr="A close up of a sign&#10;&#10;Description automatically generated">
            <a:extLst>
              <a:ext uri="{FF2B5EF4-FFF2-40B4-BE49-F238E27FC236}">
                <a16:creationId xmlns:a16="http://schemas.microsoft.com/office/drawing/2014/main" id="{3060FFDB-3143-4FB1-A059-0F85701C283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60627" y="2431772"/>
            <a:ext cx="1651340" cy="1918745"/>
          </a:xfrm>
          <a:prstGeom prst="rect">
            <a:avLst/>
          </a:prstGeom>
        </p:spPr>
      </p:pic>
      <p:sp>
        <p:nvSpPr>
          <p:cNvPr id="20" name="TextBox 19">
            <a:extLst>
              <a:ext uri="{FF2B5EF4-FFF2-40B4-BE49-F238E27FC236}">
                <a16:creationId xmlns:a16="http://schemas.microsoft.com/office/drawing/2014/main" id="{76E90292-914E-40A1-9FF0-E67CD971F1FB}"/>
              </a:ext>
            </a:extLst>
          </p:cNvPr>
          <p:cNvSpPr txBox="1"/>
          <p:nvPr/>
        </p:nvSpPr>
        <p:spPr>
          <a:xfrm>
            <a:off x="3649967" y="4494682"/>
            <a:ext cx="1941806" cy="307777"/>
          </a:xfrm>
          <a:prstGeom prst="rect">
            <a:avLst/>
          </a:prstGeom>
          <a:noFill/>
        </p:spPr>
        <p:txBody>
          <a:bodyPr wrap="square" rtlCol="0">
            <a:spAutoFit/>
          </a:bodyPr>
          <a:lstStyle/>
          <a:p>
            <a:r>
              <a:rPr lang="en-GB" sz="1400" dirty="0">
                <a:latin typeface="BureauGrotesque ThreeFive"/>
              </a:rPr>
              <a:t>Brand homes</a:t>
            </a:r>
          </a:p>
        </p:txBody>
      </p:sp>
      <p:pic>
        <p:nvPicPr>
          <p:cNvPr id="21" name="Picture 20" descr="GTR Sales Ambassdor archive handling session">
            <a:extLst>
              <a:ext uri="{FF2B5EF4-FFF2-40B4-BE49-F238E27FC236}">
                <a16:creationId xmlns:a16="http://schemas.microsoft.com/office/drawing/2014/main" id="{C7E900D1-B01C-4A4F-8F1F-3D8F9DE09B4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47672" y="2431773"/>
            <a:ext cx="1453235" cy="1937646"/>
          </a:xfrm>
          <a:prstGeom prst="rect">
            <a:avLst/>
          </a:prstGeom>
        </p:spPr>
      </p:pic>
    </p:spTree>
    <p:extLst>
      <p:ext uri="{BB962C8B-B14F-4D97-AF65-F5344CB8AC3E}">
        <p14:creationId xmlns:p14="http://schemas.microsoft.com/office/powerpoint/2010/main" val="71902485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F4370-1621-43E8-A06A-F2372B5154BE}"/>
              </a:ext>
            </a:extLst>
          </p:cNvPr>
          <p:cNvSpPr>
            <a:spLocks noGrp="1"/>
          </p:cNvSpPr>
          <p:nvPr>
            <p:ph type="title"/>
          </p:nvPr>
        </p:nvSpPr>
        <p:spPr>
          <a:xfrm>
            <a:off x="1409700" y="3168027"/>
            <a:ext cx="6324600" cy="553998"/>
          </a:xfrm>
        </p:spPr>
        <p:txBody>
          <a:bodyPr/>
          <a:lstStyle/>
          <a:p>
            <a:r>
              <a:rPr lang="en-GB" dirty="0"/>
              <a:t>Digital Preservation at Bacardi</a:t>
            </a:r>
          </a:p>
        </p:txBody>
      </p:sp>
    </p:spTree>
    <p:extLst>
      <p:ext uri="{BB962C8B-B14F-4D97-AF65-F5344CB8AC3E}">
        <p14:creationId xmlns:p14="http://schemas.microsoft.com/office/powerpoint/2010/main" val="2847572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B28B63-B508-4433-976C-4D724BDAE4EF}"/>
              </a:ext>
            </a:extLst>
          </p:cNvPr>
          <p:cNvSpPr>
            <a:spLocks noGrp="1"/>
          </p:cNvSpPr>
          <p:nvPr>
            <p:ph type="title"/>
          </p:nvPr>
        </p:nvSpPr>
        <p:spPr/>
        <p:txBody>
          <a:bodyPr/>
          <a:lstStyle/>
          <a:p>
            <a:r>
              <a:rPr lang="en-GB" dirty="0"/>
              <a:t>Current Activities</a:t>
            </a:r>
          </a:p>
        </p:txBody>
      </p:sp>
      <p:sp>
        <p:nvSpPr>
          <p:cNvPr id="5" name="Content Placeholder 4">
            <a:extLst>
              <a:ext uri="{FF2B5EF4-FFF2-40B4-BE49-F238E27FC236}">
                <a16:creationId xmlns:a16="http://schemas.microsoft.com/office/drawing/2014/main" id="{2D45FBD7-DB00-46FF-863D-1D87383D5CBC}"/>
              </a:ext>
            </a:extLst>
          </p:cNvPr>
          <p:cNvSpPr>
            <a:spLocks noGrp="1"/>
          </p:cNvSpPr>
          <p:nvPr>
            <p:ph sz="quarter" idx="10"/>
          </p:nvPr>
        </p:nvSpPr>
        <p:spPr>
          <a:xfrm>
            <a:off x="3517900" y="1193800"/>
            <a:ext cx="5143500" cy="2862322"/>
          </a:xfrm>
        </p:spPr>
        <p:txBody>
          <a:bodyPr/>
          <a:lstStyle/>
          <a:p>
            <a:r>
              <a:rPr lang="en-GB" dirty="0"/>
              <a:t>Conducting a records survey of the UKOC</a:t>
            </a:r>
          </a:p>
          <a:p>
            <a:r>
              <a:rPr lang="en-GB" dirty="0"/>
              <a:t>Accessioning digital records</a:t>
            </a:r>
          </a:p>
          <a:p>
            <a:r>
              <a:rPr lang="en-GB" dirty="0"/>
              <a:t>DPC RAM self assessment</a:t>
            </a:r>
          </a:p>
          <a:p>
            <a:r>
              <a:rPr lang="en-GB" dirty="0"/>
              <a:t>Investigating digital preservation systems</a:t>
            </a:r>
          </a:p>
          <a:p>
            <a:r>
              <a:rPr lang="en-GB" dirty="0"/>
              <a:t>Set up a SharePoint site </a:t>
            </a:r>
          </a:p>
          <a:p>
            <a:r>
              <a:rPr lang="en-GB" dirty="0"/>
              <a:t>Migration of records on at-risk media</a:t>
            </a:r>
          </a:p>
          <a:p>
            <a:r>
              <a:rPr lang="en-GB" dirty="0"/>
              <a:t>Digitisation of heavily used items </a:t>
            </a:r>
          </a:p>
        </p:txBody>
      </p:sp>
      <p:pic>
        <p:nvPicPr>
          <p:cNvPr id="7" name="Picture 6" descr="A close up of text on a white background&#10;&#10;Description automatically generated">
            <a:extLst>
              <a:ext uri="{FF2B5EF4-FFF2-40B4-BE49-F238E27FC236}">
                <a16:creationId xmlns:a16="http://schemas.microsoft.com/office/drawing/2014/main" id="{1BECC7CB-1237-4076-BCA4-E0E51B527581}"/>
              </a:ext>
            </a:extLst>
          </p:cNvPr>
          <p:cNvPicPr>
            <a:picLocks noChangeAspect="1"/>
          </p:cNvPicPr>
          <p:nvPr/>
        </p:nvPicPr>
        <p:blipFill>
          <a:blip r:embed="rId3"/>
          <a:stretch>
            <a:fillRect/>
          </a:stretch>
        </p:blipFill>
        <p:spPr>
          <a:xfrm>
            <a:off x="457201" y="1049682"/>
            <a:ext cx="2659808" cy="3827687"/>
          </a:xfrm>
          <a:prstGeom prst="rect">
            <a:avLst/>
          </a:prstGeom>
        </p:spPr>
      </p:pic>
      <p:sp>
        <p:nvSpPr>
          <p:cNvPr id="2" name="TextBox 1">
            <a:extLst>
              <a:ext uri="{FF2B5EF4-FFF2-40B4-BE49-F238E27FC236}">
                <a16:creationId xmlns:a16="http://schemas.microsoft.com/office/drawing/2014/main" id="{E924A1B2-FFAA-4547-A78D-D70A63E136AC}"/>
              </a:ext>
            </a:extLst>
          </p:cNvPr>
          <p:cNvSpPr txBox="1"/>
          <p:nvPr/>
        </p:nvSpPr>
        <p:spPr>
          <a:xfrm>
            <a:off x="405269" y="4877369"/>
            <a:ext cx="2763672" cy="261610"/>
          </a:xfrm>
          <a:prstGeom prst="rect">
            <a:avLst/>
          </a:prstGeom>
          <a:noFill/>
        </p:spPr>
        <p:txBody>
          <a:bodyPr wrap="square" rtlCol="0">
            <a:spAutoFit/>
          </a:bodyPr>
          <a:lstStyle/>
          <a:p>
            <a:pPr algn="ctr"/>
            <a:r>
              <a:rPr lang="en-GB" sz="1100" dirty="0"/>
              <a:t>A digitised Dewar’s advert, 1934</a:t>
            </a:r>
          </a:p>
        </p:txBody>
      </p:sp>
    </p:spTree>
    <p:extLst>
      <p:ext uri="{BB962C8B-B14F-4D97-AF65-F5344CB8AC3E}">
        <p14:creationId xmlns:p14="http://schemas.microsoft.com/office/powerpoint/2010/main" val="318382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3055A-4298-43CC-AA15-50B10F871D5B}"/>
              </a:ext>
            </a:extLst>
          </p:cNvPr>
          <p:cNvSpPr>
            <a:spLocks noGrp="1"/>
          </p:cNvSpPr>
          <p:nvPr>
            <p:ph type="title"/>
          </p:nvPr>
        </p:nvSpPr>
        <p:spPr/>
        <p:txBody>
          <a:bodyPr/>
          <a:lstStyle/>
          <a:p>
            <a:r>
              <a:rPr lang="en-GB" dirty="0"/>
              <a:t>Records Survey</a:t>
            </a:r>
          </a:p>
        </p:txBody>
      </p:sp>
      <p:sp>
        <p:nvSpPr>
          <p:cNvPr id="3" name="Content Placeholder 2">
            <a:extLst>
              <a:ext uri="{FF2B5EF4-FFF2-40B4-BE49-F238E27FC236}">
                <a16:creationId xmlns:a16="http://schemas.microsoft.com/office/drawing/2014/main" id="{7C597E11-05BC-4B28-BDEC-0F47778796FE}"/>
              </a:ext>
            </a:extLst>
          </p:cNvPr>
          <p:cNvSpPr>
            <a:spLocks noGrp="1"/>
          </p:cNvSpPr>
          <p:nvPr>
            <p:ph sz="quarter" idx="10"/>
          </p:nvPr>
        </p:nvSpPr>
        <p:spPr>
          <a:xfrm>
            <a:off x="444501" y="1193800"/>
            <a:ext cx="5128986" cy="2682786"/>
          </a:xfrm>
        </p:spPr>
        <p:txBody>
          <a:bodyPr/>
          <a:lstStyle/>
          <a:p>
            <a:r>
              <a:rPr lang="en-GB" dirty="0"/>
              <a:t>Conducted to understand what records the company is holding and creating</a:t>
            </a:r>
          </a:p>
          <a:p>
            <a:r>
              <a:rPr lang="en-GB" dirty="0"/>
              <a:t>Stage 1: Survey design</a:t>
            </a:r>
          </a:p>
          <a:p>
            <a:r>
              <a:rPr lang="en-GB" dirty="0"/>
              <a:t>Stage 2: Senior management buy-in</a:t>
            </a:r>
          </a:p>
          <a:p>
            <a:r>
              <a:rPr lang="en-GB" dirty="0"/>
              <a:t>Stage 3: Conduct the survey</a:t>
            </a:r>
          </a:p>
          <a:p>
            <a:r>
              <a:rPr lang="en-GB" dirty="0"/>
              <a:t>Challenges:</a:t>
            </a:r>
          </a:p>
          <a:p>
            <a:pPr lvl="1"/>
            <a:r>
              <a:rPr lang="en-GB" dirty="0"/>
              <a:t>Confusion regarding what we are trying to achieve</a:t>
            </a:r>
          </a:p>
          <a:p>
            <a:pPr lvl="1"/>
            <a:r>
              <a:rPr lang="en-GB" dirty="0"/>
              <a:t>Not understanding their role in creating records that are of archival interest</a:t>
            </a:r>
          </a:p>
        </p:txBody>
      </p:sp>
      <p:pic>
        <p:nvPicPr>
          <p:cNvPr id="4" name="Picture 3">
            <a:extLst>
              <a:ext uri="{FF2B5EF4-FFF2-40B4-BE49-F238E27FC236}">
                <a16:creationId xmlns:a16="http://schemas.microsoft.com/office/drawing/2014/main" id="{53685064-8197-450D-9817-C2652AD39E3D}"/>
              </a:ext>
            </a:extLst>
          </p:cNvPr>
          <p:cNvPicPr>
            <a:picLocks noChangeAspect="1"/>
          </p:cNvPicPr>
          <p:nvPr/>
        </p:nvPicPr>
        <p:blipFill>
          <a:blip r:embed="rId3"/>
          <a:stretch>
            <a:fillRect/>
          </a:stretch>
        </p:blipFill>
        <p:spPr>
          <a:xfrm>
            <a:off x="5944054" y="1996078"/>
            <a:ext cx="2581275" cy="1771650"/>
          </a:xfrm>
          <a:prstGeom prst="rect">
            <a:avLst/>
          </a:prstGeom>
        </p:spPr>
      </p:pic>
    </p:spTree>
    <p:extLst>
      <p:ext uri="{BB962C8B-B14F-4D97-AF65-F5344CB8AC3E}">
        <p14:creationId xmlns:p14="http://schemas.microsoft.com/office/powerpoint/2010/main" val="1552938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Bacardi AGM 2018-Gold">
  <a:themeElements>
    <a:clrScheme name="bacardi">
      <a:dk1>
        <a:srgbClr val="262326"/>
      </a:dk1>
      <a:lt1>
        <a:srgbClr val="FFFFFF"/>
      </a:lt1>
      <a:dk2>
        <a:srgbClr val="262326"/>
      </a:dk2>
      <a:lt2>
        <a:srgbClr val="262326"/>
      </a:lt2>
      <a:accent1>
        <a:srgbClr val="47BDD9"/>
      </a:accent1>
      <a:accent2>
        <a:srgbClr val="E68151"/>
      </a:accent2>
      <a:accent3>
        <a:srgbClr val="DEC527"/>
      </a:accent3>
      <a:accent4>
        <a:srgbClr val="D0047F"/>
      </a:accent4>
      <a:accent5>
        <a:srgbClr val="48BBD9"/>
      </a:accent5>
      <a:accent6>
        <a:srgbClr val="E68151"/>
      </a:accent6>
      <a:hlink>
        <a:srgbClr val="3C3C3C"/>
      </a:hlink>
      <a:folHlink>
        <a:srgbClr val="3C3C3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8_AGM Europe deck" id="{06E6CD0E-FA0C-490C-87ED-2A551E39D79B}" vid="{AB4BCB7F-433D-4B0C-8ABB-3F839E3677FC}"/>
    </a:ext>
  </a:extLst>
</a:theme>
</file>

<file path=ppt/theme/theme2.xml><?xml version="1.0" encoding="utf-8"?>
<a:theme xmlns:a="http://schemas.openxmlformats.org/drawingml/2006/main" name="1_Bacardi AGM 2018-Gold">
  <a:themeElements>
    <a:clrScheme name="bacardi">
      <a:dk1>
        <a:srgbClr val="262326"/>
      </a:dk1>
      <a:lt1>
        <a:srgbClr val="FFFFFF"/>
      </a:lt1>
      <a:dk2>
        <a:srgbClr val="262326"/>
      </a:dk2>
      <a:lt2>
        <a:srgbClr val="262326"/>
      </a:lt2>
      <a:accent1>
        <a:srgbClr val="47BDD9"/>
      </a:accent1>
      <a:accent2>
        <a:srgbClr val="E68151"/>
      </a:accent2>
      <a:accent3>
        <a:srgbClr val="DEC527"/>
      </a:accent3>
      <a:accent4>
        <a:srgbClr val="D0047F"/>
      </a:accent4>
      <a:accent5>
        <a:srgbClr val="48BBD9"/>
      </a:accent5>
      <a:accent6>
        <a:srgbClr val="E68151"/>
      </a:accent6>
      <a:hlink>
        <a:srgbClr val="3C3C3C"/>
      </a:hlink>
      <a:folHlink>
        <a:srgbClr val="3C3C3C"/>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8_AGM Europe deck" id="{06E6CD0E-FA0C-490C-87ED-2A551E39D79B}" vid="{AB4BCB7F-433D-4B0C-8ABB-3F839E3677F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Bacardi AGM 2018-Gold</Template>
  <TotalTime>3061</TotalTime>
  <Words>4086</Words>
  <Application>Microsoft Office PowerPoint</Application>
  <PresentationFormat>On-screen Show (16:9)</PresentationFormat>
  <Paragraphs>273</Paragraphs>
  <Slides>21</Slides>
  <Notes>21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21</vt:i4>
      </vt:variant>
    </vt:vector>
  </HeadingPairs>
  <TitlesOfParts>
    <vt:vector size="32" baseType="lpstr">
      <vt:lpstr>Aksana</vt:lpstr>
      <vt:lpstr>Arial</vt:lpstr>
      <vt:lpstr>Arial Black</vt:lpstr>
      <vt:lpstr>BureauGrotCond Medium</vt:lpstr>
      <vt:lpstr>BureauGrotesque ThreeFive</vt:lpstr>
      <vt:lpstr>Calibri</vt:lpstr>
      <vt:lpstr>Gill Sans</vt:lpstr>
      <vt:lpstr>Lucida Grande</vt:lpstr>
      <vt:lpstr>Rockwell</vt:lpstr>
      <vt:lpstr>Bacardi AGM 2018-Gold</vt:lpstr>
      <vt:lpstr>1_Bacardi AGM 2018-Gold</vt:lpstr>
      <vt:lpstr>Bacardi Digital Preservation</vt:lpstr>
      <vt:lpstr>Bacardi Group Archives and Heritage Collections</vt:lpstr>
      <vt:lpstr>BACARDI HERITAGE</vt:lpstr>
      <vt:lpstr>BACARDI HERITAGE</vt:lpstr>
      <vt:lpstr>BACARDI HERITAGE</vt:lpstr>
      <vt:lpstr>BACARDI HERITAGE</vt:lpstr>
      <vt:lpstr>Digital Preservation at Bacardi</vt:lpstr>
      <vt:lpstr>Current Activities</vt:lpstr>
      <vt:lpstr>Records Survey</vt:lpstr>
      <vt:lpstr>Records Survey: Questions Asked</vt:lpstr>
      <vt:lpstr>PowerPoint Presentation</vt:lpstr>
      <vt:lpstr>Records Survey: results and thoughts</vt:lpstr>
      <vt:lpstr>Accessioning digital records</vt:lpstr>
      <vt:lpstr>Current Activities</vt:lpstr>
      <vt:lpstr>DPC RAM</vt:lpstr>
      <vt:lpstr>Current Activities</vt:lpstr>
      <vt:lpstr>Investigating digital preservation systems</vt:lpstr>
      <vt:lpstr>Current Activities</vt:lpstr>
      <vt:lpstr>Challenges</vt:lpstr>
      <vt:lpstr>Goals and Aspirations</vt:lpstr>
      <vt:lpstr>Questions?</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Crow</dc:creator>
  <cp:lastModifiedBy>Samantha Case</cp:lastModifiedBy>
  <cp:revision>240</cp:revision>
  <cp:lastPrinted>2020-03-11T15:51:02Z</cp:lastPrinted>
  <dcterms:created xsi:type="dcterms:W3CDTF">2018-05-10T12:24:00Z</dcterms:created>
  <dcterms:modified xsi:type="dcterms:W3CDTF">2020-03-12T09:22:42Z</dcterms:modified>
</cp:coreProperties>
</file>