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xlsx" ContentType="application/vnd.openxmlformats-officedocument.spreadsheetml.sheet"/>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4.xml" ContentType="application/vnd.openxmlformats-officedocument.theme+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charts/chart1.xml" ContentType="application/vnd.openxmlformats-officedocument.drawingml.chart+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2"/>
    <p:sldMasterId id="2147483660" r:id="rId3"/>
    <p:sldMasterId id="2147483672" r:id="rId4"/>
    <p:sldMasterId id="2147483696" r:id="rId5"/>
    <p:sldMasterId id="2147483708" r:id="rId6"/>
  </p:sldMasterIdLst>
  <p:notesMasterIdLst>
    <p:notesMasterId r:id="rId23"/>
  </p:notesMasterIdLst>
  <p:sldIdLst>
    <p:sldId id="272" r:id="rId7"/>
    <p:sldId id="273" r:id="rId8"/>
    <p:sldId id="257" r:id="rId9"/>
    <p:sldId id="258" r:id="rId10"/>
    <p:sldId id="259" r:id="rId11"/>
    <p:sldId id="260" r:id="rId12"/>
    <p:sldId id="274" r:id="rId13"/>
    <p:sldId id="275" r:id="rId14"/>
    <p:sldId id="264" r:id="rId15"/>
    <p:sldId id="265" r:id="rId16"/>
    <p:sldId id="266" r:id="rId17"/>
    <p:sldId id="267" r:id="rId18"/>
    <p:sldId id="271" r:id="rId19"/>
    <p:sldId id="262" r:id="rId20"/>
    <p:sldId id="263" r:id="rId21"/>
    <p:sldId id="276" r:id="rId2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3840">
          <p15:clr>
            <a:srgbClr val="A4A3A4"/>
          </p15:clr>
        </p15:guide>
      </p15:sldGuideLst>
    </p:ext>
    <p:ext uri="{2D200454-40CA-4A62-9FC3-DE9A4176ACB9}">
      <p15:notesGuideLst xmlns:p15="http://schemas.microsoft.com/office/powerpoint/2012/main" xmlns=""/>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tewart G (Garth)" initials="SG(" lastIdx="1" clrIdx="0">
    <p:extLst>
      <p:ext uri="{19B8F6BF-5375-455C-9EA6-DF929625EA0E}">
        <p15:presenceInfo xmlns:p15="http://schemas.microsoft.com/office/powerpoint/2012/main" xmlns="" userId="S-1-5-21-765483983-692928010-316617838-327000"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A2B5C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0016" autoAdjust="0"/>
    <p:restoredTop sz="94660"/>
  </p:normalViewPr>
  <p:slideViewPr>
    <p:cSldViewPr snapToGrid="0">
      <p:cViewPr varScale="1">
        <p:scale>
          <a:sx n="67" d="100"/>
          <a:sy n="67" d="100"/>
        </p:scale>
        <p:origin x="-450" y="-102"/>
      </p:cViewPr>
      <p:guideLst>
        <p:guide orient="horz" pos="2160"/>
        <p:guide pos="3840"/>
      </p:guideLst>
    </p:cSldViewPr>
  </p:slideViewPr>
  <p:notesTextViewPr>
    <p:cViewPr>
      <p:scale>
        <a:sx n="3" d="2"/>
        <a:sy n="3" d="2"/>
      </p:scale>
      <p:origin x="0" y="0"/>
    </p:cViewPr>
  </p:notesTextViewPr>
  <p:notesViewPr>
    <p:cSldViewPr snapToGrid="0">
      <p:cViewPr varScale="1">
        <p:scale>
          <a:sx n="85" d="100"/>
          <a:sy n="85" d="100"/>
        </p:scale>
        <p:origin x="3804" y="84"/>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viewProps" Target="viewProps.xml"/><Relationship Id="rId3" Type="http://schemas.openxmlformats.org/officeDocument/2006/relationships/slideMaster" Target="slideMasters/slideMaster2.xml"/><Relationship Id="rId21" Type="http://schemas.openxmlformats.org/officeDocument/2006/relationships/slide" Target="slides/slide15.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presProps" Target="presProps.xml"/><Relationship Id="rId2" Type="http://schemas.openxmlformats.org/officeDocument/2006/relationships/slideMaster" Target="slideMasters/slideMaster1.xml"/><Relationship Id="rId16" Type="http://schemas.openxmlformats.org/officeDocument/2006/relationships/slide" Target="slides/slide10.xml"/><Relationship Id="rId20" Type="http://schemas.openxmlformats.org/officeDocument/2006/relationships/slide" Target="slides/slide14.xml"/><Relationship Id="rId1" Type="http://schemas.openxmlformats.org/officeDocument/2006/relationships/customXml" Target="../customXml/item1.xml"/><Relationship Id="rId6" Type="http://schemas.openxmlformats.org/officeDocument/2006/relationships/slideMaster" Target="slideMasters/slideMaster5.xml"/><Relationship Id="rId11" Type="http://schemas.openxmlformats.org/officeDocument/2006/relationships/slide" Target="slides/slide5.xml"/><Relationship Id="rId24" Type="http://schemas.openxmlformats.org/officeDocument/2006/relationships/commentAuthors" Target="commentAuthors.xml"/><Relationship Id="rId5" Type="http://schemas.openxmlformats.org/officeDocument/2006/relationships/slideMaster" Target="slideMasters/slideMaster4.xml"/><Relationship Id="rId15" Type="http://schemas.openxmlformats.org/officeDocument/2006/relationships/slide" Target="slides/slide9.xml"/><Relationship Id="rId23" Type="http://schemas.openxmlformats.org/officeDocument/2006/relationships/notesMaster" Target="notesMasters/notesMaster1.xml"/><Relationship Id="rId28" Type="http://schemas.openxmlformats.org/officeDocument/2006/relationships/tableStyles" Target="tableStyles.xml"/><Relationship Id="rId10" Type="http://schemas.openxmlformats.org/officeDocument/2006/relationships/slide" Target="slides/slide4.xml"/><Relationship Id="rId19" Type="http://schemas.openxmlformats.org/officeDocument/2006/relationships/slide" Target="slides/slide13.xml"/><Relationship Id="rId4" Type="http://schemas.openxmlformats.org/officeDocument/2006/relationships/slideMaster" Target="slideMasters/slideMaster3.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theme" Target="theme/theme1.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Column1</c:v>
                </c:pt>
              </c:strCache>
            </c:strRef>
          </c:tx>
          <c:dPt>
            <c:idx val="0"/>
            <c:bubble3D val="0"/>
            <c:spPr>
              <a:solidFill>
                <a:schemeClr val="accent1"/>
              </a:solidFill>
              <a:ln w="19050">
                <a:solidFill>
                  <a:schemeClr val="lt1"/>
                </a:solidFill>
              </a:ln>
              <a:effectLst/>
            </c:spPr>
            <c:extLst xmlns:c16r2="http://schemas.microsoft.com/office/drawing/2015/06/chart">
              <c:ext xmlns:c16="http://schemas.microsoft.com/office/drawing/2014/chart" uri="{C3380CC4-5D6E-409C-BE32-E72D297353CC}">
                <c16:uniqueId val="{00000002-6999-4951-A465-3567AEF1968E}"/>
              </c:ext>
            </c:extLst>
          </c:dPt>
          <c:dPt>
            <c:idx val="1"/>
            <c:bubble3D val="0"/>
            <c:spPr>
              <a:solidFill>
                <a:schemeClr val="accent2"/>
              </a:solidFill>
              <a:ln w="19050">
                <a:solidFill>
                  <a:schemeClr val="lt1"/>
                </a:solidFill>
              </a:ln>
              <a:effectLst/>
            </c:spPr>
            <c:extLst xmlns:c16r2="http://schemas.microsoft.com/office/drawing/2015/06/chart">
              <c:ext xmlns:c16="http://schemas.microsoft.com/office/drawing/2014/chart" uri="{C3380CC4-5D6E-409C-BE32-E72D297353CC}">
                <c16:uniqueId val="{00000001-6999-4951-A465-3567AEF1968E}"/>
              </c:ext>
            </c:extLst>
          </c:dPt>
          <c:dPt>
            <c:idx val="2"/>
            <c:bubble3D val="0"/>
            <c:spPr>
              <a:solidFill>
                <a:schemeClr val="accent3"/>
              </a:solidFill>
              <a:ln w="19050">
                <a:solidFill>
                  <a:schemeClr val="lt1"/>
                </a:solidFill>
              </a:ln>
              <a:effectLst/>
            </c:spPr>
            <c:extLst xmlns:c16r2="http://schemas.microsoft.com/office/drawing/2015/06/chart">
              <c:ext xmlns:c16="http://schemas.microsoft.com/office/drawing/2014/chart" uri="{C3380CC4-5D6E-409C-BE32-E72D297353CC}">
                <c16:uniqueId val="{00000004-6999-4951-A465-3567AEF1968E}"/>
              </c:ext>
            </c:extLst>
          </c:dPt>
          <c:dPt>
            <c:idx val="3"/>
            <c:bubble3D val="0"/>
            <c:spPr>
              <a:solidFill>
                <a:schemeClr val="accent4"/>
              </a:solidFill>
              <a:ln w="19050">
                <a:solidFill>
                  <a:schemeClr val="lt1"/>
                </a:solidFill>
              </a:ln>
              <a:effectLst/>
            </c:spPr>
            <c:extLst xmlns:c16r2="http://schemas.microsoft.com/office/drawing/2015/06/chart">
              <c:ext xmlns:c16="http://schemas.microsoft.com/office/drawing/2014/chart" uri="{C3380CC4-5D6E-409C-BE32-E72D297353CC}">
                <c16:uniqueId val="{00000003-6999-4951-A465-3567AEF1968E}"/>
              </c:ext>
            </c:extLst>
          </c:dPt>
          <c:dLbls>
            <c:dLbl>
              <c:idx val="1"/>
              <c:layout>
                <c:manualLayout>
                  <c:x val="-0.11294245466625828"/>
                  <c:y val="7.5781931750332987E-2"/>
                </c:manualLayout>
              </c:layout>
              <c:dLblPos val="bestFit"/>
              <c:showLegendKey val="0"/>
              <c:showVal val="0"/>
              <c:showCatName val="1"/>
              <c:showSerName val="0"/>
              <c:showPercent val="1"/>
              <c:showBubbleSize val="0"/>
              <c:extLst xmlns:c16r2="http://schemas.microsoft.com/office/drawing/2015/06/chart">
                <c:ext xmlns:c15="http://schemas.microsoft.com/office/drawing/2012/chart" uri="{CE6537A1-D6FC-4f65-9D91-7224C49458BB}"/>
                <c:ext xmlns:c16="http://schemas.microsoft.com/office/drawing/2014/chart" uri="{C3380CC4-5D6E-409C-BE32-E72D297353CC}">
                  <c16:uniqueId val="{00000001-6999-4951-A465-3567AEF1968E}"/>
                </c:ext>
              </c:extLst>
            </c:dLbl>
            <c:dLbl>
              <c:idx val="2"/>
              <c:layout>
                <c:manualLayout>
                  <c:x val="-5.7428366779453399E-2"/>
                  <c:y val="-1.8082064364012128E-7"/>
                </c:manualLayout>
              </c:layout>
              <c:dLblPos val="bestFit"/>
              <c:showLegendKey val="0"/>
              <c:showVal val="0"/>
              <c:showCatName val="1"/>
              <c:showSerName val="0"/>
              <c:showPercent val="1"/>
              <c:showBubbleSize val="0"/>
              <c:extLst xmlns:c16r2="http://schemas.microsoft.com/office/drawing/2015/06/chart">
                <c:ext xmlns:c15="http://schemas.microsoft.com/office/drawing/2012/chart" uri="{CE6537A1-D6FC-4f65-9D91-7224C49458BB}"/>
                <c:ext xmlns:c16="http://schemas.microsoft.com/office/drawing/2014/chart" uri="{C3380CC4-5D6E-409C-BE32-E72D297353CC}">
                  <c16:uniqueId val="{00000004-6999-4951-A465-3567AEF1968E}"/>
                </c:ext>
              </c:extLst>
            </c:dLbl>
            <c:dLbl>
              <c:idx val="3"/>
              <c:layout>
                <c:manualLayout>
                  <c:x val="0.10528533909566458"/>
                  <c:y val="0"/>
                </c:manualLayout>
              </c:layout>
              <c:dLblPos val="bestFit"/>
              <c:showLegendKey val="0"/>
              <c:showVal val="0"/>
              <c:showCatName val="1"/>
              <c:showSerName val="0"/>
              <c:showPercent val="1"/>
              <c:showBubbleSize val="0"/>
              <c:extLst xmlns:c16r2="http://schemas.microsoft.com/office/drawing/2015/06/chart">
                <c:ext xmlns:c15="http://schemas.microsoft.com/office/drawing/2012/chart" uri="{CE6537A1-D6FC-4f65-9D91-7224C49458BB}"/>
                <c:ext xmlns:c16="http://schemas.microsoft.com/office/drawing/2014/chart" uri="{C3380CC4-5D6E-409C-BE32-E72D297353CC}">
                  <c16:uniqueId val="{00000003-6999-4951-A465-3567AEF1968E}"/>
                </c:ext>
              </c:extLst>
            </c:dLbl>
            <c:spPr>
              <a:solidFill>
                <a:prstClr val="white"/>
              </a:solidFill>
              <a:ln>
                <a:solidFill>
                  <a:prstClr val="black">
                    <a:lumMod val="25000"/>
                    <a:lumOff val="75000"/>
                  </a:prstClr>
                </a:solidFill>
              </a:ln>
              <a:effectLst/>
            </c:spPr>
            <c:txPr>
              <a:bodyPr rot="0" spcFirstLastPara="1" vertOverflow="overflow" horzOverflow="overflow" vert="horz" wrap="square" lIns="38100" tIns="36000" rIns="38100" bIns="19050" anchor="ctr" anchorCtr="1">
                <a:spAutoFit/>
              </a:bodyPr>
              <a:lstStyle/>
              <a:p>
                <a:pPr>
                  <a:defRPr sz="1200" b="0" i="0" u="none" strike="noStrike" kern="1200" baseline="0">
                    <a:solidFill>
                      <a:schemeClr val="dk1">
                        <a:lumMod val="65000"/>
                        <a:lumOff val="35000"/>
                      </a:schemeClr>
                    </a:solidFill>
                    <a:latin typeface="+mn-lt"/>
                    <a:ea typeface="+mn-ea"/>
                    <a:cs typeface="+mn-cs"/>
                  </a:defRPr>
                </a:pPr>
                <a:endParaRPr lang="en-US"/>
              </a:p>
            </c:txPr>
            <c:dLblPos val="outEnd"/>
            <c:showLegendKey val="0"/>
            <c:showVal val="0"/>
            <c:showCatName val="1"/>
            <c:showSerName val="0"/>
            <c:showPercent val="1"/>
            <c:showBubbleSize val="0"/>
            <c:showLeaderLines val="0"/>
            <c:extLst xmlns:c16r2="http://schemas.microsoft.com/office/drawing/2015/06/chart">
              <c:ext xmlns:c15="http://schemas.microsoft.com/office/drawing/2012/chart" uri="{CE6537A1-D6FC-4f65-9D91-7224C49458BB}">
                <c15:spPr xmlns:c15="http://schemas.microsoft.com/office/drawing/2012/chart">
                  <a:prstGeom prst="wedgeRectCallout">
                    <a:avLst/>
                  </a:prstGeom>
                </c15:spPr>
              </c:ext>
            </c:extLst>
          </c:dLbls>
          <c:cat>
            <c:strRef>
              <c:f>Sheet1!$A$2:$A$5</c:f>
              <c:strCache>
                <c:ptCount val="4"/>
                <c:pt idx="0">
                  <c:v>WARC Files</c:v>
                </c:pt>
                <c:pt idx="1">
                  <c:v>Government Records</c:v>
                </c:pt>
                <c:pt idx="2">
                  <c:v>Private Records</c:v>
                </c:pt>
                <c:pt idx="3">
                  <c:v>Court and Legal</c:v>
                </c:pt>
              </c:strCache>
            </c:strRef>
          </c:cat>
          <c:val>
            <c:numRef>
              <c:f>Sheet1!$B$2:$B$5</c:f>
              <c:numCache>
                <c:formatCode>0</c:formatCode>
                <c:ptCount val="4"/>
                <c:pt idx="0">
                  <c:v>2248</c:v>
                </c:pt>
                <c:pt idx="1">
                  <c:v>286</c:v>
                </c:pt>
                <c:pt idx="2">
                  <c:v>48</c:v>
                </c:pt>
                <c:pt idx="3">
                  <c:v>28</c:v>
                </c:pt>
              </c:numCache>
            </c:numRef>
          </c:val>
          <c:extLst xmlns:c16r2="http://schemas.microsoft.com/office/drawing/2015/06/chart">
            <c:ext xmlns:c16="http://schemas.microsoft.com/office/drawing/2014/chart" uri="{C3380CC4-5D6E-409C-BE32-E72D297353CC}">
              <c16:uniqueId val="{00000000-6999-4951-A465-3567AEF1968E}"/>
            </c:ext>
          </c:extLst>
        </c:ser>
        <c:dLbls>
          <c:showLegendKey val="0"/>
          <c:showVal val="0"/>
          <c:showCatName val="0"/>
          <c:showSerName val="0"/>
          <c:showPercent val="0"/>
          <c:showBubbleSize val="0"/>
          <c:showLeaderLines val="0"/>
        </c:dLbls>
        <c:firstSliceAng val="0"/>
      </c:pieChart>
      <c:spPr>
        <a:noFill/>
        <a:ln>
          <a:noFill/>
        </a:ln>
        <a:effectLst/>
      </c:spPr>
    </c:plotArea>
    <c:plotVisOnly val="1"/>
    <c:dispBlanksAs val="gap"/>
    <c:showDLblsOverMax val="0"/>
  </c:chart>
  <c:spPr>
    <a:noFill/>
    <a:ln>
      <a:noFill/>
    </a:ln>
    <a:effectLst/>
  </c:spPr>
  <c:txPr>
    <a:bodyPr/>
    <a:lstStyle/>
    <a:p>
      <a:pPr>
        <a:defRPr/>
      </a:pPr>
      <a:endParaRPr lang="en-US"/>
    </a:p>
  </c:txPr>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EEDBD8A-5F96-4177-8815-86F67D9EA368}" type="datetimeFigureOut">
              <a:rPr lang="en-GB" smtClean="0"/>
              <a:t>20/02/2020</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53EAC1B-6FDA-4879-B19F-509241C2BB6B}" type="slidenum">
              <a:rPr lang="en-GB" smtClean="0"/>
              <a:t>‹#›</a:t>
            </a:fld>
            <a:endParaRPr lang="en-GB"/>
          </a:p>
        </p:txBody>
      </p:sp>
    </p:spTree>
    <p:extLst>
      <p:ext uri="{BB962C8B-B14F-4D97-AF65-F5344CB8AC3E}">
        <p14:creationId xmlns:p14="http://schemas.microsoft.com/office/powerpoint/2010/main" val="82518897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553EAC1B-6FDA-4879-B19F-509241C2BB6B}" type="slidenum">
              <a:rPr lang="en-GB" smtClean="0"/>
              <a:t>1</a:t>
            </a:fld>
            <a:endParaRPr lang="en-GB"/>
          </a:p>
        </p:txBody>
      </p:sp>
    </p:spTree>
    <p:extLst>
      <p:ext uri="{BB962C8B-B14F-4D97-AF65-F5344CB8AC3E}">
        <p14:creationId xmlns:p14="http://schemas.microsoft.com/office/powerpoint/2010/main" val="246464993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553EAC1B-6FDA-4879-B19F-509241C2BB6B}" type="slidenum">
              <a:rPr lang="en-GB" smtClean="0"/>
              <a:t>10</a:t>
            </a:fld>
            <a:endParaRPr lang="en-GB"/>
          </a:p>
        </p:txBody>
      </p:sp>
    </p:spTree>
    <p:extLst>
      <p:ext uri="{BB962C8B-B14F-4D97-AF65-F5344CB8AC3E}">
        <p14:creationId xmlns:p14="http://schemas.microsoft.com/office/powerpoint/2010/main" val="194522324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553EAC1B-6FDA-4879-B19F-509241C2BB6B}" type="slidenum">
              <a:rPr lang="en-GB" smtClean="0"/>
              <a:t>11</a:t>
            </a:fld>
            <a:endParaRPr lang="en-GB"/>
          </a:p>
        </p:txBody>
      </p:sp>
    </p:spTree>
    <p:extLst>
      <p:ext uri="{BB962C8B-B14F-4D97-AF65-F5344CB8AC3E}">
        <p14:creationId xmlns:p14="http://schemas.microsoft.com/office/powerpoint/2010/main" val="57881276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553EAC1B-6FDA-4879-B19F-509241C2BB6B}" type="slidenum">
              <a:rPr lang="en-GB" smtClean="0"/>
              <a:t>12</a:t>
            </a:fld>
            <a:endParaRPr lang="en-GB"/>
          </a:p>
        </p:txBody>
      </p:sp>
    </p:spTree>
    <p:extLst>
      <p:ext uri="{BB962C8B-B14F-4D97-AF65-F5344CB8AC3E}">
        <p14:creationId xmlns:p14="http://schemas.microsoft.com/office/powerpoint/2010/main" val="63684825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553EAC1B-6FDA-4879-B19F-509241C2BB6B}" type="slidenum">
              <a:rPr lang="en-GB" smtClean="0"/>
              <a:t>13</a:t>
            </a:fld>
            <a:endParaRPr lang="en-GB"/>
          </a:p>
        </p:txBody>
      </p:sp>
    </p:spTree>
    <p:extLst>
      <p:ext uri="{BB962C8B-B14F-4D97-AF65-F5344CB8AC3E}">
        <p14:creationId xmlns:p14="http://schemas.microsoft.com/office/powerpoint/2010/main" val="286910740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553EAC1B-6FDA-4879-B19F-509241C2BB6B}" type="slidenum">
              <a:rPr lang="en-GB" smtClean="0"/>
              <a:t>14</a:t>
            </a:fld>
            <a:endParaRPr lang="en-GB"/>
          </a:p>
        </p:txBody>
      </p:sp>
    </p:spTree>
    <p:extLst>
      <p:ext uri="{BB962C8B-B14F-4D97-AF65-F5344CB8AC3E}">
        <p14:creationId xmlns:p14="http://schemas.microsoft.com/office/powerpoint/2010/main" val="202429920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553EAC1B-6FDA-4879-B19F-509241C2BB6B}" type="slidenum">
              <a:rPr lang="en-GB" smtClean="0"/>
              <a:t>15</a:t>
            </a:fld>
            <a:endParaRPr lang="en-GB"/>
          </a:p>
        </p:txBody>
      </p:sp>
    </p:spTree>
    <p:extLst>
      <p:ext uri="{BB962C8B-B14F-4D97-AF65-F5344CB8AC3E}">
        <p14:creationId xmlns:p14="http://schemas.microsoft.com/office/powerpoint/2010/main" val="168062800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553EAC1B-6FDA-4879-B19F-509241C2BB6B}" type="slidenum">
              <a:rPr lang="en-GB" smtClean="0"/>
              <a:t>16</a:t>
            </a:fld>
            <a:endParaRPr lang="en-GB"/>
          </a:p>
        </p:txBody>
      </p:sp>
    </p:spTree>
    <p:extLst>
      <p:ext uri="{BB962C8B-B14F-4D97-AF65-F5344CB8AC3E}">
        <p14:creationId xmlns:p14="http://schemas.microsoft.com/office/powerpoint/2010/main" val="93251997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553EAC1B-6FDA-4879-B19F-509241C2BB6B}" type="slidenum">
              <a:rPr lang="en-GB" smtClean="0"/>
              <a:t>2</a:t>
            </a:fld>
            <a:endParaRPr lang="en-GB"/>
          </a:p>
        </p:txBody>
      </p:sp>
    </p:spTree>
    <p:extLst>
      <p:ext uri="{BB962C8B-B14F-4D97-AF65-F5344CB8AC3E}">
        <p14:creationId xmlns:p14="http://schemas.microsoft.com/office/powerpoint/2010/main" val="318334662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293511" y="4400549"/>
            <a:ext cx="6287911" cy="4284663"/>
          </a:xfrm>
        </p:spPr>
        <p:txBody>
          <a:bodyPr/>
          <a:lstStyle/>
          <a:p>
            <a:r>
              <a:rPr lang="en-GB" dirty="0" smtClean="0"/>
              <a:t>I am going to firstly explain how we have worked to integrate web archiving into our corporate collecting remit - FOUNDATION</a:t>
            </a:r>
          </a:p>
          <a:p>
            <a:endParaRPr lang="en-GB" dirty="0" smtClean="0"/>
          </a:p>
          <a:p>
            <a:r>
              <a:rPr lang="en-GB" dirty="0" smtClean="0"/>
              <a:t>NRS mission statement:</a:t>
            </a:r>
          </a:p>
          <a:p>
            <a:r>
              <a:rPr lang="en-GB" dirty="0" smtClean="0"/>
              <a:t>“Collect, preserve, and produce information about Scotland’s people and history, and make it available to inform present and future generations”.</a:t>
            </a:r>
          </a:p>
          <a:p>
            <a:endParaRPr lang="en-GB" dirty="0"/>
          </a:p>
          <a:p>
            <a:r>
              <a:rPr lang="en-GB" dirty="0" smtClean="0"/>
              <a:t>We’ve been doing this for a very long time. Office originated in the 13</a:t>
            </a:r>
            <a:r>
              <a:rPr lang="en-GB" baseline="30000" dirty="0" smtClean="0"/>
              <a:t>th</a:t>
            </a:r>
            <a:r>
              <a:rPr lang="en-GB" dirty="0" smtClean="0"/>
              <a:t> century – Clerk of the Rolls responsible for non-current records of government</a:t>
            </a:r>
          </a:p>
          <a:p>
            <a:endParaRPr lang="en-GB" dirty="0"/>
          </a:p>
          <a:p>
            <a:r>
              <a:rPr lang="en-GB" dirty="0" smtClean="0"/>
              <a:t>Today, statutorily, NRS is the Government archive for Scotland, the archive of the Scottish courts and judicial system &lt;PUBLIC RECORDS&gt;. We also hold a large collection of private archives, including those of major landowners, charities and businesses, &lt;PRIVATE RECORDS&gt;.</a:t>
            </a:r>
          </a:p>
          <a:p>
            <a:endParaRPr lang="en-GB" dirty="0" smtClean="0"/>
          </a:p>
          <a:p>
            <a:r>
              <a:rPr lang="en-GB" dirty="0"/>
              <a:t>This is </a:t>
            </a:r>
            <a:r>
              <a:rPr lang="en-GB" dirty="0" smtClean="0"/>
              <a:t>the collecting </a:t>
            </a:r>
            <a:r>
              <a:rPr lang="en-GB" dirty="0"/>
              <a:t>context for why we hold </a:t>
            </a:r>
            <a:r>
              <a:rPr lang="en-GB" dirty="0" smtClean="0"/>
              <a:t>records </a:t>
            </a:r>
            <a:r>
              <a:rPr lang="en-GB" dirty="0"/>
              <a:t>such as the </a:t>
            </a:r>
            <a:r>
              <a:rPr lang="en-GB" dirty="0" smtClean="0"/>
              <a:t>one you can see </a:t>
            </a:r>
            <a:r>
              <a:rPr lang="en-GB" dirty="0"/>
              <a:t>on screen – the </a:t>
            </a:r>
            <a:r>
              <a:rPr lang="en-GB" dirty="0" err="1"/>
              <a:t>DoA</a:t>
            </a:r>
            <a:r>
              <a:rPr lang="en-GB" dirty="0"/>
              <a:t> which turns 700 this year </a:t>
            </a:r>
          </a:p>
          <a:p>
            <a:r>
              <a:rPr lang="en-GB" dirty="0" smtClean="0"/>
              <a:t> - widely </a:t>
            </a:r>
            <a:r>
              <a:rPr lang="en-GB" dirty="0"/>
              <a:t>seen as Scotland’s most iconic document – record of government – a public record - held and preserved by NRS, </a:t>
            </a:r>
            <a:r>
              <a:rPr lang="en-GB" dirty="0" smtClean="0"/>
              <a:t>excitingly it </a:t>
            </a:r>
            <a:r>
              <a:rPr lang="en-GB" dirty="0"/>
              <a:t>goes on display at NMS on 27 </a:t>
            </a:r>
            <a:r>
              <a:rPr lang="en-GB" dirty="0" smtClean="0"/>
              <a:t>March – website of Arbroath 2020</a:t>
            </a:r>
            <a:endParaRPr lang="en-GB" dirty="0"/>
          </a:p>
          <a:p>
            <a:endParaRPr lang="en-GB" dirty="0"/>
          </a:p>
          <a:p>
            <a:r>
              <a:rPr lang="en-GB" dirty="0" smtClean="0"/>
              <a:t>We continue to select and accession PUBLIC and PRIVATE records from our depositors – ‘clients’ – around 200 public authority bodies alone.</a:t>
            </a:r>
          </a:p>
        </p:txBody>
      </p:sp>
      <p:sp>
        <p:nvSpPr>
          <p:cNvPr id="4" name="Slide Number Placeholder 3"/>
          <p:cNvSpPr>
            <a:spLocks noGrp="1"/>
          </p:cNvSpPr>
          <p:nvPr>
            <p:ph type="sldNum" sz="quarter" idx="10"/>
          </p:nvPr>
        </p:nvSpPr>
        <p:spPr/>
        <p:txBody>
          <a:bodyPr/>
          <a:lstStyle/>
          <a:p>
            <a:fld id="{553EAC1B-6FDA-4879-B19F-509241C2BB6B}" type="slidenum">
              <a:rPr lang="en-GB" smtClean="0"/>
              <a:t>3</a:t>
            </a:fld>
            <a:endParaRPr lang="en-GB"/>
          </a:p>
        </p:txBody>
      </p:sp>
    </p:spTree>
    <p:extLst>
      <p:ext uri="{BB962C8B-B14F-4D97-AF65-F5344CB8AC3E}">
        <p14:creationId xmlns:p14="http://schemas.microsoft.com/office/powerpoint/2010/main" val="305255379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282222" y="4400550"/>
            <a:ext cx="6479822" cy="3600450"/>
          </a:xfrm>
        </p:spPr>
        <p:txBody>
          <a:bodyPr/>
          <a:lstStyle/>
          <a:p>
            <a:pPr lvl="0">
              <a:defRPr/>
            </a:pPr>
            <a:r>
              <a:rPr lang="en-GB" altLang="en-US" dirty="0" smtClean="0"/>
              <a:t>Being a modern national archive, NRS also collects born digital records.</a:t>
            </a:r>
          </a:p>
          <a:p>
            <a:pPr lvl="0">
              <a:defRPr/>
            </a:pPr>
            <a:endParaRPr lang="en-GB" altLang="en-US" dirty="0"/>
          </a:p>
          <a:p>
            <a:pPr lvl="0">
              <a:defRPr/>
            </a:pPr>
            <a:r>
              <a:rPr lang="en-GB" altLang="en-US" dirty="0" smtClean="0"/>
              <a:t>Corporately, NRS had been interested in archiving the websites of our depositors for some time  &lt;CLICK&gt;</a:t>
            </a:r>
          </a:p>
          <a:p>
            <a:pPr lvl="0">
              <a:defRPr/>
            </a:pPr>
            <a:endParaRPr lang="en-GB" altLang="en-US" dirty="0"/>
          </a:p>
          <a:p>
            <a:pPr lvl="0">
              <a:defRPr/>
            </a:pPr>
            <a:r>
              <a:rPr lang="en-GB" altLang="en-US" dirty="0" smtClean="0"/>
              <a:t>The reasoning is obvious, these websites typically contain information on:</a:t>
            </a:r>
          </a:p>
          <a:p>
            <a:pPr marL="171450" lvl="0" indent="-171450">
              <a:buFont typeface="Arial" panose="020B0604020202020204" pitchFamily="34" charset="0"/>
              <a:buChar char="•"/>
              <a:defRPr/>
            </a:pPr>
            <a:r>
              <a:rPr lang="en-GB" altLang="en-US" dirty="0" smtClean="0"/>
              <a:t>Government expenditure</a:t>
            </a:r>
          </a:p>
          <a:p>
            <a:pPr marL="171450" lvl="0" indent="-171450">
              <a:buFont typeface="Arial" panose="020B0604020202020204" pitchFamily="34" charset="0"/>
              <a:buChar char="•"/>
              <a:defRPr/>
            </a:pPr>
            <a:r>
              <a:rPr lang="en-GB" altLang="en-US" dirty="0" smtClean="0"/>
              <a:t>Corporate planning</a:t>
            </a:r>
          </a:p>
          <a:p>
            <a:pPr marL="171450" lvl="0" indent="-171450">
              <a:buFont typeface="Arial" panose="020B0604020202020204" pitchFamily="34" charset="0"/>
              <a:buChar char="•"/>
              <a:defRPr/>
            </a:pPr>
            <a:r>
              <a:rPr lang="en-GB" altLang="en-US" dirty="0" smtClean="0"/>
              <a:t>Events and engagement</a:t>
            </a:r>
          </a:p>
          <a:p>
            <a:pPr marL="171450" lvl="0" indent="-171450">
              <a:buFont typeface="Arial" panose="020B0604020202020204" pitchFamily="34" charset="0"/>
              <a:buChar char="•"/>
              <a:defRPr/>
            </a:pPr>
            <a:r>
              <a:rPr lang="en-GB" altLang="en-US" dirty="0" smtClean="0"/>
              <a:t>Processes of democracy and justice</a:t>
            </a:r>
          </a:p>
          <a:p>
            <a:pPr lvl="0">
              <a:defRPr/>
            </a:pPr>
            <a:endParaRPr lang="en-GB" altLang="en-US" dirty="0" smtClean="0"/>
          </a:p>
          <a:p>
            <a:pPr lvl="0">
              <a:defRPr/>
            </a:pPr>
            <a:r>
              <a:rPr lang="en-GB" altLang="en-US" dirty="0" smtClean="0"/>
              <a:t>This information are all recognised qualities of ‘public records’. </a:t>
            </a:r>
            <a:endParaRPr lang="en-GB" altLang="en-US" dirty="0"/>
          </a:p>
          <a:p>
            <a:pPr lvl="0">
              <a:defRPr/>
            </a:pPr>
            <a:endParaRPr lang="en-GB" altLang="en-US" dirty="0" smtClean="0"/>
          </a:p>
          <a:p>
            <a:pPr lvl="0">
              <a:defRPr/>
            </a:pPr>
            <a:r>
              <a:rPr lang="en-GB" altLang="en-US" dirty="0" smtClean="0"/>
              <a:t>They are also now invariably published online by governments, administrations, and organisations. A trend that we needed to respond to.</a:t>
            </a:r>
          </a:p>
          <a:p>
            <a:pPr lvl="0">
              <a:defRPr/>
            </a:pPr>
            <a:endParaRPr lang="en-GB" altLang="en-US" dirty="0" smtClean="0"/>
          </a:p>
          <a:p>
            <a:pPr>
              <a:defRPr/>
            </a:pPr>
            <a:r>
              <a:rPr lang="en-GB" altLang="en-US" dirty="0"/>
              <a:t>PRSA – anything in which information is recorded any </a:t>
            </a:r>
            <a:r>
              <a:rPr lang="en-GB" altLang="en-US" dirty="0" smtClean="0"/>
              <a:t>form- this easily includes websites.</a:t>
            </a:r>
          </a:p>
          <a:p>
            <a:pPr lvl="0">
              <a:defRPr/>
            </a:pPr>
            <a:endParaRPr lang="en-GB" altLang="en-US" dirty="0" smtClean="0"/>
          </a:p>
          <a:p>
            <a:pPr lvl="0">
              <a:defRPr/>
            </a:pPr>
            <a:r>
              <a:rPr lang="en-GB" altLang="en-US" dirty="0" smtClean="0"/>
              <a:t>Had tried to capture flat-file copies in early </a:t>
            </a:r>
            <a:r>
              <a:rPr lang="en-GB" altLang="en-US" dirty="0" err="1" smtClean="0"/>
              <a:t>2000s</a:t>
            </a:r>
            <a:r>
              <a:rPr lang="en-GB" altLang="en-US" dirty="0" smtClean="0"/>
              <a:t>.</a:t>
            </a:r>
          </a:p>
          <a:p>
            <a:pPr lvl="0">
              <a:defRPr/>
            </a:pPr>
            <a:endParaRPr lang="en-GB" altLang="en-US" dirty="0"/>
          </a:p>
          <a:p>
            <a:pPr lvl="0">
              <a:defRPr/>
            </a:pPr>
            <a:r>
              <a:rPr lang="en-GB" altLang="en-US" dirty="0" smtClean="0"/>
              <a:t> 2015 – WCS is approved, policy required</a:t>
            </a:r>
            <a:r>
              <a:rPr lang="en-GB" altLang="en-US" dirty="0"/>
              <a:t> </a:t>
            </a:r>
            <a:r>
              <a:rPr lang="en-GB" altLang="en-US" dirty="0" smtClean="0"/>
              <a:t>– INTEGRATE INTO EXISTING COLLECTING REMIT AND STRUCTURES</a:t>
            </a:r>
            <a:endParaRPr lang="en-GB" altLang="en-US" dirty="0"/>
          </a:p>
        </p:txBody>
      </p:sp>
      <p:sp>
        <p:nvSpPr>
          <p:cNvPr id="4" name="Slide Number Placeholder 3"/>
          <p:cNvSpPr>
            <a:spLocks noGrp="1"/>
          </p:cNvSpPr>
          <p:nvPr>
            <p:ph type="sldNum" sz="quarter" idx="10"/>
          </p:nvPr>
        </p:nvSpPr>
        <p:spPr/>
        <p:txBody>
          <a:bodyPr/>
          <a:lstStyle/>
          <a:p>
            <a:fld id="{553EAC1B-6FDA-4879-B19F-509241C2BB6B}" type="slidenum">
              <a:rPr lang="en-GB" smtClean="0"/>
              <a:t>4</a:t>
            </a:fld>
            <a:endParaRPr lang="en-GB"/>
          </a:p>
        </p:txBody>
      </p:sp>
    </p:spTree>
    <p:extLst>
      <p:ext uri="{BB962C8B-B14F-4D97-AF65-F5344CB8AC3E}">
        <p14:creationId xmlns:p14="http://schemas.microsoft.com/office/powerpoint/2010/main" val="298123657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146755" y="4400550"/>
            <a:ext cx="6423377" cy="3600450"/>
          </a:xfrm>
        </p:spPr>
        <p:txBody>
          <a:bodyPr/>
          <a:lstStyle/>
          <a:p>
            <a:r>
              <a:rPr lang="en-GB" dirty="0" smtClean="0"/>
              <a:t>Collective support to web </a:t>
            </a:r>
            <a:r>
              <a:rPr lang="en-GB" smtClean="0"/>
              <a:t>archiving required - DRU</a:t>
            </a:r>
            <a:r>
              <a:rPr lang="en-GB" dirty="0" smtClean="0"/>
              <a:t> part of preservation function – needed support from client engagement and public service teams</a:t>
            </a:r>
          </a:p>
          <a:p>
            <a:endParaRPr lang="en-GB" dirty="0"/>
          </a:p>
          <a:p>
            <a:r>
              <a:rPr lang="en-GB" dirty="0" smtClean="0"/>
              <a:t>Creation of selection policy the initiative that drove this.</a:t>
            </a:r>
          </a:p>
          <a:p>
            <a:endParaRPr lang="en-GB" dirty="0" smtClean="0"/>
          </a:p>
          <a:p>
            <a:r>
              <a:rPr lang="en-GB" dirty="0" smtClean="0"/>
              <a:t>Other selection policies – </a:t>
            </a:r>
          </a:p>
          <a:p>
            <a:r>
              <a:rPr lang="en-GB" dirty="0" smtClean="0"/>
              <a:t>Useful language - the changing shape of the Scottish nation would be “naturally reflected” in the changing content and format of the records we collect - </a:t>
            </a:r>
          </a:p>
          <a:p>
            <a:r>
              <a:rPr lang="en-GB" altLang="en-US" dirty="0"/>
              <a:t>PRSA – anything in which information is recorded any form. </a:t>
            </a:r>
            <a:endParaRPr lang="en-GB" dirty="0" smtClean="0"/>
          </a:p>
          <a:p>
            <a:r>
              <a:rPr lang="en-GB" dirty="0" smtClean="0"/>
              <a:t>SG doing more and more with the web</a:t>
            </a:r>
            <a:endParaRPr lang="en-GB" dirty="0"/>
          </a:p>
          <a:p>
            <a:pPr marL="171450" indent="-171450">
              <a:buFont typeface="Arial" panose="020B0604020202020204" pitchFamily="34" charset="0"/>
              <a:buChar char="•"/>
            </a:pPr>
            <a:endParaRPr lang="en-GB" dirty="0"/>
          </a:p>
          <a:p>
            <a:r>
              <a:rPr lang="en-GB" dirty="0" smtClean="0"/>
              <a:t>Stakeholder sessions</a:t>
            </a:r>
          </a:p>
          <a:p>
            <a:pPr marL="171450" indent="-171450">
              <a:buFontTx/>
              <a:buChar char="-"/>
            </a:pPr>
            <a:r>
              <a:rPr lang="en-GB" dirty="0" smtClean="0"/>
              <a:t>Show and tell – build trust in what you’re doing and how it’s there to support and enhance existing structures and processes</a:t>
            </a:r>
          </a:p>
          <a:p>
            <a:pPr marL="171450" indent="-171450">
              <a:buFontTx/>
              <a:buChar char="-"/>
            </a:pPr>
            <a:r>
              <a:rPr lang="en-GB" dirty="0" smtClean="0"/>
              <a:t>Communicate resource and budget limits and how we need to manage this carefully</a:t>
            </a:r>
          </a:p>
          <a:p>
            <a:pPr marL="171450" indent="-171450">
              <a:buFontTx/>
              <a:buChar char="-"/>
            </a:pPr>
            <a:r>
              <a:rPr lang="en-GB" dirty="0" smtClean="0"/>
              <a:t>Create a bit of excitement! – lead, communicate, assist</a:t>
            </a:r>
          </a:p>
          <a:p>
            <a:endParaRPr lang="en-GB" dirty="0" smtClean="0"/>
          </a:p>
          <a:p>
            <a:r>
              <a:rPr lang="en-GB" dirty="0" smtClean="0"/>
              <a:t>Result:</a:t>
            </a:r>
          </a:p>
          <a:p>
            <a:pPr marL="171450" indent="-171450">
              <a:buFont typeface="Arial" panose="020B0604020202020204" pitchFamily="34" charset="0"/>
              <a:buChar char="•"/>
            </a:pPr>
            <a:r>
              <a:rPr lang="en-GB" dirty="0" smtClean="0"/>
              <a:t>Collective buy-in</a:t>
            </a:r>
          </a:p>
          <a:p>
            <a:pPr marL="171450" indent="-171450">
              <a:buFont typeface="Arial" panose="020B0604020202020204" pitchFamily="34" charset="0"/>
              <a:buChar char="•"/>
            </a:pPr>
            <a:r>
              <a:rPr lang="en-GB" dirty="0" smtClean="0"/>
              <a:t>Baked into </a:t>
            </a:r>
            <a:r>
              <a:rPr lang="en-GB" dirty="0" err="1" smtClean="0"/>
              <a:t>MoU</a:t>
            </a:r>
            <a:r>
              <a:rPr lang="en-GB" dirty="0" smtClean="0"/>
              <a:t>, workarounds for transfer</a:t>
            </a:r>
            <a:endParaRPr lang="en-GB" dirty="0"/>
          </a:p>
          <a:p>
            <a:pPr marL="171450" indent="-171450">
              <a:buFont typeface="Arial" panose="020B0604020202020204" pitchFamily="34" charset="0"/>
              <a:buChar char="•"/>
            </a:pPr>
            <a:r>
              <a:rPr lang="en-GB" dirty="0" smtClean="0"/>
              <a:t>Opened up method for WCS to consult with website owners on website plans, copyright, relationship to other types of digital content</a:t>
            </a:r>
          </a:p>
        </p:txBody>
      </p:sp>
      <p:sp>
        <p:nvSpPr>
          <p:cNvPr id="4" name="Slide Number Placeholder 3"/>
          <p:cNvSpPr>
            <a:spLocks noGrp="1"/>
          </p:cNvSpPr>
          <p:nvPr>
            <p:ph type="sldNum" sz="quarter" idx="10"/>
          </p:nvPr>
        </p:nvSpPr>
        <p:spPr/>
        <p:txBody>
          <a:bodyPr/>
          <a:lstStyle/>
          <a:p>
            <a:fld id="{553EAC1B-6FDA-4879-B19F-509241C2BB6B}" type="slidenum">
              <a:rPr lang="en-GB" smtClean="0"/>
              <a:t>5</a:t>
            </a:fld>
            <a:endParaRPr lang="en-GB"/>
          </a:p>
        </p:txBody>
      </p:sp>
    </p:spTree>
    <p:extLst>
      <p:ext uri="{BB962C8B-B14F-4D97-AF65-F5344CB8AC3E}">
        <p14:creationId xmlns:p14="http://schemas.microsoft.com/office/powerpoint/2010/main" val="68337189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270933" y="4400549"/>
            <a:ext cx="6310489" cy="4284663"/>
          </a:xfrm>
        </p:spPr>
        <p:txBody>
          <a:bodyPr/>
          <a:lstStyle/>
          <a:p>
            <a:r>
              <a:rPr lang="en-GB" dirty="0" smtClean="0"/>
              <a:t>A web archivist’s job is never done! </a:t>
            </a:r>
            <a:endParaRPr lang="en-GB" dirty="0"/>
          </a:p>
          <a:p>
            <a:endParaRPr lang="en-GB" dirty="0" smtClean="0"/>
          </a:p>
          <a:p>
            <a:r>
              <a:rPr lang="en-GB" dirty="0" smtClean="0"/>
              <a:t>Because the </a:t>
            </a:r>
            <a:r>
              <a:rPr lang="en-GB" dirty="0"/>
              <a:t>Web is always changing, and because </a:t>
            </a:r>
            <a:r>
              <a:rPr lang="en-GB" dirty="0" smtClean="0"/>
              <a:t>our </a:t>
            </a:r>
            <a:r>
              <a:rPr lang="en-GB" dirty="0"/>
              <a:t>clients continue to use the web </a:t>
            </a:r>
            <a:r>
              <a:rPr lang="en-GB" dirty="0" smtClean="0"/>
              <a:t>in </a:t>
            </a:r>
            <a:r>
              <a:rPr lang="en-GB" dirty="0"/>
              <a:t>innovative ways, we do constantly evaluate what we are crawling, and how this may need to change and re-focus.</a:t>
            </a:r>
          </a:p>
          <a:p>
            <a:endParaRPr lang="en-GB" dirty="0" smtClean="0"/>
          </a:p>
          <a:p>
            <a:r>
              <a:rPr lang="en-GB" dirty="0"/>
              <a:t>In-demand service </a:t>
            </a:r>
            <a:r>
              <a:rPr lang="en-GB" dirty="0" smtClean="0"/>
              <a:t>– we use a commercial supplier with contractual ceilings = </a:t>
            </a:r>
            <a:r>
              <a:rPr lang="en-GB" dirty="0"/>
              <a:t>careful selection </a:t>
            </a:r>
            <a:r>
              <a:rPr lang="en-GB" dirty="0" smtClean="0"/>
              <a:t>and crawl scheduling required</a:t>
            </a:r>
          </a:p>
          <a:p>
            <a:endParaRPr lang="en-GB" dirty="0"/>
          </a:p>
          <a:p>
            <a:r>
              <a:rPr lang="en-GB" dirty="0"/>
              <a:t>Web Continuity Working Group – our critical friends</a:t>
            </a:r>
          </a:p>
          <a:p>
            <a:r>
              <a:rPr lang="en-GB" dirty="0" smtClean="0"/>
              <a:t>- “scrutinize the progress, monitor its outputs and intended benefits”</a:t>
            </a:r>
          </a:p>
          <a:p>
            <a:r>
              <a:rPr lang="en-GB" dirty="0" smtClean="0"/>
              <a:t>- Internal and external stakeholders.</a:t>
            </a:r>
          </a:p>
          <a:p>
            <a:r>
              <a:rPr lang="en-GB" dirty="0" smtClean="0"/>
              <a:t>- Recent </a:t>
            </a:r>
            <a:r>
              <a:rPr lang="en-GB" dirty="0"/>
              <a:t>chats – YouTube, </a:t>
            </a:r>
            <a:r>
              <a:rPr lang="en-GB" dirty="0" smtClean="0"/>
              <a:t>measuring redirection benefits, </a:t>
            </a:r>
            <a:r>
              <a:rPr lang="en-GB" dirty="0"/>
              <a:t>de-duplication</a:t>
            </a:r>
          </a:p>
          <a:p>
            <a:endParaRPr lang="en-GB" dirty="0"/>
          </a:p>
          <a:p>
            <a:r>
              <a:rPr lang="en-GB" dirty="0" smtClean="0"/>
              <a:t>Staying transparent to our stakeholders </a:t>
            </a:r>
            <a:r>
              <a:rPr lang="en-GB" dirty="0"/>
              <a:t>- published seed list in Selection Policy Appendix</a:t>
            </a:r>
          </a:p>
          <a:p>
            <a:endParaRPr lang="en-GB" dirty="0" smtClean="0"/>
          </a:p>
          <a:p>
            <a:r>
              <a:rPr lang="en-GB" dirty="0" smtClean="0"/>
              <a:t>Tool/basis </a:t>
            </a:r>
            <a:r>
              <a:rPr lang="en-GB" dirty="0"/>
              <a:t>for collections an process development – content, metadata, format </a:t>
            </a:r>
          </a:p>
          <a:p>
            <a:r>
              <a:rPr lang="en-GB" dirty="0" smtClean="0"/>
              <a:t>- ‘</a:t>
            </a:r>
            <a:r>
              <a:rPr lang="en-GB" dirty="0"/>
              <a:t>Service-orientated’ websites</a:t>
            </a:r>
          </a:p>
          <a:p>
            <a:r>
              <a:rPr lang="en-GB" dirty="0" smtClean="0"/>
              <a:t>- Intranet crawling</a:t>
            </a:r>
          </a:p>
          <a:p>
            <a:pPr marL="171450" indent="-171450">
              <a:buFontTx/>
              <a:buChar char="-"/>
            </a:pPr>
            <a:r>
              <a:rPr lang="en-GB" dirty="0" err="1" smtClean="0"/>
              <a:t>Brexit</a:t>
            </a:r>
            <a:r>
              <a:rPr lang="en-GB" dirty="0" smtClean="0"/>
              <a:t> – ETI – DOA!		</a:t>
            </a:r>
          </a:p>
          <a:p>
            <a:r>
              <a:rPr lang="en-GB" dirty="0" smtClean="0"/>
              <a:t>&lt;&lt;&lt;&lt;RELEVANCE - INTEGRATION&gt;&gt;&gt;</a:t>
            </a:r>
            <a:endParaRPr lang="en-GB" dirty="0"/>
          </a:p>
          <a:p>
            <a:endParaRPr lang="en-GB" dirty="0"/>
          </a:p>
        </p:txBody>
      </p:sp>
      <p:sp>
        <p:nvSpPr>
          <p:cNvPr id="4" name="Slide Number Placeholder 3"/>
          <p:cNvSpPr>
            <a:spLocks noGrp="1"/>
          </p:cNvSpPr>
          <p:nvPr>
            <p:ph type="sldNum" sz="quarter" idx="10"/>
          </p:nvPr>
        </p:nvSpPr>
        <p:spPr/>
        <p:txBody>
          <a:bodyPr/>
          <a:lstStyle/>
          <a:p>
            <a:fld id="{553EAC1B-6FDA-4879-B19F-509241C2BB6B}" type="slidenum">
              <a:rPr lang="en-GB" smtClean="0"/>
              <a:t>6</a:t>
            </a:fld>
            <a:endParaRPr lang="en-GB" dirty="0"/>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35311" y="1343378"/>
            <a:ext cx="1230082" cy="1230082"/>
          </a:xfrm>
          <a:prstGeom prst="rect">
            <a:avLst/>
          </a:prstGeom>
        </p:spPr>
      </p:pic>
    </p:spTree>
    <p:extLst>
      <p:ext uri="{BB962C8B-B14F-4D97-AF65-F5344CB8AC3E}">
        <p14:creationId xmlns:p14="http://schemas.microsoft.com/office/powerpoint/2010/main" val="116716305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553EAC1B-6FDA-4879-B19F-509241C2BB6B}" type="slidenum">
              <a:rPr lang="en-GB" smtClean="0"/>
              <a:t>7</a:t>
            </a:fld>
            <a:endParaRPr lang="en-GB"/>
          </a:p>
        </p:txBody>
      </p:sp>
    </p:spTree>
    <p:extLst>
      <p:ext uri="{BB962C8B-B14F-4D97-AF65-F5344CB8AC3E}">
        <p14:creationId xmlns:p14="http://schemas.microsoft.com/office/powerpoint/2010/main" val="421511661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553EAC1B-6FDA-4879-B19F-509241C2BB6B}" type="slidenum">
              <a:rPr lang="en-GB" smtClean="0"/>
              <a:t>8</a:t>
            </a:fld>
            <a:endParaRPr lang="en-GB"/>
          </a:p>
        </p:txBody>
      </p:sp>
    </p:spTree>
    <p:extLst>
      <p:ext uri="{BB962C8B-B14F-4D97-AF65-F5344CB8AC3E}">
        <p14:creationId xmlns:p14="http://schemas.microsoft.com/office/powerpoint/2010/main" val="141634518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553EAC1B-6FDA-4879-B19F-509241C2BB6B}" type="slidenum">
              <a:rPr lang="en-GB" smtClean="0"/>
              <a:t>9</a:t>
            </a:fld>
            <a:endParaRPr lang="en-GB"/>
          </a:p>
        </p:txBody>
      </p:sp>
    </p:spTree>
    <p:extLst>
      <p:ext uri="{BB962C8B-B14F-4D97-AF65-F5344CB8AC3E}">
        <p14:creationId xmlns:p14="http://schemas.microsoft.com/office/powerpoint/2010/main" val="350131845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06E47C5C-7C10-4A5F-ABE7-EF5F518D077D}" type="datetimeFigureOut">
              <a:rPr lang="en-GB" smtClean="0"/>
              <a:t>20/02/2020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A9711814-7ED5-42B2-B70D-F688A66C02A1}" type="slidenum">
              <a:rPr lang="en-GB" smtClean="0"/>
              <a:t>‹#›</a:t>
            </a:fld>
            <a:endParaRPr lang="en-GB"/>
          </a:p>
        </p:txBody>
      </p:sp>
    </p:spTree>
    <p:extLst>
      <p:ext uri="{BB962C8B-B14F-4D97-AF65-F5344CB8AC3E}">
        <p14:creationId xmlns:p14="http://schemas.microsoft.com/office/powerpoint/2010/main" val="208983337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06E47C5C-7C10-4A5F-ABE7-EF5F518D077D}" type="datetimeFigureOut">
              <a:rPr lang="en-GB" smtClean="0"/>
              <a:t>20/02/2020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A9711814-7ED5-42B2-B70D-F688A66C02A1}" type="slidenum">
              <a:rPr lang="en-GB" smtClean="0"/>
              <a:t>‹#›</a:t>
            </a:fld>
            <a:endParaRPr lang="en-GB"/>
          </a:p>
        </p:txBody>
      </p:sp>
    </p:spTree>
    <p:extLst>
      <p:ext uri="{BB962C8B-B14F-4D97-AF65-F5344CB8AC3E}">
        <p14:creationId xmlns:p14="http://schemas.microsoft.com/office/powerpoint/2010/main" val="148918932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06E47C5C-7C10-4A5F-ABE7-EF5F518D077D}" type="datetimeFigureOut">
              <a:rPr lang="en-GB" smtClean="0"/>
              <a:t>20/02/2020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A9711814-7ED5-42B2-B70D-F688A66C02A1}" type="slidenum">
              <a:rPr lang="en-GB" smtClean="0"/>
              <a:t>‹#›</a:t>
            </a:fld>
            <a:endParaRPr lang="en-GB"/>
          </a:p>
        </p:txBody>
      </p:sp>
    </p:spTree>
    <p:extLst>
      <p:ext uri="{BB962C8B-B14F-4D97-AF65-F5344CB8AC3E}">
        <p14:creationId xmlns:p14="http://schemas.microsoft.com/office/powerpoint/2010/main" val="196842822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A30D0D68-88F9-4D5D-B5B8-AE8697A6F7BE}" type="datetimeFigureOut">
              <a:rPr lang="en-GB" smtClean="0">
                <a:solidFill>
                  <a:prstClr val="black">
                    <a:tint val="75000"/>
                  </a:prstClr>
                </a:solidFill>
              </a:rPr>
              <a:pPr/>
              <a:t>20/02/2020</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84E6D245-387B-4B4B-94BA-039F81B0110D}"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337549903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A30D0D68-88F9-4D5D-B5B8-AE8697A6F7BE}" type="datetimeFigureOut">
              <a:rPr lang="en-GB" smtClean="0">
                <a:solidFill>
                  <a:prstClr val="black">
                    <a:tint val="75000"/>
                  </a:prstClr>
                </a:solidFill>
              </a:rPr>
              <a:pPr/>
              <a:t>20/02/2020</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84E6D245-387B-4B4B-94BA-039F81B0110D}"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185239698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A30D0D68-88F9-4D5D-B5B8-AE8697A6F7BE}" type="datetimeFigureOut">
              <a:rPr lang="en-GB" smtClean="0">
                <a:solidFill>
                  <a:prstClr val="black">
                    <a:tint val="75000"/>
                  </a:prstClr>
                </a:solidFill>
              </a:rPr>
              <a:pPr/>
              <a:t>20/02/2020</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84E6D245-387B-4B4B-94BA-039F81B0110D}"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320551404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A30D0D68-88F9-4D5D-B5B8-AE8697A6F7BE}" type="datetimeFigureOut">
              <a:rPr lang="en-GB" smtClean="0">
                <a:solidFill>
                  <a:prstClr val="black">
                    <a:tint val="75000"/>
                  </a:prstClr>
                </a:solidFill>
              </a:rPr>
              <a:pPr/>
              <a:t>20/02/2020</a:t>
            </a:fld>
            <a:endParaRPr lang="en-GB">
              <a:solidFill>
                <a:prstClr val="black">
                  <a:tint val="75000"/>
                </a:prstClr>
              </a:solidFill>
            </a:endParaRPr>
          </a:p>
        </p:txBody>
      </p:sp>
      <p:sp>
        <p:nvSpPr>
          <p:cNvPr id="6" name="Footer Placeholder 5"/>
          <p:cNvSpPr>
            <a:spLocks noGrp="1"/>
          </p:cNvSpPr>
          <p:nvPr>
            <p:ph type="ftr" sz="quarter" idx="11"/>
          </p:nvPr>
        </p:nvSpPr>
        <p:spPr/>
        <p:txBody>
          <a:bodyPr/>
          <a:lstStyle/>
          <a:p>
            <a:endParaRPr lang="en-GB">
              <a:solidFill>
                <a:prstClr val="black">
                  <a:tint val="75000"/>
                </a:prstClr>
              </a:solidFill>
            </a:endParaRPr>
          </a:p>
        </p:txBody>
      </p:sp>
      <p:sp>
        <p:nvSpPr>
          <p:cNvPr id="7" name="Slide Number Placeholder 6"/>
          <p:cNvSpPr>
            <a:spLocks noGrp="1"/>
          </p:cNvSpPr>
          <p:nvPr>
            <p:ph type="sldNum" sz="quarter" idx="12"/>
          </p:nvPr>
        </p:nvSpPr>
        <p:spPr/>
        <p:txBody>
          <a:bodyPr/>
          <a:lstStyle/>
          <a:p>
            <a:fld id="{84E6D245-387B-4B4B-94BA-039F81B0110D}"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373893238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A30D0D68-88F9-4D5D-B5B8-AE8697A6F7BE}" type="datetimeFigureOut">
              <a:rPr lang="en-GB" smtClean="0">
                <a:solidFill>
                  <a:prstClr val="black">
                    <a:tint val="75000"/>
                  </a:prstClr>
                </a:solidFill>
              </a:rPr>
              <a:pPr/>
              <a:t>20/02/2020</a:t>
            </a:fld>
            <a:endParaRPr lang="en-GB">
              <a:solidFill>
                <a:prstClr val="black">
                  <a:tint val="75000"/>
                </a:prstClr>
              </a:solidFill>
            </a:endParaRPr>
          </a:p>
        </p:txBody>
      </p:sp>
      <p:sp>
        <p:nvSpPr>
          <p:cNvPr id="8" name="Footer Placeholder 7"/>
          <p:cNvSpPr>
            <a:spLocks noGrp="1"/>
          </p:cNvSpPr>
          <p:nvPr>
            <p:ph type="ftr" sz="quarter" idx="11"/>
          </p:nvPr>
        </p:nvSpPr>
        <p:spPr/>
        <p:txBody>
          <a:bodyPr/>
          <a:lstStyle/>
          <a:p>
            <a:endParaRPr lang="en-GB">
              <a:solidFill>
                <a:prstClr val="black">
                  <a:tint val="75000"/>
                </a:prstClr>
              </a:solidFill>
            </a:endParaRPr>
          </a:p>
        </p:txBody>
      </p:sp>
      <p:sp>
        <p:nvSpPr>
          <p:cNvPr id="9" name="Slide Number Placeholder 8"/>
          <p:cNvSpPr>
            <a:spLocks noGrp="1"/>
          </p:cNvSpPr>
          <p:nvPr>
            <p:ph type="sldNum" sz="quarter" idx="12"/>
          </p:nvPr>
        </p:nvSpPr>
        <p:spPr/>
        <p:txBody>
          <a:bodyPr/>
          <a:lstStyle/>
          <a:p>
            <a:fld id="{84E6D245-387B-4B4B-94BA-039F81B0110D}"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211456393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A30D0D68-88F9-4D5D-B5B8-AE8697A6F7BE}" type="datetimeFigureOut">
              <a:rPr lang="en-GB" smtClean="0">
                <a:solidFill>
                  <a:prstClr val="black">
                    <a:tint val="75000"/>
                  </a:prstClr>
                </a:solidFill>
              </a:rPr>
              <a:pPr/>
              <a:t>20/02/2020</a:t>
            </a:fld>
            <a:endParaRPr lang="en-GB">
              <a:solidFill>
                <a:prstClr val="black">
                  <a:tint val="75000"/>
                </a:prstClr>
              </a:solidFill>
            </a:endParaRPr>
          </a:p>
        </p:txBody>
      </p:sp>
      <p:sp>
        <p:nvSpPr>
          <p:cNvPr id="4" name="Footer Placeholder 3"/>
          <p:cNvSpPr>
            <a:spLocks noGrp="1"/>
          </p:cNvSpPr>
          <p:nvPr>
            <p:ph type="ftr" sz="quarter" idx="11"/>
          </p:nvPr>
        </p:nvSpPr>
        <p:spPr/>
        <p:txBody>
          <a:bodyPr/>
          <a:lstStyle/>
          <a:p>
            <a:endParaRPr lang="en-GB">
              <a:solidFill>
                <a:prstClr val="black">
                  <a:tint val="75000"/>
                </a:prstClr>
              </a:solidFill>
            </a:endParaRPr>
          </a:p>
        </p:txBody>
      </p:sp>
      <p:sp>
        <p:nvSpPr>
          <p:cNvPr id="5" name="Slide Number Placeholder 4"/>
          <p:cNvSpPr>
            <a:spLocks noGrp="1"/>
          </p:cNvSpPr>
          <p:nvPr>
            <p:ph type="sldNum" sz="quarter" idx="12"/>
          </p:nvPr>
        </p:nvSpPr>
        <p:spPr/>
        <p:txBody>
          <a:bodyPr/>
          <a:lstStyle/>
          <a:p>
            <a:fld id="{84E6D245-387B-4B4B-94BA-039F81B0110D}"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224652618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30D0D68-88F9-4D5D-B5B8-AE8697A6F7BE}" type="datetimeFigureOut">
              <a:rPr lang="en-GB" smtClean="0">
                <a:solidFill>
                  <a:prstClr val="black">
                    <a:tint val="75000"/>
                  </a:prstClr>
                </a:solidFill>
              </a:rPr>
              <a:pPr/>
              <a:t>20/02/2020</a:t>
            </a:fld>
            <a:endParaRPr lang="en-GB">
              <a:solidFill>
                <a:prstClr val="black">
                  <a:tint val="75000"/>
                </a:prstClr>
              </a:solidFill>
            </a:endParaRPr>
          </a:p>
        </p:txBody>
      </p:sp>
      <p:sp>
        <p:nvSpPr>
          <p:cNvPr id="3" name="Footer Placeholder 2"/>
          <p:cNvSpPr>
            <a:spLocks noGrp="1"/>
          </p:cNvSpPr>
          <p:nvPr>
            <p:ph type="ftr" sz="quarter" idx="11"/>
          </p:nvPr>
        </p:nvSpPr>
        <p:spPr/>
        <p:txBody>
          <a:bodyPr/>
          <a:lstStyle/>
          <a:p>
            <a:endParaRPr lang="en-GB">
              <a:solidFill>
                <a:prstClr val="black">
                  <a:tint val="75000"/>
                </a:prstClr>
              </a:solidFill>
            </a:endParaRPr>
          </a:p>
        </p:txBody>
      </p:sp>
      <p:sp>
        <p:nvSpPr>
          <p:cNvPr id="4" name="Slide Number Placeholder 3"/>
          <p:cNvSpPr>
            <a:spLocks noGrp="1"/>
          </p:cNvSpPr>
          <p:nvPr>
            <p:ph type="sldNum" sz="quarter" idx="12"/>
          </p:nvPr>
        </p:nvSpPr>
        <p:spPr/>
        <p:txBody>
          <a:bodyPr/>
          <a:lstStyle/>
          <a:p>
            <a:fld id="{84E6D245-387B-4B4B-94BA-039F81B0110D}"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325562129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A30D0D68-88F9-4D5D-B5B8-AE8697A6F7BE}" type="datetimeFigureOut">
              <a:rPr lang="en-GB" smtClean="0">
                <a:solidFill>
                  <a:prstClr val="black">
                    <a:tint val="75000"/>
                  </a:prstClr>
                </a:solidFill>
              </a:rPr>
              <a:pPr/>
              <a:t>20/02/2020</a:t>
            </a:fld>
            <a:endParaRPr lang="en-GB">
              <a:solidFill>
                <a:prstClr val="black">
                  <a:tint val="75000"/>
                </a:prstClr>
              </a:solidFill>
            </a:endParaRPr>
          </a:p>
        </p:txBody>
      </p:sp>
      <p:sp>
        <p:nvSpPr>
          <p:cNvPr id="6" name="Footer Placeholder 5"/>
          <p:cNvSpPr>
            <a:spLocks noGrp="1"/>
          </p:cNvSpPr>
          <p:nvPr>
            <p:ph type="ftr" sz="quarter" idx="11"/>
          </p:nvPr>
        </p:nvSpPr>
        <p:spPr/>
        <p:txBody>
          <a:bodyPr/>
          <a:lstStyle/>
          <a:p>
            <a:endParaRPr lang="en-GB">
              <a:solidFill>
                <a:prstClr val="black">
                  <a:tint val="75000"/>
                </a:prstClr>
              </a:solidFill>
            </a:endParaRPr>
          </a:p>
        </p:txBody>
      </p:sp>
      <p:sp>
        <p:nvSpPr>
          <p:cNvPr id="7" name="Slide Number Placeholder 6"/>
          <p:cNvSpPr>
            <a:spLocks noGrp="1"/>
          </p:cNvSpPr>
          <p:nvPr>
            <p:ph type="sldNum" sz="quarter" idx="12"/>
          </p:nvPr>
        </p:nvSpPr>
        <p:spPr/>
        <p:txBody>
          <a:bodyPr/>
          <a:lstStyle/>
          <a:p>
            <a:fld id="{84E6D245-387B-4B4B-94BA-039F81B0110D}"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47365436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06E47C5C-7C10-4A5F-ABE7-EF5F518D077D}" type="datetimeFigureOut">
              <a:rPr lang="en-GB" smtClean="0"/>
              <a:t>20/02/2020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A9711814-7ED5-42B2-B70D-F688A66C02A1}" type="slidenum">
              <a:rPr lang="en-GB" smtClean="0"/>
              <a:t>‹#›</a:t>
            </a:fld>
            <a:endParaRPr lang="en-GB"/>
          </a:p>
        </p:txBody>
      </p:sp>
    </p:spTree>
    <p:extLst>
      <p:ext uri="{BB962C8B-B14F-4D97-AF65-F5344CB8AC3E}">
        <p14:creationId xmlns:p14="http://schemas.microsoft.com/office/powerpoint/2010/main" val="18539326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A30D0D68-88F9-4D5D-B5B8-AE8697A6F7BE}" type="datetimeFigureOut">
              <a:rPr lang="en-GB" smtClean="0">
                <a:solidFill>
                  <a:prstClr val="black">
                    <a:tint val="75000"/>
                  </a:prstClr>
                </a:solidFill>
              </a:rPr>
              <a:pPr/>
              <a:t>20/02/2020</a:t>
            </a:fld>
            <a:endParaRPr lang="en-GB">
              <a:solidFill>
                <a:prstClr val="black">
                  <a:tint val="75000"/>
                </a:prstClr>
              </a:solidFill>
            </a:endParaRPr>
          </a:p>
        </p:txBody>
      </p:sp>
      <p:sp>
        <p:nvSpPr>
          <p:cNvPr id="6" name="Footer Placeholder 5"/>
          <p:cNvSpPr>
            <a:spLocks noGrp="1"/>
          </p:cNvSpPr>
          <p:nvPr>
            <p:ph type="ftr" sz="quarter" idx="11"/>
          </p:nvPr>
        </p:nvSpPr>
        <p:spPr/>
        <p:txBody>
          <a:bodyPr/>
          <a:lstStyle/>
          <a:p>
            <a:endParaRPr lang="en-GB">
              <a:solidFill>
                <a:prstClr val="black">
                  <a:tint val="75000"/>
                </a:prstClr>
              </a:solidFill>
            </a:endParaRPr>
          </a:p>
        </p:txBody>
      </p:sp>
      <p:sp>
        <p:nvSpPr>
          <p:cNvPr id="7" name="Slide Number Placeholder 6"/>
          <p:cNvSpPr>
            <a:spLocks noGrp="1"/>
          </p:cNvSpPr>
          <p:nvPr>
            <p:ph type="sldNum" sz="quarter" idx="12"/>
          </p:nvPr>
        </p:nvSpPr>
        <p:spPr/>
        <p:txBody>
          <a:bodyPr/>
          <a:lstStyle/>
          <a:p>
            <a:fld id="{84E6D245-387B-4B4B-94BA-039F81B0110D}"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322672204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A30D0D68-88F9-4D5D-B5B8-AE8697A6F7BE}" type="datetimeFigureOut">
              <a:rPr lang="en-GB" smtClean="0">
                <a:solidFill>
                  <a:prstClr val="black">
                    <a:tint val="75000"/>
                  </a:prstClr>
                </a:solidFill>
              </a:rPr>
              <a:pPr/>
              <a:t>20/02/2020</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84E6D245-387B-4B4B-94BA-039F81B0110D}"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169982907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A30D0D68-88F9-4D5D-B5B8-AE8697A6F7BE}" type="datetimeFigureOut">
              <a:rPr lang="en-GB" smtClean="0">
                <a:solidFill>
                  <a:prstClr val="black">
                    <a:tint val="75000"/>
                  </a:prstClr>
                </a:solidFill>
              </a:rPr>
              <a:pPr/>
              <a:t>20/02/2020</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84E6D245-387B-4B4B-94BA-039F81B0110D}"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136327108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7C523A55-954D-42AD-A65C-83B6EA2A8A31}" type="datetimeFigureOut">
              <a:rPr lang="en-GB" smtClean="0">
                <a:solidFill>
                  <a:prstClr val="black">
                    <a:tint val="75000"/>
                  </a:prstClr>
                </a:solidFill>
              </a:rPr>
              <a:pPr/>
              <a:t>20/02/2020</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C5ED3484-64AA-42EF-856B-91B3F14ACC44}"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259364681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7C523A55-954D-42AD-A65C-83B6EA2A8A31}" type="datetimeFigureOut">
              <a:rPr lang="en-GB" smtClean="0">
                <a:solidFill>
                  <a:prstClr val="black">
                    <a:tint val="75000"/>
                  </a:prstClr>
                </a:solidFill>
              </a:rPr>
              <a:pPr/>
              <a:t>20/02/2020</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C5ED3484-64AA-42EF-856B-91B3F14ACC44}"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3700326172"/>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7C523A55-954D-42AD-A65C-83B6EA2A8A31}" type="datetimeFigureOut">
              <a:rPr lang="en-GB" smtClean="0">
                <a:solidFill>
                  <a:prstClr val="black">
                    <a:tint val="75000"/>
                  </a:prstClr>
                </a:solidFill>
              </a:rPr>
              <a:pPr/>
              <a:t>20/02/2020</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C5ED3484-64AA-42EF-856B-91B3F14ACC44}"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1223032599"/>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7C523A55-954D-42AD-A65C-83B6EA2A8A31}" type="datetimeFigureOut">
              <a:rPr lang="en-GB" smtClean="0">
                <a:solidFill>
                  <a:prstClr val="black">
                    <a:tint val="75000"/>
                  </a:prstClr>
                </a:solidFill>
              </a:rPr>
              <a:pPr/>
              <a:t>20/02/2020</a:t>
            </a:fld>
            <a:endParaRPr lang="en-GB">
              <a:solidFill>
                <a:prstClr val="black">
                  <a:tint val="75000"/>
                </a:prstClr>
              </a:solidFill>
            </a:endParaRPr>
          </a:p>
        </p:txBody>
      </p:sp>
      <p:sp>
        <p:nvSpPr>
          <p:cNvPr id="6" name="Footer Placeholder 5"/>
          <p:cNvSpPr>
            <a:spLocks noGrp="1"/>
          </p:cNvSpPr>
          <p:nvPr>
            <p:ph type="ftr" sz="quarter" idx="11"/>
          </p:nvPr>
        </p:nvSpPr>
        <p:spPr/>
        <p:txBody>
          <a:bodyPr/>
          <a:lstStyle/>
          <a:p>
            <a:endParaRPr lang="en-GB">
              <a:solidFill>
                <a:prstClr val="black">
                  <a:tint val="75000"/>
                </a:prstClr>
              </a:solidFill>
            </a:endParaRPr>
          </a:p>
        </p:txBody>
      </p:sp>
      <p:sp>
        <p:nvSpPr>
          <p:cNvPr id="7" name="Slide Number Placeholder 6"/>
          <p:cNvSpPr>
            <a:spLocks noGrp="1"/>
          </p:cNvSpPr>
          <p:nvPr>
            <p:ph type="sldNum" sz="quarter" idx="12"/>
          </p:nvPr>
        </p:nvSpPr>
        <p:spPr/>
        <p:txBody>
          <a:bodyPr/>
          <a:lstStyle/>
          <a:p>
            <a:fld id="{C5ED3484-64AA-42EF-856B-91B3F14ACC44}"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1713704217"/>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7C523A55-954D-42AD-A65C-83B6EA2A8A31}" type="datetimeFigureOut">
              <a:rPr lang="en-GB" smtClean="0">
                <a:solidFill>
                  <a:prstClr val="black">
                    <a:tint val="75000"/>
                  </a:prstClr>
                </a:solidFill>
              </a:rPr>
              <a:pPr/>
              <a:t>20/02/2020</a:t>
            </a:fld>
            <a:endParaRPr lang="en-GB">
              <a:solidFill>
                <a:prstClr val="black">
                  <a:tint val="75000"/>
                </a:prstClr>
              </a:solidFill>
            </a:endParaRPr>
          </a:p>
        </p:txBody>
      </p:sp>
      <p:sp>
        <p:nvSpPr>
          <p:cNvPr id="8" name="Footer Placeholder 7"/>
          <p:cNvSpPr>
            <a:spLocks noGrp="1"/>
          </p:cNvSpPr>
          <p:nvPr>
            <p:ph type="ftr" sz="quarter" idx="11"/>
          </p:nvPr>
        </p:nvSpPr>
        <p:spPr/>
        <p:txBody>
          <a:bodyPr/>
          <a:lstStyle/>
          <a:p>
            <a:endParaRPr lang="en-GB">
              <a:solidFill>
                <a:prstClr val="black">
                  <a:tint val="75000"/>
                </a:prstClr>
              </a:solidFill>
            </a:endParaRPr>
          </a:p>
        </p:txBody>
      </p:sp>
      <p:sp>
        <p:nvSpPr>
          <p:cNvPr id="9" name="Slide Number Placeholder 8"/>
          <p:cNvSpPr>
            <a:spLocks noGrp="1"/>
          </p:cNvSpPr>
          <p:nvPr>
            <p:ph type="sldNum" sz="quarter" idx="12"/>
          </p:nvPr>
        </p:nvSpPr>
        <p:spPr/>
        <p:txBody>
          <a:bodyPr/>
          <a:lstStyle/>
          <a:p>
            <a:fld id="{C5ED3484-64AA-42EF-856B-91B3F14ACC44}"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161657615"/>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7C523A55-954D-42AD-A65C-83B6EA2A8A31}" type="datetimeFigureOut">
              <a:rPr lang="en-GB" smtClean="0">
                <a:solidFill>
                  <a:prstClr val="black">
                    <a:tint val="75000"/>
                  </a:prstClr>
                </a:solidFill>
              </a:rPr>
              <a:pPr/>
              <a:t>20/02/2020</a:t>
            </a:fld>
            <a:endParaRPr lang="en-GB">
              <a:solidFill>
                <a:prstClr val="black">
                  <a:tint val="75000"/>
                </a:prstClr>
              </a:solidFill>
            </a:endParaRPr>
          </a:p>
        </p:txBody>
      </p:sp>
      <p:sp>
        <p:nvSpPr>
          <p:cNvPr id="4" name="Footer Placeholder 3"/>
          <p:cNvSpPr>
            <a:spLocks noGrp="1"/>
          </p:cNvSpPr>
          <p:nvPr>
            <p:ph type="ftr" sz="quarter" idx="11"/>
          </p:nvPr>
        </p:nvSpPr>
        <p:spPr/>
        <p:txBody>
          <a:bodyPr/>
          <a:lstStyle/>
          <a:p>
            <a:endParaRPr lang="en-GB">
              <a:solidFill>
                <a:prstClr val="black">
                  <a:tint val="75000"/>
                </a:prstClr>
              </a:solidFill>
            </a:endParaRPr>
          </a:p>
        </p:txBody>
      </p:sp>
      <p:sp>
        <p:nvSpPr>
          <p:cNvPr id="5" name="Slide Number Placeholder 4"/>
          <p:cNvSpPr>
            <a:spLocks noGrp="1"/>
          </p:cNvSpPr>
          <p:nvPr>
            <p:ph type="sldNum" sz="quarter" idx="12"/>
          </p:nvPr>
        </p:nvSpPr>
        <p:spPr/>
        <p:txBody>
          <a:bodyPr/>
          <a:lstStyle/>
          <a:p>
            <a:fld id="{C5ED3484-64AA-42EF-856B-91B3F14ACC44}"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2434541133"/>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C523A55-954D-42AD-A65C-83B6EA2A8A31}" type="datetimeFigureOut">
              <a:rPr lang="en-GB" smtClean="0">
                <a:solidFill>
                  <a:prstClr val="black">
                    <a:tint val="75000"/>
                  </a:prstClr>
                </a:solidFill>
              </a:rPr>
              <a:pPr/>
              <a:t>20/02/2020</a:t>
            </a:fld>
            <a:endParaRPr lang="en-GB">
              <a:solidFill>
                <a:prstClr val="black">
                  <a:tint val="75000"/>
                </a:prstClr>
              </a:solidFill>
            </a:endParaRPr>
          </a:p>
        </p:txBody>
      </p:sp>
      <p:sp>
        <p:nvSpPr>
          <p:cNvPr id="3" name="Footer Placeholder 2"/>
          <p:cNvSpPr>
            <a:spLocks noGrp="1"/>
          </p:cNvSpPr>
          <p:nvPr>
            <p:ph type="ftr" sz="quarter" idx="11"/>
          </p:nvPr>
        </p:nvSpPr>
        <p:spPr/>
        <p:txBody>
          <a:bodyPr/>
          <a:lstStyle/>
          <a:p>
            <a:endParaRPr lang="en-GB">
              <a:solidFill>
                <a:prstClr val="black">
                  <a:tint val="75000"/>
                </a:prstClr>
              </a:solidFill>
            </a:endParaRPr>
          </a:p>
        </p:txBody>
      </p:sp>
      <p:sp>
        <p:nvSpPr>
          <p:cNvPr id="4" name="Slide Number Placeholder 3"/>
          <p:cNvSpPr>
            <a:spLocks noGrp="1"/>
          </p:cNvSpPr>
          <p:nvPr>
            <p:ph type="sldNum" sz="quarter" idx="12"/>
          </p:nvPr>
        </p:nvSpPr>
        <p:spPr/>
        <p:txBody>
          <a:bodyPr/>
          <a:lstStyle/>
          <a:p>
            <a:fld id="{C5ED3484-64AA-42EF-856B-91B3F14ACC44}"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67583427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06E47C5C-7C10-4A5F-ABE7-EF5F518D077D}" type="datetimeFigureOut">
              <a:rPr lang="en-GB" smtClean="0"/>
              <a:t>20/02/2020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A9711814-7ED5-42B2-B70D-F688A66C02A1}" type="slidenum">
              <a:rPr lang="en-GB" smtClean="0"/>
              <a:t>‹#›</a:t>
            </a:fld>
            <a:endParaRPr lang="en-GB"/>
          </a:p>
        </p:txBody>
      </p:sp>
    </p:spTree>
    <p:extLst>
      <p:ext uri="{BB962C8B-B14F-4D97-AF65-F5344CB8AC3E}">
        <p14:creationId xmlns:p14="http://schemas.microsoft.com/office/powerpoint/2010/main" val="2058498800"/>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7C523A55-954D-42AD-A65C-83B6EA2A8A31}" type="datetimeFigureOut">
              <a:rPr lang="en-GB" smtClean="0">
                <a:solidFill>
                  <a:prstClr val="black">
                    <a:tint val="75000"/>
                  </a:prstClr>
                </a:solidFill>
              </a:rPr>
              <a:pPr/>
              <a:t>20/02/2020</a:t>
            </a:fld>
            <a:endParaRPr lang="en-GB">
              <a:solidFill>
                <a:prstClr val="black">
                  <a:tint val="75000"/>
                </a:prstClr>
              </a:solidFill>
            </a:endParaRPr>
          </a:p>
        </p:txBody>
      </p:sp>
      <p:sp>
        <p:nvSpPr>
          <p:cNvPr id="6" name="Footer Placeholder 5"/>
          <p:cNvSpPr>
            <a:spLocks noGrp="1"/>
          </p:cNvSpPr>
          <p:nvPr>
            <p:ph type="ftr" sz="quarter" idx="11"/>
          </p:nvPr>
        </p:nvSpPr>
        <p:spPr/>
        <p:txBody>
          <a:bodyPr/>
          <a:lstStyle/>
          <a:p>
            <a:endParaRPr lang="en-GB">
              <a:solidFill>
                <a:prstClr val="black">
                  <a:tint val="75000"/>
                </a:prstClr>
              </a:solidFill>
            </a:endParaRPr>
          </a:p>
        </p:txBody>
      </p:sp>
      <p:sp>
        <p:nvSpPr>
          <p:cNvPr id="7" name="Slide Number Placeholder 6"/>
          <p:cNvSpPr>
            <a:spLocks noGrp="1"/>
          </p:cNvSpPr>
          <p:nvPr>
            <p:ph type="sldNum" sz="quarter" idx="12"/>
          </p:nvPr>
        </p:nvSpPr>
        <p:spPr/>
        <p:txBody>
          <a:bodyPr/>
          <a:lstStyle/>
          <a:p>
            <a:fld id="{C5ED3484-64AA-42EF-856B-91B3F14ACC44}"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2470159259"/>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7C523A55-954D-42AD-A65C-83B6EA2A8A31}" type="datetimeFigureOut">
              <a:rPr lang="en-GB" smtClean="0">
                <a:solidFill>
                  <a:prstClr val="black">
                    <a:tint val="75000"/>
                  </a:prstClr>
                </a:solidFill>
              </a:rPr>
              <a:pPr/>
              <a:t>20/02/2020</a:t>
            </a:fld>
            <a:endParaRPr lang="en-GB">
              <a:solidFill>
                <a:prstClr val="black">
                  <a:tint val="75000"/>
                </a:prstClr>
              </a:solidFill>
            </a:endParaRPr>
          </a:p>
        </p:txBody>
      </p:sp>
      <p:sp>
        <p:nvSpPr>
          <p:cNvPr id="6" name="Footer Placeholder 5"/>
          <p:cNvSpPr>
            <a:spLocks noGrp="1"/>
          </p:cNvSpPr>
          <p:nvPr>
            <p:ph type="ftr" sz="quarter" idx="11"/>
          </p:nvPr>
        </p:nvSpPr>
        <p:spPr/>
        <p:txBody>
          <a:bodyPr/>
          <a:lstStyle/>
          <a:p>
            <a:endParaRPr lang="en-GB">
              <a:solidFill>
                <a:prstClr val="black">
                  <a:tint val="75000"/>
                </a:prstClr>
              </a:solidFill>
            </a:endParaRPr>
          </a:p>
        </p:txBody>
      </p:sp>
      <p:sp>
        <p:nvSpPr>
          <p:cNvPr id="7" name="Slide Number Placeholder 6"/>
          <p:cNvSpPr>
            <a:spLocks noGrp="1"/>
          </p:cNvSpPr>
          <p:nvPr>
            <p:ph type="sldNum" sz="quarter" idx="12"/>
          </p:nvPr>
        </p:nvSpPr>
        <p:spPr/>
        <p:txBody>
          <a:bodyPr/>
          <a:lstStyle/>
          <a:p>
            <a:fld id="{C5ED3484-64AA-42EF-856B-91B3F14ACC44}"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2042505020"/>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7C523A55-954D-42AD-A65C-83B6EA2A8A31}" type="datetimeFigureOut">
              <a:rPr lang="en-GB" smtClean="0">
                <a:solidFill>
                  <a:prstClr val="black">
                    <a:tint val="75000"/>
                  </a:prstClr>
                </a:solidFill>
              </a:rPr>
              <a:pPr/>
              <a:t>20/02/2020</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C5ED3484-64AA-42EF-856B-91B3F14ACC44}"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456619978"/>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7C523A55-954D-42AD-A65C-83B6EA2A8A31}" type="datetimeFigureOut">
              <a:rPr lang="en-GB" smtClean="0">
                <a:solidFill>
                  <a:prstClr val="black">
                    <a:tint val="75000"/>
                  </a:prstClr>
                </a:solidFill>
              </a:rPr>
              <a:pPr/>
              <a:t>20/02/2020</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C5ED3484-64AA-42EF-856B-91B3F14ACC44}"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2508568859"/>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A30D0D68-88F9-4D5D-B5B8-AE8697A6F7BE}" type="datetimeFigureOut">
              <a:rPr lang="en-GB" smtClean="0"/>
              <a:t>20/02/2020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4E6D245-387B-4B4B-94BA-039F81B0110D}" type="slidenum">
              <a:rPr lang="en-GB" smtClean="0"/>
              <a:t>‹#›</a:t>
            </a:fld>
            <a:endParaRPr lang="en-GB"/>
          </a:p>
        </p:txBody>
      </p:sp>
    </p:spTree>
    <p:extLst>
      <p:ext uri="{BB962C8B-B14F-4D97-AF65-F5344CB8AC3E}">
        <p14:creationId xmlns:p14="http://schemas.microsoft.com/office/powerpoint/2010/main" val="1254847039"/>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A30D0D68-88F9-4D5D-B5B8-AE8697A6F7BE}" type="datetimeFigureOut">
              <a:rPr lang="en-GB" smtClean="0"/>
              <a:t>20/02/2020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4E6D245-387B-4B4B-94BA-039F81B0110D}" type="slidenum">
              <a:rPr lang="en-GB" smtClean="0"/>
              <a:t>‹#›</a:t>
            </a:fld>
            <a:endParaRPr lang="en-GB"/>
          </a:p>
        </p:txBody>
      </p:sp>
    </p:spTree>
    <p:extLst>
      <p:ext uri="{BB962C8B-B14F-4D97-AF65-F5344CB8AC3E}">
        <p14:creationId xmlns:p14="http://schemas.microsoft.com/office/powerpoint/2010/main" val="2011258108"/>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A30D0D68-88F9-4D5D-B5B8-AE8697A6F7BE}" type="datetimeFigureOut">
              <a:rPr lang="en-GB" smtClean="0"/>
              <a:t>20/02/2020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4E6D245-387B-4B4B-94BA-039F81B0110D}" type="slidenum">
              <a:rPr lang="en-GB" smtClean="0"/>
              <a:t>‹#›</a:t>
            </a:fld>
            <a:endParaRPr lang="en-GB"/>
          </a:p>
        </p:txBody>
      </p:sp>
    </p:spTree>
    <p:extLst>
      <p:ext uri="{BB962C8B-B14F-4D97-AF65-F5344CB8AC3E}">
        <p14:creationId xmlns:p14="http://schemas.microsoft.com/office/powerpoint/2010/main" val="4003230264"/>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A30D0D68-88F9-4D5D-B5B8-AE8697A6F7BE}" type="datetimeFigureOut">
              <a:rPr lang="en-GB" smtClean="0"/>
              <a:t>20/02/2020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84E6D245-387B-4B4B-94BA-039F81B0110D}" type="slidenum">
              <a:rPr lang="en-GB" smtClean="0"/>
              <a:t>‹#›</a:t>
            </a:fld>
            <a:endParaRPr lang="en-GB"/>
          </a:p>
        </p:txBody>
      </p:sp>
    </p:spTree>
    <p:extLst>
      <p:ext uri="{BB962C8B-B14F-4D97-AF65-F5344CB8AC3E}">
        <p14:creationId xmlns:p14="http://schemas.microsoft.com/office/powerpoint/2010/main" val="321427142"/>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A30D0D68-88F9-4D5D-B5B8-AE8697A6F7BE}" type="datetimeFigureOut">
              <a:rPr lang="en-GB" smtClean="0"/>
              <a:t>20/02/2020</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84E6D245-387B-4B4B-94BA-039F81B0110D}" type="slidenum">
              <a:rPr lang="en-GB" smtClean="0"/>
              <a:t>‹#›</a:t>
            </a:fld>
            <a:endParaRPr lang="en-GB"/>
          </a:p>
        </p:txBody>
      </p:sp>
    </p:spTree>
    <p:extLst>
      <p:ext uri="{BB962C8B-B14F-4D97-AF65-F5344CB8AC3E}">
        <p14:creationId xmlns:p14="http://schemas.microsoft.com/office/powerpoint/2010/main" val="2088342775"/>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A30D0D68-88F9-4D5D-B5B8-AE8697A6F7BE}" type="datetimeFigureOut">
              <a:rPr lang="en-GB" smtClean="0"/>
              <a:t>20/02/2020</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84E6D245-387B-4B4B-94BA-039F81B0110D}" type="slidenum">
              <a:rPr lang="en-GB" smtClean="0"/>
              <a:t>‹#›</a:t>
            </a:fld>
            <a:endParaRPr lang="en-GB"/>
          </a:p>
        </p:txBody>
      </p:sp>
    </p:spTree>
    <p:extLst>
      <p:ext uri="{BB962C8B-B14F-4D97-AF65-F5344CB8AC3E}">
        <p14:creationId xmlns:p14="http://schemas.microsoft.com/office/powerpoint/2010/main" val="11105457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06E47C5C-7C10-4A5F-ABE7-EF5F518D077D}" type="datetimeFigureOut">
              <a:rPr lang="en-GB" smtClean="0"/>
              <a:t>20/02/2020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A9711814-7ED5-42B2-B70D-F688A66C02A1}" type="slidenum">
              <a:rPr lang="en-GB" smtClean="0"/>
              <a:t>‹#›</a:t>
            </a:fld>
            <a:endParaRPr lang="en-GB"/>
          </a:p>
        </p:txBody>
      </p:sp>
    </p:spTree>
    <p:extLst>
      <p:ext uri="{BB962C8B-B14F-4D97-AF65-F5344CB8AC3E}">
        <p14:creationId xmlns:p14="http://schemas.microsoft.com/office/powerpoint/2010/main" val="1967765351"/>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30D0D68-88F9-4D5D-B5B8-AE8697A6F7BE}" type="datetimeFigureOut">
              <a:rPr lang="en-GB" smtClean="0"/>
              <a:t>20/02/2020</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84E6D245-387B-4B4B-94BA-039F81B0110D}" type="slidenum">
              <a:rPr lang="en-GB" smtClean="0"/>
              <a:t>‹#›</a:t>
            </a:fld>
            <a:endParaRPr lang="en-GB"/>
          </a:p>
        </p:txBody>
      </p:sp>
    </p:spTree>
    <p:extLst>
      <p:ext uri="{BB962C8B-B14F-4D97-AF65-F5344CB8AC3E}">
        <p14:creationId xmlns:p14="http://schemas.microsoft.com/office/powerpoint/2010/main" val="836586686"/>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A30D0D68-88F9-4D5D-B5B8-AE8697A6F7BE}" type="datetimeFigureOut">
              <a:rPr lang="en-GB" smtClean="0"/>
              <a:t>20/02/2020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84E6D245-387B-4B4B-94BA-039F81B0110D}" type="slidenum">
              <a:rPr lang="en-GB" smtClean="0"/>
              <a:t>‹#›</a:t>
            </a:fld>
            <a:endParaRPr lang="en-GB"/>
          </a:p>
        </p:txBody>
      </p:sp>
    </p:spTree>
    <p:extLst>
      <p:ext uri="{BB962C8B-B14F-4D97-AF65-F5344CB8AC3E}">
        <p14:creationId xmlns:p14="http://schemas.microsoft.com/office/powerpoint/2010/main" val="3482445138"/>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A30D0D68-88F9-4D5D-B5B8-AE8697A6F7BE}" type="datetimeFigureOut">
              <a:rPr lang="en-GB" smtClean="0"/>
              <a:t>20/02/2020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84E6D245-387B-4B4B-94BA-039F81B0110D}" type="slidenum">
              <a:rPr lang="en-GB" smtClean="0"/>
              <a:t>‹#›</a:t>
            </a:fld>
            <a:endParaRPr lang="en-GB"/>
          </a:p>
        </p:txBody>
      </p:sp>
    </p:spTree>
    <p:extLst>
      <p:ext uri="{BB962C8B-B14F-4D97-AF65-F5344CB8AC3E}">
        <p14:creationId xmlns:p14="http://schemas.microsoft.com/office/powerpoint/2010/main" val="2857694393"/>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A30D0D68-88F9-4D5D-B5B8-AE8697A6F7BE}" type="datetimeFigureOut">
              <a:rPr lang="en-GB" smtClean="0"/>
              <a:t>20/02/2020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4E6D245-387B-4B4B-94BA-039F81B0110D}" type="slidenum">
              <a:rPr lang="en-GB" smtClean="0"/>
              <a:t>‹#›</a:t>
            </a:fld>
            <a:endParaRPr lang="en-GB"/>
          </a:p>
        </p:txBody>
      </p:sp>
    </p:spTree>
    <p:extLst>
      <p:ext uri="{BB962C8B-B14F-4D97-AF65-F5344CB8AC3E}">
        <p14:creationId xmlns:p14="http://schemas.microsoft.com/office/powerpoint/2010/main" val="270446532"/>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A30D0D68-88F9-4D5D-B5B8-AE8697A6F7BE}" type="datetimeFigureOut">
              <a:rPr lang="en-GB" smtClean="0"/>
              <a:t>20/02/2020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4E6D245-387B-4B4B-94BA-039F81B0110D}" type="slidenum">
              <a:rPr lang="en-GB" smtClean="0"/>
              <a:t>‹#›</a:t>
            </a:fld>
            <a:endParaRPr lang="en-GB"/>
          </a:p>
        </p:txBody>
      </p:sp>
    </p:spTree>
    <p:extLst>
      <p:ext uri="{BB962C8B-B14F-4D97-AF65-F5344CB8AC3E}">
        <p14:creationId xmlns:p14="http://schemas.microsoft.com/office/powerpoint/2010/main" val="2974809174"/>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Text Box 17"/>
          <p:cNvSpPr txBox="1">
            <a:spLocks noChangeArrowheads="1"/>
          </p:cNvSpPr>
          <p:nvPr/>
        </p:nvSpPr>
        <p:spPr bwMode="auto">
          <a:xfrm>
            <a:off x="239184" y="1125538"/>
            <a:ext cx="11521016" cy="5543550"/>
          </a:xfrm>
          <a:prstGeom prst="rect">
            <a:avLst/>
          </a:prstGeom>
          <a:solidFill>
            <a:srgbClr val="833895"/>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lvl1pPr defTabSz="1042988">
              <a:spcBef>
                <a:spcPct val="0"/>
              </a:spcBef>
              <a:defRPr>
                <a:solidFill>
                  <a:schemeClr val="tx1"/>
                </a:solidFill>
                <a:latin typeface="Arial" charset="0"/>
              </a:defRPr>
            </a:lvl1pPr>
            <a:lvl2pPr defTabSz="1042988">
              <a:spcBef>
                <a:spcPct val="0"/>
              </a:spcBef>
              <a:defRPr>
                <a:solidFill>
                  <a:schemeClr val="tx1"/>
                </a:solidFill>
                <a:latin typeface="Arial" charset="0"/>
              </a:defRPr>
            </a:lvl2pPr>
            <a:lvl3pPr defTabSz="1042988">
              <a:spcBef>
                <a:spcPct val="0"/>
              </a:spcBef>
              <a:defRPr>
                <a:solidFill>
                  <a:schemeClr val="tx1"/>
                </a:solidFill>
                <a:latin typeface="Arial" charset="0"/>
              </a:defRPr>
            </a:lvl3pPr>
            <a:lvl4pPr defTabSz="1042988">
              <a:spcBef>
                <a:spcPct val="0"/>
              </a:spcBef>
              <a:defRPr>
                <a:solidFill>
                  <a:schemeClr val="tx1"/>
                </a:solidFill>
                <a:latin typeface="Arial" charset="0"/>
              </a:defRPr>
            </a:lvl4pPr>
            <a:lvl5pPr defTabSz="1042988">
              <a:spcBef>
                <a:spcPct val="0"/>
              </a:spcBef>
              <a:defRPr>
                <a:solidFill>
                  <a:schemeClr val="tx1"/>
                </a:solidFill>
                <a:latin typeface="Arial" charset="0"/>
              </a:defRPr>
            </a:lvl5pPr>
            <a:lvl6pPr defTabSz="1042988" fontAlgn="base">
              <a:spcBef>
                <a:spcPct val="0"/>
              </a:spcBef>
              <a:spcAft>
                <a:spcPct val="0"/>
              </a:spcAft>
              <a:defRPr>
                <a:solidFill>
                  <a:schemeClr val="tx1"/>
                </a:solidFill>
                <a:latin typeface="Arial" charset="0"/>
              </a:defRPr>
            </a:lvl6pPr>
            <a:lvl7pPr defTabSz="1042988" fontAlgn="base">
              <a:spcBef>
                <a:spcPct val="0"/>
              </a:spcBef>
              <a:spcAft>
                <a:spcPct val="0"/>
              </a:spcAft>
              <a:defRPr>
                <a:solidFill>
                  <a:schemeClr val="tx1"/>
                </a:solidFill>
                <a:latin typeface="Arial" charset="0"/>
              </a:defRPr>
            </a:lvl7pPr>
            <a:lvl8pPr defTabSz="1042988" fontAlgn="base">
              <a:spcBef>
                <a:spcPct val="0"/>
              </a:spcBef>
              <a:spcAft>
                <a:spcPct val="0"/>
              </a:spcAft>
              <a:defRPr>
                <a:solidFill>
                  <a:schemeClr val="tx1"/>
                </a:solidFill>
                <a:latin typeface="Arial" charset="0"/>
              </a:defRPr>
            </a:lvl8pPr>
            <a:lvl9pPr defTabSz="1042988" fontAlgn="base">
              <a:spcBef>
                <a:spcPct val="0"/>
              </a:spcBef>
              <a:spcAft>
                <a:spcPct val="0"/>
              </a:spcAft>
              <a:defRPr>
                <a:solidFill>
                  <a:schemeClr val="tx1"/>
                </a:solidFill>
                <a:latin typeface="Arial" charset="0"/>
              </a:defRPr>
            </a:lvl9pPr>
          </a:lstStyle>
          <a:p>
            <a:pPr>
              <a:defRPr/>
            </a:pPr>
            <a:endParaRPr lang="en-US" sz="2100">
              <a:cs typeface="+mn-cs"/>
            </a:endParaRPr>
          </a:p>
        </p:txBody>
      </p:sp>
      <p:sp>
        <p:nvSpPr>
          <p:cNvPr id="5" name="Rectangle 7"/>
          <p:cNvSpPr>
            <a:spLocks noChangeArrowheads="1"/>
          </p:cNvSpPr>
          <p:nvPr/>
        </p:nvSpPr>
        <p:spPr bwMode="auto">
          <a:xfrm>
            <a:off x="2165351" y="3016251"/>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spcBef>
                <a:spcPct val="20000"/>
              </a:spcBef>
              <a:buChar char="•"/>
              <a:defRPr sz="4800">
                <a:solidFill>
                  <a:schemeClr val="tx1"/>
                </a:solidFill>
                <a:latin typeface="Arial" charset="0"/>
              </a:defRPr>
            </a:lvl1pPr>
            <a:lvl2pPr marL="742950" indent="-285750" eaLnBrk="0" hangingPunct="0">
              <a:spcBef>
                <a:spcPct val="20000"/>
              </a:spcBef>
              <a:buChar char="•"/>
              <a:defRPr sz="4800">
                <a:solidFill>
                  <a:schemeClr val="tx1"/>
                </a:solidFill>
                <a:latin typeface="Arial" charset="0"/>
              </a:defRPr>
            </a:lvl2pPr>
            <a:lvl3pPr marL="1143000" indent="-228600" eaLnBrk="0" hangingPunct="0">
              <a:spcBef>
                <a:spcPct val="20000"/>
              </a:spcBef>
              <a:buChar char="•"/>
              <a:defRPr sz="4800">
                <a:solidFill>
                  <a:schemeClr val="tx1"/>
                </a:solidFill>
                <a:latin typeface="Arial" charset="0"/>
              </a:defRPr>
            </a:lvl3pPr>
            <a:lvl4pPr marL="1600200" indent="-228600" eaLnBrk="0" hangingPunct="0">
              <a:spcBef>
                <a:spcPct val="20000"/>
              </a:spcBef>
              <a:buChar char="•"/>
              <a:defRPr sz="4800">
                <a:solidFill>
                  <a:schemeClr val="tx1"/>
                </a:solidFill>
                <a:latin typeface="Arial" charset="0"/>
              </a:defRPr>
            </a:lvl4pPr>
            <a:lvl5pPr marL="2057400" indent="-228600" eaLnBrk="0" hangingPunct="0">
              <a:spcBef>
                <a:spcPct val="20000"/>
              </a:spcBef>
              <a:buChar char="•"/>
              <a:defRPr sz="4800">
                <a:solidFill>
                  <a:schemeClr val="tx1"/>
                </a:solidFill>
                <a:latin typeface="Arial" charset="0"/>
              </a:defRPr>
            </a:lvl5pPr>
            <a:lvl6pPr marL="2514600" indent="-228600" eaLnBrk="0" fontAlgn="base" hangingPunct="0">
              <a:spcBef>
                <a:spcPct val="20000"/>
              </a:spcBef>
              <a:spcAft>
                <a:spcPct val="0"/>
              </a:spcAft>
              <a:buChar char="•"/>
              <a:defRPr sz="4800">
                <a:solidFill>
                  <a:schemeClr val="tx1"/>
                </a:solidFill>
                <a:latin typeface="Arial" charset="0"/>
              </a:defRPr>
            </a:lvl6pPr>
            <a:lvl7pPr marL="2971800" indent="-228600" eaLnBrk="0" fontAlgn="base" hangingPunct="0">
              <a:spcBef>
                <a:spcPct val="20000"/>
              </a:spcBef>
              <a:spcAft>
                <a:spcPct val="0"/>
              </a:spcAft>
              <a:buChar char="•"/>
              <a:defRPr sz="4800">
                <a:solidFill>
                  <a:schemeClr val="tx1"/>
                </a:solidFill>
                <a:latin typeface="Arial" charset="0"/>
              </a:defRPr>
            </a:lvl7pPr>
            <a:lvl8pPr marL="3429000" indent="-228600" eaLnBrk="0" fontAlgn="base" hangingPunct="0">
              <a:spcBef>
                <a:spcPct val="20000"/>
              </a:spcBef>
              <a:spcAft>
                <a:spcPct val="0"/>
              </a:spcAft>
              <a:buChar char="•"/>
              <a:defRPr sz="4800">
                <a:solidFill>
                  <a:schemeClr val="tx1"/>
                </a:solidFill>
                <a:latin typeface="Arial" charset="0"/>
              </a:defRPr>
            </a:lvl8pPr>
            <a:lvl9pPr marL="3886200" indent="-228600" eaLnBrk="0" fontAlgn="base" hangingPunct="0">
              <a:spcBef>
                <a:spcPct val="20000"/>
              </a:spcBef>
              <a:spcAft>
                <a:spcPct val="0"/>
              </a:spcAft>
              <a:buChar char="•"/>
              <a:defRPr sz="4800">
                <a:solidFill>
                  <a:schemeClr val="tx1"/>
                </a:solidFill>
                <a:latin typeface="Arial" charset="0"/>
              </a:defRPr>
            </a:lvl9pPr>
          </a:lstStyle>
          <a:p>
            <a:pPr eaLnBrk="1" hangingPunct="1">
              <a:spcBef>
                <a:spcPct val="0"/>
              </a:spcBef>
              <a:buFontTx/>
              <a:buNone/>
            </a:pPr>
            <a:endParaRPr lang="en-US" altLang="en-US" sz="1800"/>
          </a:p>
        </p:txBody>
      </p:sp>
      <p:sp>
        <p:nvSpPr>
          <p:cNvPr id="6" name="Rectangle 8"/>
          <p:cNvSpPr>
            <a:spLocks noChangeArrowheads="1"/>
          </p:cNvSpPr>
          <p:nvPr/>
        </p:nvSpPr>
        <p:spPr bwMode="auto">
          <a:xfrm>
            <a:off x="2165351" y="3016251"/>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spcBef>
                <a:spcPct val="20000"/>
              </a:spcBef>
              <a:buChar char="•"/>
              <a:defRPr sz="4800">
                <a:solidFill>
                  <a:schemeClr val="tx1"/>
                </a:solidFill>
                <a:latin typeface="Arial" charset="0"/>
              </a:defRPr>
            </a:lvl1pPr>
            <a:lvl2pPr marL="742950" indent="-285750" eaLnBrk="0" hangingPunct="0">
              <a:spcBef>
                <a:spcPct val="20000"/>
              </a:spcBef>
              <a:buChar char="•"/>
              <a:defRPr sz="4800">
                <a:solidFill>
                  <a:schemeClr val="tx1"/>
                </a:solidFill>
                <a:latin typeface="Arial" charset="0"/>
              </a:defRPr>
            </a:lvl2pPr>
            <a:lvl3pPr marL="1143000" indent="-228600" eaLnBrk="0" hangingPunct="0">
              <a:spcBef>
                <a:spcPct val="20000"/>
              </a:spcBef>
              <a:buChar char="•"/>
              <a:defRPr sz="4800">
                <a:solidFill>
                  <a:schemeClr val="tx1"/>
                </a:solidFill>
                <a:latin typeface="Arial" charset="0"/>
              </a:defRPr>
            </a:lvl3pPr>
            <a:lvl4pPr marL="1600200" indent="-228600" eaLnBrk="0" hangingPunct="0">
              <a:spcBef>
                <a:spcPct val="20000"/>
              </a:spcBef>
              <a:buChar char="•"/>
              <a:defRPr sz="4800">
                <a:solidFill>
                  <a:schemeClr val="tx1"/>
                </a:solidFill>
                <a:latin typeface="Arial" charset="0"/>
              </a:defRPr>
            </a:lvl4pPr>
            <a:lvl5pPr marL="2057400" indent="-228600" eaLnBrk="0" hangingPunct="0">
              <a:spcBef>
                <a:spcPct val="20000"/>
              </a:spcBef>
              <a:buChar char="•"/>
              <a:defRPr sz="4800">
                <a:solidFill>
                  <a:schemeClr val="tx1"/>
                </a:solidFill>
                <a:latin typeface="Arial" charset="0"/>
              </a:defRPr>
            </a:lvl5pPr>
            <a:lvl6pPr marL="2514600" indent="-228600" eaLnBrk="0" fontAlgn="base" hangingPunct="0">
              <a:spcBef>
                <a:spcPct val="20000"/>
              </a:spcBef>
              <a:spcAft>
                <a:spcPct val="0"/>
              </a:spcAft>
              <a:buChar char="•"/>
              <a:defRPr sz="4800">
                <a:solidFill>
                  <a:schemeClr val="tx1"/>
                </a:solidFill>
                <a:latin typeface="Arial" charset="0"/>
              </a:defRPr>
            </a:lvl6pPr>
            <a:lvl7pPr marL="2971800" indent="-228600" eaLnBrk="0" fontAlgn="base" hangingPunct="0">
              <a:spcBef>
                <a:spcPct val="20000"/>
              </a:spcBef>
              <a:spcAft>
                <a:spcPct val="0"/>
              </a:spcAft>
              <a:buChar char="•"/>
              <a:defRPr sz="4800">
                <a:solidFill>
                  <a:schemeClr val="tx1"/>
                </a:solidFill>
                <a:latin typeface="Arial" charset="0"/>
              </a:defRPr>
            </a:lvl7pPr>
            <a:lvl8pPr marL="3429000" indent="-228600" eaLnBrk="0" fontAlgn="base" hangingPunct="0">
              <a:spcBef>
                <a:spcPct val="20000"/>
              </a:spcBef>
              <a:spcAft>
                <a:spcPct val="0"/>
              </a:spcAft>
              <a:buChar char="•"/>
              <a:defRPr sz="4800">
                <a:solidFill>
                  <a:schemeClr val="tx1"/>
                </a:solidFill>
                <a:latin typeface="Arial" charset="0"/>
              </a:defRPr>
            </a:lvl8pPr>
            <a:lvl9pPr marL="3886200" indent="-228600" eaLnBrk="0" fontAlgn="base" hangingPunct="0">
              <a:spcBef>
                <a:spcPct val="20000"/>
              </a:spcBef>
              <a:spcAft>
                <a:spcPct val="0"/>
              </a:spcAft>
              <a:buChar char="•"/>
              <a:defRPr sz="4800">
                <a:solidFill>
                  <a:schemeClr val="tx1"/>
                </a:solidFill>
                <a:latin typeface="Arial" charset="0"/>
              </a:defRPr>
            </a:lvl9pPr>
          </a:lstStyle>
          <a:p>
            <a:pPr eaLnBrk="1" hangingPunct="1">
              <a:spcBef>
                <a:spcPct val="0"/>
              </a:spcBef>
              <a:buFontTx/>
              <a:buNone/>
            </a:pPr>
            <a:endParaRPr lang="en-US" altLang="en-US" sz="1800"/>
          </a:p>
        </p:txBody>
      </p:sp>
      <p:sp>
        <p:nvSpPr>
          <p:cNvPr id="7" name="Rectangle 9"/>
          <p:cNvSpPr>
            <a:spLocks noChangeArrowheads="1"/>
          </p:cNvSpPr>
          <p:nvPr/>
        </p:nvSpPr>
        <p:spPr bwMode="auto">
          <a:xfrm>
            <a:off x="3079751" y="3016251"/>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spcBef>
                <a:spcPct val="20000"/>
              </a:spcBef>
              <a:buChar char="•"/>
              <a:defRPr sz="4800">
                <a:solidFill>
                  <a:schemeClr val="tx1"/>
                </a:solidFill>
                <a:latin typeface="Arial" charset="0"/>
              </a:defRPr>
            </a:lvl1pPr>
            <a:lvl2pPr marL="742950" indent="-285750" eaLnBrk="0" hangingPunct="0">
              <a:spcBef>
                <a:spcPct val="20000"/>
              </a:spcBef>
              <a:buChar char="•"/>
              <a:defRPr sz="4800">
                <a:solidFill>
                  <a:schemeClr val="tx1"/>
                </a:solidFill>
                <a:latin typeface="Arial" charset="0"/>
              </a:defRPr>
            </a:lvl2pPr>
            <a:lvl3pPr marL="1143000" indent="-228600" eaLnBrk="0" hangingPunct="0">
              <a:spcBef>
                <a:spcPct val="20000"/>
              </a:spcBef>
              <a:buChar char="•"/>
              <a:defRPr sz="4800">
                <a:solidFill>
                  <a:schemeClr val="tx1"/>
                </a:solidFill>
                <a:latin typeface="Arial" charset="0"/>
              </a:defRPr>
            </a:lvl3pPr>
            <a:lvl4pPr marL="1600200" indent="-228600" eaLnBrk="0" hangingPunct="0">
              <a:spcBef>
                <a:spcPct val="20000"/>
              </a:spcBef>
              <a:buChar char="•"/>
              <a:defRPr sz="4800">
                <a:solidFill>
                  <a:schemeClr val="tx1"/>
                </a:solidFill>
                <a:latin typeface="Arial" charset="0"/>
              </a:defRPr>
            </a:lvl4pPr>
            <a:lvl5pPr marL="2057400" indent="-228600" eaLnBrk="0" hangingPunct="0">
              <a:spcBef>
                <a:spcPct val="20000"/>
              </a:spcBef>
              <a:buChar char="•"/>
              <a:defRPr sz="4800">
                <a:solidFill>
                  <a:schemeClr val="tx1"/>
                </a:solidFill>
                <a:latin typeface="Arial" charset="0"/>
              </a:defRPr>
            </a:lvl5pPr>
            <a:lvl6pPr marL="2514600" indent="-228600" eaLnBrk="0" fontAlgn="base" hangingPunct="0">
              <a:spcBef>
                <a:spcPct val="20000"/>
              </a:spcBef>
              <a:spcAft>
                <a:spcPct val="0"/>
              </a:spcAft>
              <a:buChar char="•"/>
              <a:defRPr sz="4800">
                <a:solidFill>
                  <a:schemeClr val="tx1"/>
                </a:solidFill>
                <a:latin typeface="Arial" charset="0"/>
              </a:defRPr>
            </a:lvl6pPr>
            <a:lvl7pPr marL="2971800" indent="-228600" eaLnBrk="0" fontAlgn="base" hangingPunct="0">
              <a:spcBef>
                <a:spcPct val="20000"/>
              </a:spcBef>
              <a:spcAft>
                <a:spcPct val="0"/>
              </a:spcAft>
              <a:buChar char="•"/>
              <a:defRPr sz="4800">
                <a:solidFill>
                  <a:schemeClr val="tx1"/>
                </a:solidFill>
                <a:latin typeface="Arial" charset="0"/>
              </a:defRPr>
            </a:lvl7pPr>
            <a:lvl8pPr marL="3429000" indent="-228600" eaLnBrk="0" fontAlgn="base" hangingPunct="0">
              <a:spcBef>
                <a:spcPct val="20000"/>
              </a:spcBef>
              <a:spcAft>
                <a:spcPct val="0"/>
              </a:spcAft>
              <a:buChar char="•"/>
              <a:defRPr sz="4800">
                <a:solidFill>
                  <a:schemeClr val="tx1"/>
                </a:solidFill>
                <a:latin typeface="Arial" charset="0"/>
              </a:defRPr>
            </a:lvl8pPr>
            <a:lvl9pPr marL="3886200" indent="-228600" eaLnBrk="0" fontAlgn="base" hangingPunct="0">
              <a:spcBef>
                <a:spcPct val="20000"/>
              </a:spcBef>
              <a:spcAft>
                <a:spcPct val="0"/>
              </a:spcAft>
              <a:buChar char="•"/>
              <a:defRPr sz="4800">
                <a:solidFill>
                  <a:schemeClr val="tx1"/>
                </a:solidFill>
                <a:latin typeface="Arial" charset="0"/>
              </a:defRPr>
            </a:lvl9pPr>
          </a:lstStyle>
          <a:p>
            <a:pPr eaLnBrk="1" hangingPunct="1">
              <a:spcBef>
                <a:spcPct val="0"/>
              </a:spcBef>
              <a:buFontTx/>
              <a:buNone/>
            </a:pPr>
            <a:endParaRPr lang="en-US" altLang="en-US" sz="1800"/>
          </a:p>
        </p:txBody>
      </p:sp>
      <p:sp>
        <p:nvSpPr>
          <p:cNvPr id="8" name="Rectangle 10"/>
          <p:cNvSpPr>
            <a:spLocks noChangeArrowheads="1"/>
          </p:cNvSpPr>
          <p:nvPr/>
        </p:nvSpPr>
        <p:spPr bwMode="auto">
          <a:xfrm>
            <a:off x="3079751" y="3016251"/>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spcBef>
                <a:spcPct val="20000"/>
              </a:spcBef>
              <a:buChar char="•"/>
              <a:defRPr sz="4800">
                <a:solidFill>
                  <a:schemeClr val="tx1"/>
                </a:solidFill>
                <a:latin typeface="Arial" charset="0"/>
              </a:defRPr>
            </a:lvl1pPr>
            <a:lvl2pPr marL="742950" indent="-285750" eaLnBrk="0" hangingPunct="0">
              <a:spcBef>
                <a:spcPct val="20000"/>
              </a:spcBef>
              <a:buChar char="•"/>
              <a:defRPr sz="4800">
                <a:solidFill>
                  <a:schemeClr val="tx1"/>
                </a:solidFill>
                <a:latin typeface="Arial" charset="0"/>
              </a:defRPr>
            </a:lvl2pPr>
            <a:lvl3pPr marL="1143000" indent="-228600" eaLnBrk="0" hangingPunct="0">
              <a:spcBef>
                <a:spcPct val="20000"/>
              </a:spcBef>
              <a:buChar char="•"/>
              <a:defRPr sz="4800">
                <a:solidFill>
                  <a:schemeClr val="tx1"/>
                </a:solidFill>
                <a:latin typeface="Arial" charset="0"/>
              </a:defRPr>
            </a:lvl3pPr>
            <a:lvl4pPr marL="1600200" indent="-228600" eaLnBrk="0" hangingPunct="0">
              <a:spcBef>
                <a:spcPct val="20000"/>
              </a:spcBef>
              <a:buChar char="•"/>
              <a:defRPr sz="4800">
                <a:solidFill>
                  <a:schemeClr val="tx1"/>
                </a:solidFill>
                <a:latin typeface="Arial" charset="0"/>
              </a:defRPr>
            </a:lvl4pPr>
            <a:lvl5pPr marL="2057400" indent="-228600" eaLnBrk="0" hangingPunct="0">
              <a:spcBef>
                <a:spcPct val="20000"/>
              </a:spcBef>
              <a:buChar char="•"/>
              <a:defRPr sz="4800">
                <a:solidFill>
                  <a:schemeClr val="tx1"/>
                </a:solidFill>
                <a:latin typeface="Arial" charset="0"/>
              </a:defRPr>
            </a:lvl5pPr>
            <a:lvl6pPr marL="2514600" indent="-228600" eaLnBrk="0" fontAlgn="base" hangingPunct="0">
              <a:spcBef>
                <a:spcPct val="20000"/>
              </a:spcBef>
              <a:spcAft>
                <a:spcPct val="0"/>
              </a:spcAft>
              <a:buChar char="•"/>
              <a:defRPr sz="4800">
                <a:solidFill>
                  <a:schemeClr val="tx1"/>
                </a:solidFill>
                <a:latin typeface="Arial" charset="0"/>
              </a:defRPr>
            </a:lvl6pPr>
            <a:lvl7pPr marL="2971800" indent="-228600" eaLnBrk="0" fontAlgn="base" hangingPunct="0">
              <a:spcBef>
                <a:spcPct val="20000"/>
              </a:spcBef>
              <a:spcAft>
                <a:spcPct val="0"/>
              </a:spcAft>
              <a:buChar char="•"/>
              <a:defRPr sz="4800">
                <a:solidFill>
                  <a:schemeClr val="tx1"/>
                </a:solidFill>
                <a:latin typeface="Arial" charset="0"/>
              </a:defRPr>
            </a:lvl7pPr>
            <a:lvl8pPr marL="3429000" indent="-228600" eaLnBrk="0" fontAlgn="base" hangingPunct="0">
              <a:spcBef>
                <a:spcPct val="20000"/>
              </a:spcBef>
              <a:spcAft>
                <a:spcPct val="0"/>
              </a:spcAft>
              <a:buChar char="•"/>
              <a:defRPr sz="4800">
                <a:solidFill>
                  <a:schemeClr val="tx1"/>
                </a:solidFill>
                <a:latin typeface="Arial" charset="0"/>
              </a:defRPr>
            </a:lvl8pPr>
            <a:lvl9pPr marL="3886200" indent="-228600" eaLnBrk="0" fontAlgn="base" hangingPunct="0">
              <a:spcBef>
                <a:spcPct val="20000"/>
              </a:spcBef>
              <a:spcAft>
                <a:spcPct val="0"/>
              </a:spcAft>
              <a:buChar char="•"/>
              <a:defRPr sz="4800">
                <a:solidFill>
                  <a:schemeClr val="tx1"/>
                </a:solidFill>
                <a:latin typeface="Arial" charset="0"/>
              </a:defRPr>
            </a:lvl9pPr>
          </a:lstStyle>
          <a:p>
            <a:pPr eaLnBrk="1" hangingPunct="1">
              <a:spcBef>
                <a:spcPct val="0"/>
              </a:spcBef>
              <a:buFontTx/>
              <a:buNone/>
            </a:pPr>
            <a:endParaRPr lang="en-US" altLang="en-US" sz="1800"/>
          </a:p>
        </p:txBody>
      </p:sp>
      <p:pic>
        <p:nvPicPr>
          <p:cNvPr id="9" name="Picture 4" descr="NRSLogo2Colmast"/>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34434" y="222250"/>
            <a:ext cx="3014133"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Picture 5" descr="NRSStrap2ColmastPPT"/>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917268" y="765176"/>
            <a:ext cx="4925484" cy="157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16802" name="Rectangle 2"/>
          <p:cNvSpPr>
            <a:spLocks noGrp="1" noChangeArrowheads="1"/>
          </p:cNvSpPr>
          <p:nvPr>
            <p:ph type="ctrTitle"/>
          </p:nvPr>
        </p:nvSpPr>
        <p:spPr>
          <a:xfrm>
            <a:off x="914400" y="2130426"/>
            <a:ext cx="10363200" cy="1470025"/>
          </a:xfrm>
        </p:spPr>
        <p:txBody>
          <a:bodyPr/>
          <a:lstStyle>
            <a:lvl1pPr algn="l">
              <a:defRPr sz="4801">
                <a:solidFill>
                  <a:schemeClr val="bg1"/>
                </a:solidFill>
              </a:defRPr>
            </a:lvl1pPr>
          </a:lstStyle>
          <a:p>
            <a:pPr lvl="0"/>
            <a:r>
              <a:rPr lang="en-US" noProof="0" smtClean="0"/>
              <a:t>Click to edit Master title style</a:t>
            </a:r>
            <a:endParaRPr lang="en-GB" noProof="0" dirty="0" smtClean="0"/>
          </a:p>
        </p:txBody>
      </p:sp>
      <p:sp>
        <p:nvSpPr>
          <p:cNvPr id="716803" name="Rectangle 3"/>
          <p:cNvSpPr>
            <a:spLocks noGrp="1" noChangeArrowheads="1"/>
          </p:cNvSpPr>
          <p:nvPr>
            <p:ph type="subTitle" idx="1"/>
          </p:nvPr>
        </p:nvSpPr>
        <p:spPr>
          <a:xfrm>
            <a:off x="912285" y="3886200"/>
            <a:ext cx="10367433" cy="1752600"/>
          </a:xfrm>
          <a:noFill/>
          <a:extLst>
            <a:ext uri="{909E8E84-426E-40DD-AFC4-6F175D3DCCD1}">
              <a14:hiddenFill xmlns:a14="http://schemas.microsoft.com/office/drawing/2010/main">
                <a:solidFill>
                  <a:schemeClr val="accent1"/>
                </a:solidFill>
              </a14:hiddenFill>
            </a:ext>
          </a:extLst>
        </p:spPr>
        <p:txBody>
          <a:bodyPr/>
          <a:lstStyle>
            <a:lvl1pPr marL="0" indent="0">
              <a:buFontTx/>
              <a:buNone/>
              <a:defRPr>
                <a:solidFill>
                  <a:schemeClr val="bg1"/>
                </a:solidFill>
              </a:defRPr>
            </a:lvl1pPr>
          </a:lstStyle>
          <a:p>
            <a:pPr lvl="0"/>
            <a:r>
              <a:rPr lang="en-US" noProof="0" smtClean="0"/>
              <a:t>Click to edit Master subtitle style</a:t>
            </a:r>
            <a:endParaRPr lang="en-GB" noProof="0" dirty="0" smtClean="0"/>
          </a:p>
        </p:txBody>
      </p:sp>
    </p:spTree>
    <p:extLst>
      <p:ext uri="{BB962C8B-B14F-4D97-AF65-F5344CB8AC3E}">
        <p14:creationId xmlns:p14="http://schemas.microsoft.com/office/powerpoint/2010/main" val="1914259667"/>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4258576947"/>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1" b="1" cap="all"/>
            </a:lvl1pPr>
          </a:lstStyle>
          <a:p>
            <a:r>
              <a:rPr lang="en-US" smtClean="0"/>
              <a:t>Click to edit Master title style</a:t>
            </a:r>
            <a:endParaRPr lang="en-GB"/>
          </a:p>
        </p:txBody>
      </p:sp>
      <p:sp>
        <p:nvSpPr>
          <p:cNvPr id="3" name="Text Placeholder 2"/>
          <p:cNvSpPr>
            <a:spLocks noGrp="1"/>
          </p:cNvSpPr>
          <p:nvPr>
            <p:ph type="body" idx="1"/>
          </p:nvPr>
        </p:nvSpPr>
        <p:spPr>
          <a:xfrm>
            <a:off x="963084" y="2906714"/>
            <a:ext cx="10363200" cy="1500187"/>
          </a:xfrm>
        </p:spPr>
        <p:txBody>
          <a:bodyPr anchor="b"/>
          <a:lstStyle>
            <a:lvl1pPr marL="0" indent="0">
              <a:buNone/>
              <a:defRPr sz="2000"/>
            </a:lvl1pPr>
            <a:lvl2pPr marL="457273" indent="0">
              <a:buNone/>
              <a:defRPr sz="1800"/>
            </a:lvl2pPr>
            <a:lvl3pPr marL="914546" indent="0">
              <a:buNone/>
              <a:defRPr sz="1600"/>
            </a:lvl3pPr>
            <a:lvl4pPr marL="1371819" indent="0">
              <a:buNone/>
              <a:defRPr sz="1400"/>
            </a:lvl4pPr>
            <a:lvl5pPr marL="1829093" indent="0">
              <a:buNone/>
              <a:defRPr sz="1400"/>
            </a:lvl5pPr>
            <a:lvl6pPr marL="2286366" indent="0">
              <a:buNone/>
              <a:defRPr sz="1400"/>
            </a:lvl6pPr>
            <a:lvl7pPr marL="2743639" indent="0">
              <a:buNone/>
              <a:defRPr sz="1400"/>
            </a:lvl7pPr>
            <a:lvl8pPr marL="3200912" indent="0">
              <a:buNone/>
              <a:defRPr sz="1400"/>
            </a:lvl8pPr>
            <a:lvl9pPr marL="3658185" indent="0">
              <a:buNone/>
              <a:defRPr sz="1400"/>
            </a:lvl9pPr>
          </a:lstStyle>
          <a:p>
            <a:pPr lvl="0"/>
            <a:r>
              <a:rPr lang="en-US" smtClean="0"/>
              <a:t>Click to edit Master text styles</a:t>
            </a:r>
          </a:p>
        </p:txBody>
      </p:sp>
    </p:spTree>
    <p:extLst>
      <p:ext uri="{BB962C8B-B14F-4D97-AF65-F5344CB8AC3E}">
        <p14:creationId xmlns:p14="http://schemas.microsoft.com/office/powerpoint/2010/main" val="4260096962"/>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914400" y="1484314"/>
            <a:ext cx="5080000" cy="446563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6197600" y="1484314"/>
            <a:ext cx="5080000" cy="446563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3885594857"/>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73" indent="0">
              <a:buNone/>
              <a:defRPr sz="2000" b="1"/>
            </a:lvl2pPr>
            <a:lvl3pPr marL="914546" indent="0">
              <a:buNone/>
              <a:defRPr sz="1800" b="1"/>
            </a:lvl3pPr>
            <a:lvl4pPr marL="1371819" indent="0">
              <a:buNone/>
              <a:defRPr sz="1600" b="1"/>
            </a:lvl4pPr>
            <a:lvl5pPr marL="1829093" indent="0">
              <a:buNone/>
              <a:defRPr sz="1600" b="1"/>
            </a:lvl5pPr>
            <a:lvl6pPr marL="2286366" indent="0">
              <a:buNone/>
              <a:defRPr sz="1600" b="1"/>
            </a:lvl6pPr>
            <a:lvl7pPr marL="2743639" indent="0">
              <a:buNone/>
              <a:defRPr sz="1600" b="1"/>
            </a:lvl7pPr>
            <a:lvl8pPr marL="3200912" indent="0">
              <a:buNone/>
              <a:defRPr sz="1600" b="1"/>
            </a:lvl8pPr>
            <a:lvl9pPr marL="3658185"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73" indent="0">
              <a:buNone/>
              <a:defRPr sz="2000" b="1"/>
            </a:lvl2pPr>
            <a:lvl3pPr marL="914546" indent="0">
              <a:buNone/>
              <a:defRPr sz="1800" b="1"/>
            </a:lvl3pPr>
            <a:lvl4pPr marL="1371819" indent="0">
              <a:buNone/>
              <a:defRPr sz="1600" b="1"/>
            </a:lvl4pPr>
            <a:lvl5pPr marL="1829093" indent="0">
              <a:buNone/>
              <a:defRPr sz="1600" b="1"/>
            </a:lvl5pPr>
            <a:lvl6pPr marL="2286366" indent="0">
              <a:buNone/>
              <a:defRPr sz="1600" b="1"/>
            </a:lvl6pPr>
            <a:lvl7pPr marL="2743639" indent="0">
              <a:buNone/>
              <a:defRPr sz="1600" b="1"/>
            </a:lvl7pPr>
            <a:lvl8pPr marL="3200912" indent="0">
              <a:buNone/>
              <a:defRPr sz="1600" b="1"/>
            </a:lvl8pPr>
            <a:lvl9pPr marL="3658185"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50823788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06E47C5C-7C10-4A5F-ABE7-EF5F518D077D}" type="datetimeFigureOut">
              <a:rPr lang="en-GB" smtClean="0"/>
              <a:t>20/02/2020</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A9711814-7ED5-42B2-B70D-F688A66C02A1}" type="slidenum">
              <a:rPr lang="en-GB" smtClean="0"/>
              <a:t>‹#›</a:t>
            </a:fld>
            <a:endParaRPr lang="en-GB"/>
          </a:p>
        </p:txBody>
      </p:sp>
    </p:spTree>
    <p:extLst>
      <p:ext uri="{BB962C8B-B14F-4D97-AF65-F5344CB8AC3E}">
        <p14:creationId xmlns:p14="http://schemas.microsoft.com/office/powerpoint/2010/main" val="3492054522"/>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Tree>
    <p:extLst>
      <p:ext uri="{BB962C8B-B14F-4D97-AF65-F5344CB8AC3E}">
        <p14:creationId xmlns:p14="http://schemas.microsoft.com/office/powerpoint/2010/main" val="2403471561"/>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037087097"/>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4766733" y="273051"/>
            <a:ext cx="6815667" cy="5853113"/>
          </a:xfrm>
        </p:spPr>
        <p:txBody>
          <a:bodyPr/>
          <a:lstStyle>
            <a:lvl1pPr>
              <a:defRPr sz="3201"/>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73" indent="0">
              <a:buNone/>
              <a:defRPr sz="1200"/>
            </a:lvl2pPr>
            <a:lvl3pPr marL="914546" indent="0">
              <a:buNone/>
              <a:defRPr sz="1000"/>
            </a:lvl3pPr>
            <a:lvl4pPr marL="1371819" indent="0">
              <a:buNone/>
              <a:defRPr sz="900"/>
            </a:lvl4pPr>
            <a:lvl5pPr marL="1829093" indent="0">
              <a:buNone/>
              <a:defRPr sz="900"/>
            </a:lvl5pPr>
            <a:lvl6pPr marL="2286366" indent="0">
              <a:buNone/>
              <a:defRPr sz="900"/>
            </a:lvl6pPr>
            <a:lvl7pPr marL="2743639" indent="0">
              <a:buNone/>
              <a:defRPr sz="900"/>
            </a:lvl7pPr>
            <a:lvl8pPr marL="3200912" indent="0">
              <a:buNone/>
              <a:defRPr sz="900"/>
            </a:lvl8pPr>
            <a:lvl9pPr marL="3658185" indent="0">
              <a:buNone/>
              <a:defRPr sz="900"/>
            </a:lvl9pPr>
          </a:lstStyle>
          <a:p>
            <a:pPr lvl="0"/>
            <a:r>
              <a:rPr lang="en-US" smtClean="0"/>
              <a:t>Click to edit Master text styles</a:t>
            </a:r>
          </a:p>
        </p:txBody>
      </p:sp>
    </p:spTree>
    <p:extLst>
      <p:ext uri="{BB962C8B-B14F-4D97-AF65-F5344CB8AC3E}">
        <p14:creationId xmlns:p14="http://schemas.microsoft.com/office/powerpoint/2010/main" val="3907263138"/>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2389717" y="612775"/>
            <a:ext cx="7315200" cy="4114800"/>
          </a:xfrm>
        </p:spPr>
        <p:txBody>
          <a:bodyPr>
            <a:normAutofit/>
          </a:bodyPr>
          <a:lstStyle>
            <a:lvl1pPr marL="0" indent="0">
              <a:buNone/>
              <a:defRPr sz="3201"/>
            </a:lvl1pPr>
            <a:lvl2pPr marL="457273" indent="0">
              <a:buNone/>
              <a:defRPr sz="2800"/>
            </a:lvl2pPr>
            <a:lvl3pPr marL="914546" indent="0">
              <a:buNone/>
              <a:defRPr sz="2400"/>
            </a:lvl3pPr>
            <a:lvl4pPr marL="1371819" indent="0">
              <a:buNone/>
              <a:defRPr sz="2000"/>
            </a:lvl4pPr>
            <a:lvl5pPr marL="1829093" indent="0">
              <a:buNone/>
              <a:defRPr sz="2000"/>
            </a:lvl5pPr>
            <a:lvl6pPr marL="2286366" indent="0">
              <a:buNone/>
              <a:defRPr sz="2000"/>
            </a:lvl6pPr>
            <a:lvl7pPr marL="2743639" indent="0">
              <a:buNone/>
              <a:defRPr sz="2000"/>
            </a:lvl7pPr>
            <a:lvl8pPr marL="3200912" indent="0">
              <a:buNone/>
              <a:defRPr sz="2000"/>
            </a:lvl8pPr>
            <a:lvl9pPr marL="3658185" indent="0">
              <a:buNone/>
              <a:defRPr sz="2000"/>
            </a:lvl9pPr>
          </a:lstStyle>
          <a:p>
            <a:pPr lvl="0"/>
            <a:r>
              <a:rPr lang="en-US" noProof="0" smtClean="0"/>
              <a:t>Click icon to add picture</a:t>
            </a:r>
            <a:endParaRPr lang="en-GB" noProof="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73" indent="0">
              <a:buNone/>
              <a:defRPr sz="1200"/>
            </a:lvl2pPr>
            <a:lvl3pPr marL="914546" indent="0">
              <a:buNone/>
              <a:defRPr sz="1000"/>
            </a:lvl3pPr>
            <a:lvl4pPr marL="1371819" indent="0">
              <a:buNone/>
              <a:defRPr sz="900"/>
            </a:lvl4pPr>
            <a:lvl5pPr marL="1829093" indent="0">
              <a:buNone/>
              <a:defRPr sz="900"/>
            </a:lvl5pPr>
            <a:lvl6pPr marL="2286366" indent="0">
              <a:buNone/>
              <a:defRPr sz="900"/>
            </a:lvl6pPr>
            <a:lvl7pPr marL="2743639" indent="0">
              <a:buNone/>
              <a:defRPr sz="900"/>
            </a:lvl7pPr>
            <a:lvl8pPr marL="3200912" indent="0">
              <a:buNone/>
              <a:defRPr sz="900"/>
            </a:lvl8pPr>
            <a:lvl9pPr marL="3658185" indent="0">
              <a:buNone/>
              <a:defRPr sz="900"/>
            </a:lvl9pPr>
          </a:lstStyle>
          <a:p>
            <a:pPr lvl="0"/>
            <a:r>
              <a:rPr lang="en-US" smtClean="0"/>
              <a:t>Click to edit Master text styles</a:t>
            </a:r>
          </a:p>
        </p:txBody>
      </p:sp>
    </p:spTree>
    <p:extLst>
      <p:ext uri="{BB962C8B-B14F-4D97-AF65-F5344CB8AC3E}">
        <p14:creationId xmlns:p14="http://schemas.microsoft.com/office/powerpoint/2010/main" val="3265694428"/>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3893807791"/>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8917" y="188914"/>
            <a:ext cx="2590800" cy="5761037"/>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912285" y="188914"/>
            <a:ext cx="7573433" cy="576103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211067025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06E47C5C-7C10-4A5F-ABE7-EF5F518D077D}" type="datetimeFigureOut">
              <a:rPr lang="en-GB" smtClean="0"/>
              <a:t>20/02/2020</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A9711814-7ED5-42B2-B70D-F688A66C02A1}" type="slidenum">
              <a:rPr lang="en-GB" smtClean="0"/>
              <a:t>‹#›</a:t>
            </a:fld>
            <a:endParaRPr lang="en-GB"/>
          </a:p>
        </p:txBody>
      </p:sp>
    </p:spTree>
    <p:extLst>
      <p:ext uri="{BB962C8B-B14F-4D97-AF65-F5344CB8AC3E}">
        <p14:creationId xmlns:p14="http://schemas.microsoft.com/office/powerpoint/2010/main" val="142870000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6E47C5C-7C10-4A5F-ABE7-EF5F518D077D}" type="datetimeFigureOut">
              <a:rPr lang="en-GB" smtClean="0"/>
              <a:t>20/02/2020</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A9711814-7ED5-42B2-B70D-F688A66C02A1}" type="slidenum">
              <a:rPr lang="en-GB" smtClean="0"/>
              <a:t>‹#›</a:t>
            </a:fld>
            <a:endParaRPr lang="en-GB"/>
          </a:p>
        </p:txBody>
      </p:sp>
    </p:spTree>
    <p:extLst>
      <p:ext uri="{BB962C8B-B14F-4D97-AF65-F5344CB8AC3E}">
        <p14:creationId xmlns:p14="http://schemas.microsoft.com/office/powerpoint/2010/main" val="374144585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06E47C5C-7C10-4A5F-ABE7-EF5F518D077D}" type="datetimeFigureOut">
              <a:rPr lang="en-GB" smtClean="0"/>
              <a:t>20/02/2020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A9711814-7ED5-42B2-B70D-F688A66C02A1}" type="slidenum">
              <a:rPr lang="en-GB" smtClean="0"/>
              <a:t>‹#›</a:t>
            </a:fld>
            <a:endParaRPr lang="en-GB"/>
          </a:p>
        </p:txBody>
      </p:sp>
    </p:spTree>
    <p:extLst>
      <p:ext uri="{BB962C8B-B14F-4D97-AF65-F5344CB8AC3E}">
        <p14:creationId xmlns:p14="http://schemas.microsoft.com/office/powerpoint/2010/main" val="414084304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06E47C5C-7C10-4A5F-ABE7-EF5F518D077D}" type="datetimeFigureOut">
              <a:rPr lang="en-GB" smtClean="0"/>
              <a:t>20/02/2020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A9711814-7ED5-42B2-B70D-F688A66C02A1}" type="slidenum">
              <a:rPr lang="en-GB" smtClean="0"/>
              <a:t>‹#›</a:t>
            </a:fld>
            <a:endParaRPr lang="en-GB"/>
          </a:p>
        </p:txBody>
      </p:sp>
    </p:spTree>
    <p:extLst>
      <p:ext uri="{BB962C8B-B14F-4D97-AF65-F5344CB8AC3E}">
        <p14:creationId xmlns:p14="http://schemas.microsoft.com/office/powerpoint/2010/main" val="74799430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theme" Target="../theme/theme4.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2.xml"/><Relationship Id="rId13" Type="http://schemas.openxmlformats.org/officeDocument/2006/relationships/image" Target="../media/image1.png"/><Relationship Id="rId3" Type="http://schemas.openxmlformats.org/officeDocument/2006/relationships/slideLayout" Target="../slideLayouts/slideLayout47.xml"/><Relationship Id="rId7" Type="http://schemas.openxmlformats.org/officeDocument/2006/relationships/slideLayout" Target="../slideLayouts/slideLayout51.xml"/><Relationship Id="rId12" Type="http://schemas.openxmlformats.org/officeDocument/2006/relationships/theme" Target="../theme/theme5.xml"/><Relationship Id="rId2" Type="http://schemas.openxmlformats.org/officeDocument/2006/relationships/slideLayout" Target="../slideLayouts/slideLayout46.xml"/><Relationship Id="rId1" Type="http://schemas.openxmlformats.org/officeDocument/2006/relationships/slideLayout" Target="../slideLayouts/slideLayout45.xml"/><Relationship Id="rId6" Type="http://schemas.openxmlformats.org/officeDocument/2006/relationships/slideLayout" Target="../slideLayouts/slideLayout50.xml"/><Relationship Id="rId11" Type="http://schemas.openxmlformats.org/officeDocument/2006/relationships/slideLayout" Target="../slideLayouts/slideLayout55.xml"/><Relationship Id="rId5" Type="http://schemas.openxmlformats.org/officeDocument/2006/relationships/slideLayout" Target="../slideLayouts/slideLayout49.xml"/><Relationship Id="rId15" Type="http://schemas.openxmlformats.org/officeDocument/2006/relationships/image" Target="../media/image3.png"/><Relationship Id="rId10" Type="http://schemas.openxmlformats.org/officeDocument/2006/relationships/slideLayout" Target="../slideLayouts/slideLayout54.xml"/><Relationship Id="rId4" Type="http://schemas.openxmlformats.org/officeDocument/2006/relationships/slideLayout" Target="../slideLayouts/slideLayout48.xml"/><Relationship Id="rId9" Type="http://schemas.openxmlformats.org/officeDocument/2006/relationships/slideLayout" Target="../slideLayouts/slideLayout53.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6E47C5C-7C10-4A5F-ABE7-EF5F518D077D}" type="datetimeFigureOut">
              <a:rPr lang="en-GB" smtClean="0"/>
              <a:t>20/02/2020</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9711814-7ED5-42B2-B70D-F688A66C02A1}" type="slidenum">
              <a:rPr lang="en-GB" smtClean="0"/>
              <a:t>‹#›</a:t>
            </a:fld>
            <a:endParaRPr lang="en-GB"/>
          </a:p>
        </p:txBody>
      </p:sp>
    </p:spTree>
    <p:extLst>
      <p:ext uri="{BB962C8B-B14F-4D97-AF65-F5344CB8AC3E}">
        <p14:creationId xmlns:p14="http://schemas.microsoft.com/office/powerpoint/2010/main" val="351989211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30D0D68-88F9-4D5D-B5B8-AE8697A6F7BE}" type="datetimeFigureOut">
              <a:rPr lang="en-GB" smtClean="0">
                <a:solidFill>
                  <a:prstClr val="black">
                    <a:tint val="75000"/>
                  </a:prstClr>
                </a:solidFill>
              </a:rPr>
              <a:pPr/>
              <a:t>20/02/2020</a:t>
            </a:fld>
            <a:endParaRPr lang="en-GB">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4E6D245-387B-4B4B-94BA-039F81B0110D}"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410577486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C523A55-954D-42AD-A65C-83B6EA2A8A31}" type="datetimeFigureOut">
              <a:rPr lang="en-GB" smtClean="0">
                <a:solidFill>
                  <a:prstClr val="black">
                    <a:tint val="75000"/>
                  </a:prstClr>
                </a:solidFill>
              </a:rPr>
              <a:pPr/>
              <a:t>20/02/2020</a:t>
            </a:fld>
            <a:endParaRPr lang="en-GB">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5ED3484-64AA-42EF-856B-91B3F14ACC44}"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1598556033"/>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30D0D68-88F9-4D5D-B5B8-AE8697A6F7BE}" type="datetimeFigureOut">
              <a:rPr lang="en-GB" smtClean="0"/>
              <a:t>20/02/2020</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4E6D245-387B-4B4B-94BA-039F81B0110D}" type="slidenum">
              <a:rPr lang="en-GB" smtClean="0"/>
              <a:t>‹#›</a:t>
            </a:fld>
            <a:endParaRPr lang="en-GB"/>
          </a:p>
        </p:txBody>
      </p:sp>
    </p:spTree>
    <p:extLst>
      <p:ext uri="{BB962C8B-B14F-4D97-AF65-F5344CB8AC3E}">
        <p14:creationId xmlns:p14="http://schemas.microsoft.com/office/powerpoint/2010/main" val="3150041952"/>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3"/>
          <p:cNvSpPr>
            <a:spLocks noGrp="1" noChangeArrowheads="1"/>
          </p:cNvSpPr>
          <p:nvPr>
            <p:ph type="body" idx="1"/>
          </p:nvPr>
        </p:nvSpPr>
        <p:spPr bwMode="auto">
          <a:xfrm>
            <a:off x="914400" y="1484314"/>
            <a:ext cx="10363200" cy="4465637"/>
          </a:xfrm>
          <a:prstGeom prst="rect">
            <a:avLst/>
          </a:prstGeom>
          <a:solidFill>
            <a:srgbClr val="EAEAEA"/>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1027" name="Rectangle 2"/>
          <p:cNvSpPr>
            <a:spLocks noGrp="1" noChangeArrowheads="1"/>
          </p:cNvSpPr>
          <p:nvPr>
            <p:ph type="title"/>
          </p:nvPr>
        </p:nvSpPr>
        <p:spPr bwMode="auto">
          <a:xfrm>
            <a:off x="912285" y="188913"/>
            <a:ext cx="10367433"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altLang="en-US" smtClean="0"/>
              <a:t>Click to edit Master title style</a:t>
            </a:r>
          </a:p>
        </p:txBody>
      </p:sp>
      <p:sp>
        <p:nvSpPr>
          <p:cNvPr id="1028" name="Rectangle 13"/>
          <p:cNvSpPr>
            <a:spLocks noChangeArrowheads="1"/>
          </p:cNvSpPr>
          <p:nvPr/>
        </p:nvSpPr>
        <p:spPr bwMode="auto">
          <a:xfrm>
            <a:off x="2165351" y="3016251"/>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spcBef>
                <a:spcPct val="20000"/>
              </a:spcBef>
              <a:buChar char="•"/>
              <a:defRPr sz="4800">
                <a:solidFill>
                  <a:schemeClr val="tx1"/>
                </a:solidFill>
                <a:latin typeface="Arial" charset="0"/>
              </a:defRPr>
            </a:lvl1pPr>
            <a:lvl2pPr marL="742950" indent="-285750" eaLnBrk="0" hangingPunct="0">
              <a:spcBef>
                <a:spcPct val="20000"/>
              </a:spcBef>
              <a:buChar char="•"/>
              <a:defRPr sz="4800">
                <a:solidFill>
                  <a:schemeClr val="tx1"/>
                </a:solidFill>
                <a:latin typeface="Arial" charset="0"/>
              </a:defRPr>
            </a:lvl2pPr>
            <a:lvl3pPr marL="1143000" indent="-228600" eaLnBrk="0" hangingPunct="0">
              <a:spcBef>
                <a:spcPct val="20000"/>
              </a:spcBef>
              <a:buChar char="•"/>
              <a:defRPr sz="4800">
                <a:solidFill>
                  <a:schemeClr val="tx1"/>
                </a:solidFill>
                <a:latin typeface="Arial" charset="0"/>
              </a:defRPr>
            </a:lvl3pPr>
            <a:lvl4pPr marL="1600200" indent="-228600" eaLnBrk="0" hangingPunct="0">
              <a:spcBef>
                <a:spcPct val="20000"/>
              </a:spcBef>
              <a:buChar char="•"/>
              <a:defRPr sz="4800">
                <a:solidFill>
                  <a:schemeClr val="tx1"/>
                </a:solidFill>
                <a:latin typeface="Arial" charset="0"/>
              </a:defRPr>
            </a:lvl4pPr>
            <a:lvl5pPr marL="2057400" indent="-228600" eaLnBrk="0" hangingPunct="0">
              <a:spcBef>
                <a:spcPct val="20000"/>
              </a:spcBef>
              <a:buChar char="•"/>
              <a:defRPr sz="4800">
                <a:solidFill>
                  <a:schemeClr val="tx1"/>
                </a:solidFill>
                <a:latin typeface="Arial" charset="0"/>
              </a:defRPr>
            </a:lvl5pPr>
            <a:lvl6pPr marL="2514600" indent="-228600" eaLnBrk="0" fontAlgn="base" hangingPunct="0">
              <a:spcBef>
                <a:spcPct val="20000"/>
              </a:spcBef>
              <a:spcAft>
                <a:spcPct val="0"/>
              </a:spcAft>
              <a:buChar char="•"/>
              <a:defRPr sz="4800">
                <a:solidFill>
                  <a:schemeClr val="tx1"/>
                </a:solidFill>
                <a:latin typeface="Arial" charset="0"/>
              </a:defRPr>
            </a:lvl6pPr>
            <a:lvl7pPr marL="2971800" indent="-228600" eaLnBrk="0" fontAlgn="base" hangingPunct="0">
              <a:spcBef>
                <a:spcPct val="20000"/>
              </a:spcBef>
              <a:spcAft>
                <a:spcPct val="0"/>
              </a:spcAft>
              <a:buChar char="•"/>
              <a:defRPr sz="4800">
                <a:solidFill>
                  <a:schemeClr val="tx1"/>
                </a:solidFill>
                <a:latin typeface="Arial" charset="0"/>
              </a:defRPr>
            </a:lvl7pPr>
            <a:lvl8pPr marL="3429000" indent="-228600" eaLnBrk="0" fontAlgn="base" hangingPunct="0">
              <a:spcBef>
                <a:spcPct val="20000"/>
              </a:spcBef>
              <a:spcAft>
                <a:spcPct val="0"/>
              </a:spcAft>
              <a:buChar char="•"/>
              <a:defRPr sz="4800">
                <a:solidFill>
                  <a:schemeClr val="tx1"/>
                </a:solidFill>
                <a:latin typeface="Arial" charset="0"/>
              </a:defRPr>
            </a:lvl8pPr>
            <a:lvl9pPr marL="3886200" indent="-228600" eaLnBrk="0" fontAlgn="base" hangingPunct="0">
              <a:spcBef>
                <a:spcPct val="20000"/>
              </a:spcBef>
              <a:spcAft>
                <a:spcPct val="0"/>
              </a:spcAft>
              <a:buChar char="•"/>
              <a:defRPr sz="4800">
                <a:solidFill>
                  <a:schemeClr val="tx1"/>
                </a:solidFill>
                <a:latin typeface="Arial" charset="0"/>
              </a:defRPr>
            </a:lvl9pPr>
          </a:lstStyle>
          <a:p>
            <a:pPr eaLnBrk="1" hangingPunct="1">
              <a:spcBef>
                <a:spcPct val="0"/>
              </a:spcBef>
              <a:buFontTx/>
              <a:buNone/>
            </a:pPr>
            <a:endParaRPr lang="en-US" altLang="en-US" sz="1800"/>
          </a:p>
        </p:txBody>
      </p:sp>
      <p:sp>
        <p:nvSpPr>
          <p:cNvPr id="1029" name="Rectangle 17"/>
          <p:cNvSpPr>
            <a:spLocks noChangeArrowheads="1"/>
          </p:cNvSpPr>
          <p:nvPr/>
        </p:nvSpPr>
        <p:spPr bwMode="auto">
          <a:xfrm>
            <a:off x="2165351" y="3016251"/>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spcBef>
                <a:spcPct val="20000"/>
              </a:spcBef>
              <a:buChar char="•"/>
              <a:defRPr sz="4800">
                <a:solidFill>
                  <a:schemeClr val="tx1"/>
                </a:solidFill>
                <a:latin typeface="Arial" charset="0"/>
              </a:defRPr>
            </a:lvl1pPr>
            <a:lvl2pPr marL="742950" indent="-285750" eaLnBrk="0" hangingPunct="0">
              <a:spcBef>
                <a:spcPct val="20000"/>
              </a:spcBef>
              <a:buChar char="•"/>
              <a:defRPr sz="4800">
                <a:solidFill>
                  <a:schemeClr val="tx1"/>
                </a:solidFill>
                <a:latin typeface="Arial" charset="0"/>
              </a:defRPr>
            </a:lvl2pPr>
            <a:lvl3pPr marL="1143000" indent="-228600" eaLnBrk="0" hangingPunct="0">
              <a:spcBef>
                <a:spcPct val="20000"/>
              </a:spcBef>
              <a:buChar char="•"/>
              <a:defRPr sz="4800">
                <a:solidFill>
                  <a:schemeClr val="tx1"/>
                </a:solidFill>
                <a:latin typeface="Arial" charset="0"/>
              </a:defRPr>
            </a:lvl3pPr>
            <a:lvl4pPr marL="1600200" indent="-228600" eaLnBrk="0" hangingPunct="0">
              <a:spcBef>
                <a:spcPct val="20000"/>
              </a:spcBef>
              <a:buChar char="•"/>
              <a:defRPr sz="4800">
                <a:solidFill>
                  <a:schemeClr val="tx1"/>
                </a:solidFill>
                <a:latin typeface="Arial" charset="0"/>
              </a:defRPr>
            </a:lvl4pPr>
            <a:lvl5pPr marL="2057400" indent="-228600" eaLnBrk="0" hangingPunct="0">
              <a:spcBef>
                <a:spcPct val="20000"/>
              </a:spcBef>
              <a:buChar char="•"/>
              <a:defRPr sz="4800">
                <a:solidFill>
                  <a:schemeClr val="tx1"/>
                </a:solidFill>
                <a:latin typeface="Arial" charset="0"/>
              </a:defRPr>
            </a:lvl5pPr>
            <a:lvl6pPr marL="2514600" indent="-228600" eaLnBrk="0" fontAlgn="base" hangingPunct="0">
              <a:spcBef>
                <a:spcPct val="20000"/>
              </a:spcBef>
              <a:spcAft>
                <a:spcPct val="0"/>
              </a:spcAft>
              <a:buChar char="•"/>
              <a:defRPr sz="4800">
                <a:solidFill>
                  <a:schemeClr val="tx1"/>
                </a:solidFill>
                <a:latin typeface="Arial" charset="0"/>
              </a:defRPr>
            </a:lvl6pPr>
            <a:lvl7pPr marL="2971800" indent="-228600" eaLnBrk="0" fontAlgn="base" hangingPunct="0">
              <a:spcBef>
                <a:spcPct val="20000"/>
              </a:spcBef>
              <a:spcAft>
                <a:spcPct val="0"/>
              </a:spcAft>
              <a:buChar char="•"/>
              <a:defRPr sz="4800">
                <a:solidFill>
                  <a:schemeClr val="tx1"/>
                </a:solidFill>
                <a:latin typeface="Arial" charset="0"/>
              </a:defRPr>
            </a:lvl7pPr>
            <a:lvl8pPr marL="3429000" indent="-228600" eaLnBrk="0" fontAlgn="base" hangingPunct="0">
              <a:spcBef>
                <a:spcPct val="20000"/>
              </a:spcBef>
              <a:spcAft>
                <a:spcPct val="0"/>
              </a:spcAft>
              <a:buChar char="•"/>
              <a:defRPr sz="4800">
                <a:solidFill>
                  <a:schemeClr val="tx1"/>
                </a:solidFill>
                <a:latin typeface="Arial" charset="0"/>
              </a:defRPr>
            </a:lvl8pPr>
            <a:lvl9pPr marL="3886200" indent="-228600" eaLnBrk="0" fontAlgn="base" hangingPunct="0">
              <a:spcBef>
                <a:spcPct val="20000"/>
              </a:spcBef>
              <a:spcAft>
                <a:spcPct val="0"/>
              </a:spcAft>
              <a:buChar char="•"/>
              <a:defRPr sz="4800">
                <a:solidFill>
                  <a:schemeClr val="tx1"/>
                </a:solidFill>
                <a:latin typeface="Arial" charset="0"/>
              </a:defRPr>
            </a:lvl9pPr>
          </a:lstStyle>
          <a:p>
            <a:pPr eaLnBrk="1" hangingPunct="1">
              <a:spcBef>
                <a:spcPct val="0"/>
              </a:spcBef>
              <a:buFontTx/>
              <a:buNone/>
            </a:pPr>
            <a:endParaRPr lang="en-US" altLang="en-US" sz="1800"/>
          </a:p>
        </p:txBody>
      </p:sp>
      <p:sp>
        <p:nvSpPr>
          <p:cNvPr id="1030" name="Rectangle 64"/>
          <p:cNvSpPr>
            <a:spLocks noChangeArrowheads="1"/>
          </p:cNvSpPr>
          <p:nvPr/>
        </p:nvSpPr>
        <p:spPr bwMode="auto">
          <a:xfrm>
            <a:off x="3079751" y="3016251"/>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spcBef>
                <a:spcPct val="20000"/>
              </a:spcBef>
              <a:buChar char="•"/>
              <a:defRPr sz="4800">
                <a:solidFill>
                  <a:schemeClr val="tx1"/>
                </a:solidFill>
                <a:latin typeface="Arial" charset="0"/>
              </a:defRPr>
            </a:lvl1pPr>
            <a:lvl2pPr marL="742950" indent="-285750" eaLnBrk="0" hangingPunct="0">
              <a:spcBef>
                <a:spcPct val="20000"/>
              </a:spcBef>
              <a:buChar char="•"/>
              <a:defRPr sz="4800">
                <a:solidFill>
                  <a:schemeClr val="tx1"/>
                </a:solidFill>
                <a:latin typeface="Arial" charset="0"/>
              </a:defRPr>
            </a:lvl2pPr>
            <a:lvl3pPr marL="1143000" indent="-228600" eaLnBrk="0" hangingPunct="0">
              <a:spcBef>
                <a:spcPct val="20000"/>
              </a:spcBef>
              <a:buChar char="•"/>
              <a:defRPr sz="4800">
                <a:solidFill>
                  <a:schemeClr val="tx1"/>
                </a:solidFill>
                <a:latin typeface="Arial" charset="0"/>
              </a:defRPr>
            </a:lvl3pPr>
            <a:lvl4pPr marL="1600200" indent="-228600" eaLnBrk="0" hangingPunct="0">
              <a:spcBef>
                <a:spcPct val="20000"/>
              </a:spcBef>
              <a:buChar char="•"/>
              <a:defRPr sz="4800">
                <a:solidFill>
                  <a:schemeClr val="tx1"/>
                </a:solidFill>
                <a:latin typeface="Arial" charset="0"/>
              </a:defRPr>
            </a:lvl4pPr>
            <a:lvl5pPr marL="2057400" indent="-228600" eaLnBrk="0" hangingPunct="0">
              <a:spcBef>
                <a:spcPct val="20000"/>
              </a:spcBef>
              <a:buChar char="•"/>
              <a:defRPr sz="4800">
                <a:solidFill>
                  <a:schemeClr val="tx1"/>
                </a:solidFill>
                <a:latin typeface="Arial" charset="0"/>
              </a:defRPr>
            </a:lvl5pPr>
            <a:lvl6pPr marL="2514600" indent="-228600" eaLnBrk="0" fontAlgn="base" hangingPunct="0">
              <a:spcBef>
                <a:spcPct val="20000"/>
              </a:spcBef>
              <a:spcAft>
                <a:spcPct val="0"/>
              </a:spcAft>
              <a:buChar char="•"/>
              <a:defRPr sz="4800">
                <a:solidFill>
                  <a:schemeClr val="tx1"/>
                </a:solidFill>
                <a:latin typeface="Arial" charset="0"/>
              </a:defRPr>
            </a:lvl6pPr>
            <a:lvl7pPr marL="2971800" indent="-228600" eaLnBrk="0" fontAlgn="base" hangingPunct="0">
              <a:spcBef>
                <a:spcPct val="20000"/>
              </a:spcBef>
              <a:spcAft>
                <a:spcPct val="0"/>
              </a:spcAft>
              <a:buChar char="•"/>
              <a:defRPr sz="4800">
                <a:solidFill>
                  <a:schemeClr val="tx1"/>
                </a:solidFill>
                <a:latin typeface="Arial" charset="0"/>
              </a:defRPr>
            </a:lvl7pPr>
            <a:lvl8pPr marL="3429000" indent="-228600" eaLnBrk="0" fontAlgn="base" hangingPunct="0">
              <a:spcBef>
                <a:spcPct val="20000"/>
              </a:spcBef>
              <a:spcAft>
                <a:spcPct val="0"/>
              </a:spcAft>
              <a:buChar char="•"/>
              <a:defRPr sz="4800">
                <a:solidFill>
                  <a:schemeClr val="tx1"/>
                </a:solidFill>
                <a:latin typeface="Arial" charset="0"/>
              </a:defRPr>
            </a:lvl8pPr>
            <a:lvl9pPr marL="3886200" indent="-228600" eaLnBrk="0" fontAlgn="base" hangingPunct="0">
              <a:spcBef>
                <a:spcPct val="20000"/>
              </a:spcBef>
              <a:spcAft>
                <a:spcPct val="0"/>
              </a:spcAft>
              <a:buChar char="•"/>
              <a:defRPr sz="4800">
                <a:solidFill>
                  <a:schemeClr val="tx1"/>
                </a:solidFill>
                <a:latin typeface="Arial" charset="0"/>
              </a:defRPr>
            </a:lvl9pPr>
          </a:lstStyle>
          <a:p>
            <a:pPr eaLnBrk="1" hangingPunct="1">
              <a:spcBef>
                <a:spcPct val="0"/>
              </a:spcBef>
              <a:buFontTx/>
              <a:buNone/>
            </a:pPr>
            <a:endParaRPr lang="en-US" altLang="en-US" sz="1800"/>
          </a:p>
        </p:txBody>
      </p:sp>
      <p:sp>
        <p:nvSpPr>
          <p:cNvPr id="1031" name="Rectangle 68"/>
          <p:cNvSpPr>
            <a:spLocks noChangeArrowheads="1"/>
          </p:cNvSpPr>
          <p:nvPr/>
        </p:nvSpPr>
        <p:spPr bwMode="auto">
          <a:xfrm>
            <a:off x="3079751" y="3016251"/>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spcBef>
                <a:spcPct val="20000"/>
              </a:spcBef>
              <a:buChar char="•"/>
              <a:defRPr sz="4800">
                <a:solidFill>
                  <a:schemeClr val="tx1"/>
                </a:solidFill>
                <a:latin typeface="Arial" charset="0"/>
              </a:defRPr>
            </a:lvl1pPr>
            <a:lvl2pPr marL="742950" indent="-285750" eaLnBrk="0" hangingPunct="0">
              <a:spcBef>
                <a:spcPct val="20000"/>
              </a:spcBef>
              <a:buChar char="•"/>
              <a:defRPr sz="4800">
                <a:solidFill>
                  <a:schemeClr val="tx1"/>
                </a:solidFill>
                <a:latin typeface="Arial" charset="0"/>
              </a:defRPr>
            </a:lvl2pPr>
            <a:lvl3pPr marL="1143000" indent="-228600" eaLnBrk="0" hangingPunct="0">
              <a:spcBef>
                <a:spcPct val="20000"/>
              </a:spcBef>
              <a:buChar char="•"/>
              <a:defRPr sz="4800">
                <a:solidFill>
                  <a:schemeClr val="tx1"/>
                </a:solidFill>
                <a:latin typeface="Arial" charset="0"/>
              </a:defRPr>
            </a:lvl3pPr>
            <a:lvl4pPr marL="1600200" indent="-228600" eaLnBrk="0" hangingPunct="0">
              <a:spcBef>
                <a:spcPct val="20000"/>
              </a:spcBef>
              <a:buChar char="•"/>
              <a:defRPr sz="4800">
                <a:solidFill>
                  <a:schemeClr val="tx1"/>
                </a:solidFill>
                <a:latin typeface="Arial" charset="0"/>
              </a:defRPr>
            </a:lvl4pPr>
            <a:lvl5pPr marL="2057400" indent="-228600" eaLnBrk="0" hangingPunct="0">
              <a:spcBef>
                <a:spcPct val="20000"/>
              </a:spcBef>
              <a:buChar char="•"/>
              <a:defRPr sz="4800">
                <a:solidFill>
                  <a:schemeClr val="tx1"/>
                </a:solidFill>
                <a:latin typeface="Arial" charset="0"/>
              </a:defRPr>
            </a:lvl5pPr>
            <a:lvl6pPr marL="2514600" indent="-228600" eaLnBrk="0" fontAlgn="base" hangingPunct="0">
              <a:spcBef>
                <a:spcPct val="20000"/>
              </a:spcBef>
              <a:spcAft>
                <a:spcPct val="0"/>
              </a:spcAft>
              <a:buChar char="•"/>
              <a:defRPr sz="4800">
                <a:solidFill>
                  <a:schemeClr val="tx1"/>
                </a:solidFill>
                <a:latin typeface="Arial" charset="0"/>
              </a:defRPr>
            </a:lvl6pPr>
            <a:lvl7pPr marL="2971800" indent="-228600" eaLnBrk="0" fontAlgn="base" hangingPunct="0">
              <a:spcBef>
                <a:spcPct val="20000"/>
              </a:spcBef>
              <a:spcAft>
                <a:spcPct val="0"/>
              </a:spcAft>
              <a:buChar char="•"/>
              <a:defRPr sz="4800">
                <a:solidFill>
                  <a:schemeClr val="tx1"/>
                </a:solidFill>
                <a:latin typeface="Arial" charset="0"/>
              </a:defRPr>
            </a:lvl7pPr>
            <a:lvl8pPr marL="3429000" indent="-228600" eaLnBrk="0" fontAlgn="base" hangingPunct="0">
              <a:spcBef>
                <a:spcPct val="20000"/>
              </a:spcBef>
              <a:spcAft>
                <a:spcPct val="0"/>
              </a:spcAft>
              <a:buChar char="•"/>
              <a:defRPr sz="4800">
                <a:solidFill>
                  <a:schemeClr val="tx1"/>
                </a:solidFill>
                <a:latin typeface="Arial" charset="0"/>
              </a:defRPr>
            </a:lvl8pPr>
            <a:lvl9pPr marL="3886200" indent="-228600" eaLnBrk="0" fontAlgn="base" hangingPunct="0">
              <a:spcBef>
                <a:spcPct val="20000"/>
              </a:spcBef>
              <a:spcAft>
                <a:spcPct val="0"/>
              </a:spcAft>
              <a:buChar char="•"/>
              <a:defRPr sz="4800">
                <a:solidFill>
                  <a:schemeClr val="tx1"/>
                </a:solidFill>
                <a:latin typeface="Arial" charset="0"/>
              </a:defRPr>
            </a:lvl9pPr>
          </a:lstStyle>
          <a:p>
            <a:pPr eaLnBrk="1" hangingPunct="1">
              <a:spcBef>
                <a:spcPct val="0"/>
              </a:spcBef>
              <a:buFontTx/>
              <a:buNone/>
            </a:pPr>
            <a:endParaRPr lang="en-US" altLang="en-US" sz="1800"/>
          </a:p>
        </p:txBody>
      </p:sp>
      <p:pic>
        <p:nvPicPr>
          <p:cNvPr id="1032" name="Picture 4" descr="NRSLogo2Colmast"/>
          <p:cNvPicPr>
            <a:picLocks noChangeAspect="1" noChangeArrowheads="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239184" y="6056313"/>
            <a:ext cx="3014133"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3" name="Picture 5" descr="NRSStrap2ColmastPPT"/>
          <p:cNvPicPr>
            <a:picLocks noChangeAspect="1" noChangeArrowheads="1"/>
          </p:cNvPicPr>
          <p:nvPr/>
        </p:nvPicPr>
        <p:blipFill>
          <a:blip r:embed="rId14" cstate="print">
            <a:extLst>
              <a:ext uri="{28A0092B-C50C-407E-A947-70E740481C1C}">
                <a14:useLocalDpi xmlns:a14="http://schemas.microsoft.com/office/drawing/2010/main" val="0"/>
              </a:ext>
            </a:extLst>
          </a:blip>
          <a:srcRect/>
          <a:stretch>
            <a:fillRect/>
          </a:stretch>
        </p:blipFill>
        <p:spPr bwMode="auto">
          <a:xfrm>
            <a:off x="6822017" y="6511926"/>
            <a:ext cx="4925483" cy="157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4" name="Picture 2"/>
          <p:cNvPicPr>
            <a:picLocks noChangeAspect="1"/>
          </p:cNvPicPr>
          <p:nvPr/>
        </p:nvPicPr>
        <p:blipFill>
          <a:blip r:embed="rId15">
            <a:extLst>
              <a:ext uri="{28A0092B-C50C-407E-A947-70E740481C1C}">
                <a14:useLocalDpi xmlns:a14="http://schemas.microsoft.com/office/drawing/2010/main" val="0"/>
              </a:ext>
            </a:extLst>
          </a:blip>
          <a:srcRect/>
          <a:stretch>
            <a:fillRect/>
          </a:stretch>
        </p:blipFill>
        <p:spPr bwMode="auto">
          <a:xfrm>
            <a:off x="3551767" y="6559551"/>
            <a:ext cx="2271184"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568449185"/>
      </p:ext>
    </p:extLst>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algn="ctr" rtl="0" eaLnBrk="1" fontAlgn="base" hangingPunct="1">
        <a:spcBef>
          <a:spcPct val="0"/>
        </a:spcBef>
        <a:spcAft>
          <a:spcPct val="0"/>
        </a:spcAft>
        <a:defRPr sz="4401">
          <a:solidFill>
            <a:srgbClr val="5800B0"/>
          </a:solidFill>
          <a:latin typeface="+mj-lt"/>
          <a:ea typeface="+mj-ea"/>
          <a:cs typeface="+mj-cs"/>
        </a:defRPr>
      </a:lvl1pPr>
      <a:lvl2pPr algn="ctr" rtl="0" eaLnBrk="1" fontAlgn="base" hangingPunct="1">
        <a:spcBef>
          <a:spcPct val="0"/>
        </a:spcBef>
        <a:spcAft>
          <a:spcPct val="0"/>
        </a:spcAft>
        <a:defRPr sz="4401">
          <a:solidFill>
            <a:srgbClr val="5800B0"/>
          </a:solidFill>
          <a:latin typeface="Arial" charset="0"/>
        </a:defRPr>
      </a:lvl2pPr>
      <a:lvl3pPr algn="ctr" rtl="0" eaLnBrk="1" fontAlgn="base" hangingPunct="1">
        <a:spcBef>
          <a:spcPct val="0"/>
        </a:spcBef>
        <a:spcAft>
          <a:spcPct val="0"/>
        </a:spcAft>
        <a:defRPr sz="4401">
          <a:solidFill>
            <a:srgbClr val="5800B0"/>
          </a:solidFill>
          <a:latin typeface="Arial" charset="0"/>
        </a:defRPr>
      </a:lvl3pPr>
      <a:lvl4pPr algn="ctr" rtl="0" eaLnBrk="1" fontAlgn="base" hangingPunct="1">
        <a:spcBef>
          <a:spcPct val="0"/>
        </a:spcBef>
        <a:spcAft>
          <a:spcPct val="0"/>
        </a:spcAft>
        <a:defRPr sz="4401">
          <a:solidFill>
            <a:srgbClr val="5800B0"/>
          </a:solidFill>
          <a:latin typeface="Arial" charset="0"/>
        </a:defRPr>
      </a:lvl4pPr>
      <a:lvl5pPr algn="ctr" rtl="0" eaLnBrk="1" fontAlgn="base" hangingPunct="1">
        <a:spcBef>
          <a:spcPct val="0"/>
        </a:spcBef>
        <a:spcAft>
          <a:spcPct val="0"/>
        </a:spcAft>
        <a:defRPr sz="4401">
          <a:solidFill>
            <a:srgbClr val="5800B0"/>
          </a:solidFill>
          <a:latin typeface="Arial" charset="0"/>
        </a:defRPr>
      </a:lvl5pPr>
      <a:lvl6pPr marL="457273" algn="ctr" rtl="0" eaLnBrk="1" fontAlgn="base" hangingPunct="1">
        <a:spcBef>
          <a:spcPct val="0"/>
        </a:spcBef>
        <a:spcAft>
          <a:spcPct val="0"/>
        </a:spcAft>
        <a:defRPr sz="4401">
          <a:solidFill>
            <a:srgbClr val="5800B0"/>
          </a:solidFill>
          <a:latin typeface="Arial" charset="0"/>
        </a:defRPr>
      </a:lvl6pPr>
      <a:lvl7pPr marL="914546" algn="ctr" rtl="0" eaLnBrk="1" fontAlgn="base" hangingPunct="1">
        <a:spcBef>
          <a:spcPct val="0"/>
        </a:spcBef>
        <a:spcAft>
          <a:spcPct val="0"/>
        </a:spcAft>
        <a:defRPr sz="4401">
          <a:solidFill>
            <a:srgbClr val="5800B0"/>
          </a:solidFill>
          <a:latin typeface="Arial" charset="0"/>
        </a:defRPr>
      </a:lvl7pPr>
      <a:lvl8pPr marL="1371819" algn="ctr" rtl="0" eaLnBrk="1" fontAlgn="base" hangingPunct="1">
        <a:spcBef>
          <a:spcPct val="0"/>
        </a:spcBef>
        <a:spcAft>
          <a:spcPct val="0"/>
        </a:spcAft>
        <a:defRPr sz="4401">
          <a:solidFill>
            <a:srgbClr val="5800B0"/>
          </a:solidFill>
          <a:latin typeface="Arial" charset="0"/>
        </a:defRPr>
      </a:lvl8pPr>
      <a:lvl9pPr marL="1829093" algn="ctr" rtl="0" eaLnBrk="1" fontAlgn="base" hangingPunct="1">
        <a:spcBef>
          <a:spcPct val="0"/>
        </a:spcBef>
        <a:spcAft>
          <a:spcPct val="0"/>
        </a:spcAft>
        <a:defRPr sz="4401">
          <a:solidFill>
            <a:srgbClr val="5800B0"/>
          </a:solidFill>
          <a:latin typeface="Arial" charset="0"/>
        </a:defRPr>
      </a:lvl9pPr>
    </p:titleStyle>
    <p:bodyStyle>
      <a:lvl1pPr marL="342955" indent="-342955" algn="l" rtl="0" eaLnBrk="1" fontAlgn="base" hangingPunct="1">
        <a:spcBef>
          <a:spcPct val="20000"/>
        </a:spcBef>
        <a:spcAft>
          <a:spcPct val="0"/>
        </a:spcAft>
        <a:buChar char="•"/>
        <a:defRPr sz="3201">
          <a:solidFill>
            <a:schemeClr val="tx1"/>
          </a:solidFill>
          <a:latin typeface="+mn-lt"/>
          <a:ea typeface="+mn-ea"/>
          <a:cs typeface="+mn-cs"/>
        </a:defRPr>
      </a:lvl1pPr>
      <a:lvl2pPr marL="743069" indent="-285796" algn="l" rtl="0" eaLnBrk="1" fontAlgn="base" hangingPunct="1">
        <a:spcBef>
          <a:spcPct val="20000"/>
        </a:spcBef>
        <a:spcAft>
          <a:spcPct val="0"/>
        </a:spcAft>
        <a:buChar char="–"/>
        <a:defRPr sz="2800">
          <a:solidFill>
            <a:schemeClr val="tx1"/>
          </a:solidFill>
          <a:latin typeface="+mn-lt"/>
        </a:defRPr>
      </a:lvl2pPr>
      <a:lvl3pPr marL="1143183" indent="-228637" algn="l" rtl="0" eaLnBrk="1" fontAlgn="base" hangingPunct="1">
        <a:spcBef>
          <a:spcPct val="20000"/>
        </a:spcBef>
        <a:spcAft>
          <a:spcPct val="0"/>
        </a:spcAft>
        <a:buChar char="•"/>
        <a:defRPr sz="2400">
          <a:solidFill>
            <a:schemeClr val="tx1"/>
          </a:solidFill>
          <a:latin typeface="+mn-lt"/>
        </a:defRPr>
      </a:lvl3pPr>
      <a:lvl4pPr marL="1600456" indent="-228637" algn="l" rtl="0" eaLnBrk="1" fontAlgn="base" hangingPunct="1">
        <a:spcBef>
          <a:spcPct val="20000"/>
        </a:spcBef>
        <a:spcAft>
          <a:spcPct val="0"/>
        </a:spcAft>
        <a:buChar char="–"/>
        <a:defRPr sz="2000">
          <a:solidFill>
            <a:schemeClr val="tx1"/>
          </a:solidFill>
          <a:latin typeface="+mn-lt"/>
        </a:defRPr>
      </a:lvl4pPr>
      <a:lvl5pPr marL="2057729" indent="-228637" algn="l" rtl="0" eaLnBrk="1" fontAlgn="base" hangingPunct="1">
        <a:spcBef>
          <a:spcPct val="20000"/>
        </a:spcBef>
        <a:spcAft>
          <a:spcPct val="0"/>
        </a:spcAft>
        <a:buChar char="»"/>
        <a:defRPr sz="2000">
          <a:solidFill>
            <a:schemeClr val="tx1"/>
          </a:solidFill>
          <a:latin typeface="+mn-lt"/>
        </a:defRPr>
      </a:lvl5pPr>
      <a:lvl6pPr marL="2515002" indent="-228637" algn="l" rtl="0" eaLnBrk="1" fontAlgn="base" hangingPunct="1">
        <a:spcBef>
          <a:spcPct val="20000"/>
        </a:spcBef>
        <a:spcAft>
          <a:spcPct val="0"/>
        </a:spcAft>
        <a:buChar char="»"/>
        <a:defRPr sz="2000">
          <a:solidFill>
            <a:schemeClr val="tx1"/>
          </a:solidFill>
          <a:latin typeface="+mn-lt"/>
        </a:defRPr>
      </a:lvl6pPr>
      <a:lvl7pPr marL="2972275" indent="-228637" algn="l" rtl="0" eaLnBrk="1" fontAlgn="base" hangingPunct="1">
        <a:spcBef>
          <a:spcPct val="20000"/>
        </a:spcBef>
        <a:spcAft>
          <a:spcPct val="0"/>
        </a:spcAft>
        <a:buChar char="»"/>
        <a:defRPr sz="2000">
          <a:solidFill>
            <a:schemeClr val="tx1"/>
          </a:solidFill>
          <a:latin typeface="+mn-lt"/>
        </a:defRPr>
      </a:lvl7pPr>
      <a:lvl8pPr marL="3429549" indent="-228637" algn="l" rtl="0" eaLnBrk="1" fontAlgn="base" hangingPunct="1">
        <a:spcBef>
          <a:spcPct val="20000"/>
        </a:spcBef>
        <a:spcAft>
          <a:spcPct val="0"/>
        </a:spcAft>
        <a:buChar char="»"/>
        <a:defRPr sz="2000">
          <a:solidFill>
            <a:schemeClr val="tx1"/>
          </a:solidFill>
          <a:latin typeface="+mn-lt"/>
        </a:defRPr>
      </a:lvl8pPr>
      <a:lvl9pPr marL="3886822" indent="-228637" algn="l" rtl="0" eaLnBrk="1" fontAlgn="base" hangingPunct="1">
        <a:spcBef>
          <a:spcPct val="20000"/>
        </a:spcBef>
        <a:spcAft>
          <a:spcPct val="0"/>
        </a:spcAft>
        <a:buChar char="»"/>
        <a:defRPr sz="2000">
          <a:solidFill>
            <a:schemeClr val="tx1"/>
          </a:solidFill>
          <a:latin typeface="+mn-lt"/>
        </a:defRPr>
      </a:lvl9pPr>
    </p:bodyStyle>
    <p:otherStyle>
      <a:defPPr>
        <a:defRPr lang="en-US"/>
      </a:defPPr>
      <a:lvl1pPr marL="0" algn="l" defTabSz="914546" rtl="0" eaLnBrk="1" latinLnBrk="0" hangingPunct="1">
        <a:defRPr sz="1800" kern="1200">
          <a:solidFill>
            <a:schemeClr val="tx1"/>
          </a:solidFill>
          <a:latin typeface="+mn-lt"/>
          <a:ea typeface="+mn-ea"/>
          <a:cs typeface="+mn-cs"/>
        </a:defRPr>
      </a:lvl1pPr>
      <a:lvl2pPr marL="457273" algn="l" defTabSz="914546" rtl="0" eaLnBrk="1" latinLnBrk="0" hangingPunct="1">
        <a:defRPr sz="1800" kern="1200">
          <a:solidFill>
            <a:schemeClr val="tx1"/>
          </a:solidFill>
          <a:latin typeface="+mn-lt"/>
          <a:ea typeface="+mn-ea"/>
          <a:cs typeface="+mn-cs"/>
        </a:defRPr>
      </a:lvl2pPr>
      <a:lvl3pPr marL="914546" algn="l" defTabSz="914546" rtl="0" eaLnBrk="1" latinLnBrk="0" hangingPunct="1">
        <a:defRPr sz="1800" kern="1200">
          <a:solidFill>
            <a:schemeClr val="tx1"/>
          </a:solidFill>
          <a:latin typeface="+mn-lt"/>
          <a:ea typeface="+mn-ea"/>
          <a:cs typeface="+mn-cs"/>
        </a:defRPr>
      </a:lvl3pPr>
      <a:lvl4pPr marL="1371819" algn="l" defTabSz="914546" rtl="0" eaLnBrk="1" latinLnBrk="0" hangingPunct="1">
        <a:defRPr sz="1800" kern="1200">
          <a:solidFill>
            <a:schemeClr val="tx1"/>
          </a:solidFill>
          <a:latin typeface="+mn-lt"/>
          <a:ea typeface="+mn-ea"/>
          <a:cs typeface="+mn-cs"/>
        </a:defRPr>
      </a:lvl4pPr>
      <a:lvl5pPr marL="1829093" algn="l" defTabSz="914546" rtl="0" eaLnBrk="1" latinLnBrk="0" hangingPunct="1">
        <a:defRPr sz="1800" kern="1200">
          <a:solidFill>
            <a:schemeClr val="tx1"/>
          </a:solidFill>
          <a:latin typeface="+mn-lt"/>
          <a:ea typeface="+mn-ea"/>
          <a:cs typeface="+mn-cs"/>
        </a:defRPr>
      </a:lvl5pPr>
      <a:lvl6pPr marL="2286366" algn="l" defTabSz="914546" rtl="0" eaLnBrk="1" latinLnBrk="0" hangingPunct="1">
        <a:defRPr sz="1800" kern="1200">
          <a:solidFill>
            <a:schemeClr val="tx1"/>
          </a:solidFill>
          <a:latin typeface="+mn-lt"/>
          <a:ea typeface="+mn-ea"/>
          <a:cs typeface="+mn-cs"/>
        </a:defRPr>
      </a:lvl6pPr>
      <a:lvl7pPr marL="2743639" algn="l" defTabSz="914546" rtl="0" eaLnBrk="1" latinLnBrk="0" hangingPunct="1">
        <a:defRPr sz="1800" kern="1200">
          <a:solidFill>
            <a:schemeClr val="tx1"/>
          </a:solidFill>
          <a:latin typeface="+mn-lt"/>
          <a:ea typeface="+mn-ea"/>
          <a:cs typeface="+mn-cs"/>
        </a:defRPr>
      </a:lvl7pPr>
      <a:lvl8pPr marL="3200912" algn="l" defTabSz="914546" rtl="0" eaLnBrk="1" latinLnBrk="0" hangingPunct="1">
        <a:defRPr sz="1800" kern="1200">
          <a:solidFill>
            <a:schemeClr val="tx1"/>
          </a:solidFill>
          <a:latin typeface="+mn-lt"/>
          <a:ea typeface="+mn-ea"/>
          <a:cs typeface="+mn-cs"/>
        </a:defRPr>
      </a:lvl8pPr>
      <a:lvl9pPr marL="3658185" algn="l" defTabSz="914546"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5.png"/></Relationships>
</file>

<file path=ppt/slides/_rels/slide1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0.xml"/><Relationship Id="rId1" Type="http://schemas.openxmlformats.org/officeDocument/2006/relationships/slideLayout" Target="../slideLayouts/slideLayout24.xml"/></Relationships>
</file>

<file path=ppt/slides/_rels/slide1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1.xml"/><Relationship Id="rId1" Type="http://schemas.openxmlformats.org/officeDocument/2006/relationships/slideLayout" Target="../slideLayouts/slideLayout24.xml"/></Relationships>
</file>

<file path=ppt/slides/_rels/slide1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2.xml"/><Relationship Id="rId1" Type="http://schemas.openxmlformats.org/officeDocument/2006/relationships/slideLayout" Target="../slideLayouts/slideLayout24.xml"/></Relationships>
</file>

<file path=ppt/slides/_rels/slide1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3.xml"/><Relationship Id="rId1" Type="http://schemas.openxmlformats.org/officeDocument/2006/relationships/slideLayout" Target="../slideLayouts/slideLayout34.xml"/></Relationships>
</file>

<file path=ppt/slides/_rels/slide1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4.xml"/><Relationship Id="rId1" Type="http://schemas.openxmlformats.org/officeDocument/2006/relationships/slideLayout" Target="../slideLayouts/slideLayout13.xml"/><Relationship Id="rId5" Type="http://schemas.openxmlformats.org/officeDocument/2006/relationships/image" Target="../media/image16.png"/><Relationship Id="rId4" Type="http://schemas.openxmlformats.org/officeDocument/2006/relationships/image" Target="../media/image15.png"/></Relationships>
</file>

<file path=ppt/slides/_rels/slide1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5.xml"/><Relationship Id="rId1" Type="http://schemas.openxmlformats.org/officeDocument/2006/relationships/slideLayout" Target="../slideLayouts/slideLayout13.xml"/><Relationship Id="rId4" Type="http://schemas.openxmlformats.org/officeDocument/2006/relationships/chart" Target="../charts/chart1.xml"/></Relationships>
</file>

<file path=ppt/slides/_rels/slide16.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6.xml"/><Relationship Id="rId1" Type="http://schemas.openxmlformats.org/officeDocument/2006/relationships/slideLayout" Target="../slideLayouts/slideLayout46.xml"/></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7.xml"/><Relationship Id="rId4" Type="http://schemas.openxmlformats.org/officeDocument/2006/relationships/image" Target="../media/image5.png"/></Relationships>
</file>

<file path=ppt/slides/_rels/slide3.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8.jpeg"/></Relationships>
</file>

<file path=ppt/slides/_rels/slide4.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8.jpeg"/></Relationships>
</file>

<file path=ppt/slides/_rels/slide6.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7.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7.xml"/><Relationship Id="rId1" Type="http://schemas.openxmlformats.org/officeDocument/2006/relationships/slideLayout" Target="../slideLayouts/slideLayout6.xml"/><Relationship Id="rId4" Type="http://schemas.openxmlformats.org/officeDocument/2006/relationships/image" Target="../media/image5.png"/></Relationships>
</file>

<file path=ppt/slides/_rels/slide8.xml.rels><?xml version="1.0" encoding="UTF-8" standalone="yes"?>
<Relationships xmlns="http://schemas.openxmlformats.org/package/2006/relationships"><Relationship Id="rId3" Type="http://schemas.openxmlformats.org/officeDocument/2006/relationships/image" Target="../media/image13.emf"/><Relationship Id="rId2" Type="http://schemas.openxmlformats.org/officeDocument/2006/relationships/notesSlide" Target="../notesSlides/notesSlide8.xml"/><Relationship Id="rId1" Type="http://schemas.openxmlformats.org/officeDocument/2006/relationships/slideLayout" Target="../slideLayouts/slideLayout7.xml"/><Relationship Id="rId4" Type="http://schemas.openxmlformats.org/officeDocument/2006/relationships/image" Target="../media/image5.png"/></Relationships>
</file>

<file path=ppt/slides/_rels/slide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9.xml"/><Relationship Id="rId1" Type="http://schemas.openxmlformats.org/officeDocument/2006/relationships/slideLayout" Target="../slideLayouts/slideLayout2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rotWithShape="1">
          <a:blip r:embed="rId3"/>
          <a:srcRect l="844" t="19129" r="-141" b="9371"/>
          <a:stretch/>
        </p:blipFill>
        <p:spPr>
          <a:xfrm>
            <a:off x="-12032" y="-12032"/>
            <a:ext cx="12212741" cy="6870032"/>
          </a:xfrm>
          <a:prstGeom prst="rect">
            <a:avLst/>
          </a:prstGeom>
        </p:spPr>
      </p:pic>
      <p:sp>
        <p:nvSpPr>
          <p:cNvPr id="5" name="Rectangle 4"/>
          <p:cNvSpPr/>
          <p:nvPr/>
        </p:nvSpPr>
        <p:spPr>
          <a:xfrm>
            <a:off x="-12032" y="623835"/>
            <a:ext cx="12212054" cy="830997"/>
          </a:xfrm>
          <a:prstGeom prst="rect">
            <a:avLst/>
          </a:prstGeom>
        </p:spPr>
        <p:txBody>
          <a:bodyPr wrap="square">
            <a:spAutoFit/>
          </a:bodyPr>
          <a:lstStyle/>
          <a:p>
            <a:pPr algn="ctr"/>
            <a:r>
              <a:rPr lang="en-GB" sz="4800" b="1" dirty="0" smtClean="0">
                <a:solidFill>
                  <a:srgbClr val="7030A0"/>
                </a:solidFill>
                <a:latin typeface="+mj-lt"/>
              </a:rPr>
              <a:t>Integrating Web </a:t>
            </a:r>
            <a:r>
              <a:rPr lang="en-GB" sz="4800" b="1" dirty="0">
                <a:solidFill>
                  <a:srgbClr val="7030A0"/>
                </a:solidFill>
                <a:latin typeface="+mj-lt"/>
              </a:rPr>
              <a:t>Archives into </a:t>
            </a:r>
            <a:r>
              <a:rPr lang="en-GB" sz="4800" b="1" dirty="0" smtClean="0">
                <a:solidFill>
                  <a:srgbClr val="7030A0"/>
                </a:solidFill>
                <a:latin typeface="+mj-lt"/>
              </a:rPr>
              <a:t>Existing Collections</a:t>
            </a:r>
            <a:endParaRPr lang="en-GB" sz="4800" b="1" dirty="0">
              <a:solidFill>
                <a:srgbClr val="7030A0"/>
              </a:solidFill>
              <a:latin typeface="+mj-lt"/>
            </a:endParaRPr>
          </a:p>
        </p:txBody>
      </p:sp>
      <p:pic>
        <p:nvPicPr>
          <p:cNvPr id="3" name="Picture 2"/>
          <p:cNvPicPr>
            <a:picLocks noChangeAspect="1"/>
          </p:cNvPicPr>
          <p:nvPr/>
        </p:nvPicPr>
        <p:blipFill>
          <a:blip r:embed="rId4"/>
          <a:stretch>
            <a:fillRect/>
          </a:stretch>
        </p:blipFill>
        <p:spPr>
          <a:xfrm>
            <a:off x="10293837" y="132346"/>
            <a:ext cx="1723533" cy="491489"/>
          </a:xfrm>
          <a:prstGeom prst="rect">
            <a:avLst/>
          </a:prstGeom>
        </p:spPr>
      </p:pic>
      <p:sp>
        <p:nvSpPr>
          <p:cNvPr id="6" name="TextBox 5"/>
          <p:cNvSpPr txBox="1"/>
          <p:nvPr/>
        </p:nvSpPr>
        <p:spPr>
          <a:xfrm>
            <a:off x="-194684" y="3740917"/>
            <a:ext cx="12212054" cy="830997"/>
          </a:xfrm>
          <a:prstGeom prst="rect">
            <a:avLst/>
          </a:prstGeom>
          <a:noFill/>
        </p:spPr>
        <p:txBody>
          <a:bodyPr wrap="square" rtlCol="0">
            <a:spAutoFit/>
          </a:bodyPr>
          <a:lstStyle/>
          <a:p>
            <a:pPr lvl="0" algn="ctr"/>
            <a:r>
              <a:rPr lang="en-GB" sz="4800" b="1" dirty="0" smtClean="0">
                <a:solidFill>
                  <a:srgbClr val="7030A0"/>
                </a:solidFill>
                <a:latin typeface="Calibri Light" panose="020F0302020204030204"/>
              </a:rPr>
              <a:t>The NRS </a:t>
            </a:r>
            <a:r>
              <a:rPr lang="en-GB" sz="4800" b="1" dirty="0">
                <a:solidFill>
                  <a:srgbClr val="7030A0"/>
                </a:solidFill>
                <a:latin typeface="Calibri Light" panose="020F0302020204030204"/>
              </a:rPr>
              <a:t>Web Continuity Service</a:t>
            </a:r>
          </a:p>
        </p:txBody>
      </p:sp>
    </p:spTree>
    <p:extLst>
      <p:ext uri="{BB962C8B-B14F-4D97-AF65-F5344CB8AC3E}">
        <p14:creationId xmlns:p14="http://schemas.microsoft.com/office/powerpoint/2010/main" val="373987122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smtClean="0">
                <a:solidFill>
                  <a:srgbClr val="7030A0"/>
                </a:solidFill>
              </a:rPr>
              <a:t>QA Process: What?</a:t>
            </a:r>
            <a:endParaRPr lang="en-GB" b="1" dirty="0">
              <a:solidFill>
                <a:srgbClr val="7030A0"/>
              </a:solidFill>
            </a:endParaRPr>
          </a:p>
        </p:txBody>
      </p:sp>
      <p:sp>
        <p:nvSpPr>
          <p:cNvPr id="3" name="Content Placeholder 2"/>
          <p:cNvSpPr>
            <a:spLocks noGrp="1"/>
          </p:cNvSpPr>
          <p:nvPr>
            <p:ph idx="1"/>
          </p:nvPr>
        </p:nvSpPr>
        <p:spPr/>
        <p:txBody>
          <a:bodyPr>
            <a:normAutofit/>
          </a:bodyPr>
          <a:lstStyle/>
          <a:p>
            <a:r>
              <a:rPr lang="en-GB" sz="2600" dirty="0" smtClean="0"/>
              <a:t>In web archiving terms, ‘quality’ is measured in terms of how </a:t>
            </a:r>
            <a:r>
              <a:rPr lang="en-GB" sz="2600" b="1" dirty="0" smtClean="0"/>
              <a:t>complete </a:t>
            </a:r>
            <a:r>
              <a:rPr lang="en-GB" sz="2600" dirty="0" smtClean="0"/>
              <a:t>the capture is and how this content is </a:t>
            </a:r>
            <a:r>
              <a:rPr lang="en-GB" sz="2600" b="1" dirty="0" smtClean="0"/>
              <a:t>replayed</a:t>
            </a:r>
            <a:r>
              <a:rPr lang="en-GB" sz="2600" dirty="0" smtClean="0"/>
              <a:t> </a:t>
            </a:r>
            <a:r>
              <a:rPr lang="en-GB" sz="2600" b="1" dirty="0" smtClean="0"/>
              <a:t>to the user </a:t>
            </a:r>
            <a:endParaRPr lang="en-GB" sz="2600" dirty="0" smtClean="0">
              <a:solidFill>
                <a:schemeClr val="tx1"/>
              </a:solidFill>
            </a:endParaRPr>
          </a:p>
          <a:p>
            <a:r>
              <a:rPr lang="en-GB" sz="2600" dirty="0"/>
              <a:t>As </a:t>
            </a:r>
            <a:r>
              <a:rPr lang="en-GB" sz="2600" dirty="0" smtClean="0"/>
              <a:t>part </a:t>
            </a:r>
            <a:r>
              <a:rPr lang="en-GB" sz="2600" dirty="0"/>
              <a:t>of </a:t>
            </a:r>
            <a:r>
              <a:rPr lang="en-GB" sz="2600" dirty="0" smtClean="0"/>
              <a:t>the NRS Web Archiving QA process, my job is to access, exam and verify captured web content </a:t>
            </a:r>
          </a:p>
          <a:p>
            <a:r>
              <a:rPr lang="en-GB" sz="2600" dirty="0" smtClean="0"/>
              <a:t>Perfection </a:t>
            </a:r>
            <a:r>
              <a:rPr lang="en-GB" sz="2600" dirty="0"/>
              <a:t>is almost impossible in web </a:t>
            </a:r>
            <a:r>
              <a:rPr lang="en-GB" sz="2600" dirty="0" smtClean="0"/>
              <a:t>archiving but thanks to this process </a:t>
            </a:r>
            <a:r>
              <a:rPr lang="en-GB" sz="2600" dirty="0"/>
              <a:t>NRS </a:t>
            </a:r>
            <a:r>
              <a:rPr lang="en-GB" sz="2600" dirty="0" smtClean="0"/>
              <a:t>deliver high standard </a:t>
            </a:r>
            <a:r>
              <a:rPr lang="en-GB" sz="2600" dirty="0"/>
              <a:t>archived web </a:t>
            </a:r>
            <a:r>
              <a:rPr lang="en-GB" sz="2600" dirty="0" smtClean="0"/>
              <a:t>records</a:t>
            </a:r>
          </a:p>
          <a:p>
            <a:r>
              <a:rPr lang="en-GB" sz="2600" dirty="0"/>
              <a:t>Only content which passes through this QA process successfully is accepted into the NRS Web Archive </a:t>
            </a:r>
          </a:p>
          <a:p>
            <a:endParaRPr lang="en-GB" sz="3200" dirty="0" smtClean="0"/>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676896" y="424941"/>
            <a:ext cx="3159504" cy="902717"/>
          </a:xfrm>
          <a:prstGeom prst="rect">
            <a:avLst/>
          </a:prstGeom>
        </p:spPr>
      </p:pic>
    </p:spTree>
    <p:extLst>
      <p:ext uri="{BB962C8B-B14F-4D97-AF65-F5344CB8AC3E}">
        <p14:creationId xmlns:p14="http://schemas.microsoft.com/office/powerpoint/2010/main" val="206424026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smtClean="0">
                <a:solidFill>
                  <a:srgbClr val="7030A0"/>
                </a:solidFill>
              </a:rPr>
              <a:t>QA Process: Why?</a:t>
            </a:r>
            <a:endParaRPr lang="en-GB" b="1" dirty="0">
              <a:solidFill>
                <a:srgbClr val="7030A0"/>
              </a:solidFill>
            </a:endParaRPr>
          </a:p>
        </p:txBody>
      </p:sp>
      <p:sp>
        <p:nvSpPr>
          <p:cNvPr id="3" name="Content Placeholder 2"/>
          <p:cNvSpPr>
            <a:spLocks noGrp="1"/>
          </p:cNvSpPr>
          <p:nvPr>
            <p:ph idx="1"/>
          </p:nvPr>
        </p:nvSpPr>
        <p:spPr/>
        <p:txBody>
          <a:bodyPr>
            <a:normAutofit/>
          </a:bodyPr>
          <a:lstStyle/>
          <a:p>
            <a:r>
              <a:rPr lang="en-GB" sz="3200" dirty="0" smtClean="0"/>
              <a:t>We want to archive websites ‘well and properly’.</a:t>
            </a:r>
            <a:endParaRPr lang="en-GB" sz="3200" dirty="0">
              <a:solidFill>
                <a:srgbClr val="FF0000"/>
              </a:solidFill>
            </a:endParaRPr>
          </a:p>
          <a:p>
            <a:r>
              <a:rPr lang="en-GB" sz="3200" dirty="0" smtClean="0"/>
              <a:t>“Archival materials derive their value as evidence from a combination of three qualities: content, context and structure.” – Laura Miller, </a:t>
            </a:r>
            <a:r>
              <a:rPr lang="en-GB" sz="3200" i="1" dirty="0" smtClean="0"/>
              <a:t>Archives</a:t>
            </a:r>
            <a:r>
              <a:rPr lang="en-GB" sz="3200" dirty="0" smtClean="0"/>
              <a:t> (2017)</a:t>
            </a:r>
          </a:p>
          <a:p>
            <a:r>
              <a:rPr lang="en-GB" sz="3200" dirty="0" smtClean="0"/>
              <a:t>Web archiving QA provides us with the tools and knowledge to capture and preserve as much of these qualities from websites as possible</a:t>
            </a:r>
            <a:endParaRPr lang="en-GB" sz="3200" strike="sngStrike" dirty="0" smtClean="0"/>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676896" y="424941"/>
            <a:ext cx="3159504" cy="902717"/>
          </a:xfrm>
          <a:prstGeom prst="rect">
            <a:avLst/>
          </a:prstGeom>
        </p:spPr>
      </p:pic>
    </p:spTree>
    <p:extLst>
      <p:ext uri="{BB962C8B-B14F-4D97-AF65-F5344CB8AC3E}">
        <p14:creationId xmlns:p14="http://schemas.microsoft.com/office/powerpoint/2010/main" val="293448605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smtClean="0">
                <a:solidFill>
                  <a:srgbClr val="7030A0"/>
                </a:solidFill>
              </a:rPr>
              <a:t>QA Process: How?</a:t>
            </a:r>
            <a:endParaRPr lang="en-GB" b="1" dirty="0">
              <a:solidFill>
                <a:srgbClr val="7030A0"/>
              </a:solidFill>
            </a:endParaRPr>
          </a:p>
        </p:txBody>
      </p:sp>
      <p:sp>
        <p:nvSpPr>
          <p:cNvPr id="3" name="Content Placeholder 2"/>
          <p:cNvSpPr>
            <a:spLocks noGrp="1"/>
          </p:cNvSpPr>
          <p:nvPr>
            <p:ph idx="1"/>
          </p:nvPr>
        </p:nvSpPr>
        <p:spPr/>
        <p:txBody>
          <a:bodyPr>
            <a:normAutofit fontScale="92500"/>
          </a:bodyPr>
          <a:lstStyle/>
          <a:p>
            <a:r>
              <a:rPr lang="en-GB" sz="2600" dirty="0" smtClean="0"/>
              <a:t>It is essential that the same procedure is conducted on each and every crawl </a:t>
            </a:r>
          </a:p>
          <a:p>
            <a:r>
              <a:rPr lang="en-GB" sz="2600" dirty="0" smtClean="0"/>
              <a:t>Completion of the QA tasks by NRS staff will take </a:t>
            </a:r>
            <a:r>
              <a:rPr lang="en-GB" sz="2600" b="1" dirty="0" smtClean="0"/>
              <a:t>between 30 minutes and 3 hours</a:t>
            </a:r>
            <a:r>
              <a:rPr lang="en-GB" sz="2600" dirty="0" smtClean="0"/>
              <a:t> per captured instance and it will be done in four different browsers</a:t>
            </a:r>
          </a:p>
          <a:p>
            <a:r>
              <a:rPr lang="en-GB" sz="2600" dirty="0" smtClean="0"/>
              <a:t>Acceptable quality. NRS staff score the severity of each issue they find on a scale of 1-3 defined as follows:</a:t>
            </a:r>
          </a:p>
          <a:p>
            <a:pPr lvl="1"/>
            <a:r>
              <a:rPr lang="en-GB" sz="2200" b="1" dirty="0" smtClean="0"/>
              <a:t>Level 1</a:t>
            </a:r>
            <a:r>
              <a:rPr lang="en-GB" sz="2200" dirty="0" smtClean="0"/>
              <a:t>: The issue is common to the web archiving process, and cannot be fixed. The issue may be fixable, but it is not adversely affecting record quality and so can be ignored/tolerated</a:t>
            </a:r>
          </a:p>
          <a:p>
            <a:pPr lvl="1"/>
            <a:r>
              <a:rPr lang="en-GB" sz="2200" b="1" dirty="0" smtClean="0"/>
              <a:t>Level 2</a:t>
            </a:r>
            <a:r>
              <a:rPr lang="en-GB" sz="2200" dirty="0" smtClean="0"/>
              <a:t>: The issue is fixable and is having a mildly adverse affect on record quality. Whenever possible, effort should be made to undertake remedial action via patch crawls</a:t>
            </a:r>
          </a:p>
          <a:p>
            <a:pPr lvl="1"/>
            <a:r>
              <a:rPr lang="en-GB" sz="2200" b="1" dirty="0" smtClean="0"/>
              <a:t>Level 3</a:t>
            </a:r>
            <a:r>
              <a:rPr lang="en-GB" sz="2200" dirty="0" smtClean="0"/>
              <a:t>: The issue is having a severe effect on record quality and cannot be accepted. Seek provider’s advice</a:t>
            </a:r>
          </a:p>
          <a:p>
            <a:endParaRPr lang="en-GB" dirty="0"/>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676896" y="424941"/>
            <a:ext cx="3159504" cy="902717"/>
          </a:xfrm>
          <a:prstGeom prst="rect">
            <a:avLst/>
          </a:prstGeom>
        </p:spPr>
      </p:pic>
    </p:spTree>
    <p:extLst>
      <p:ext uri="{BB962C8B-B14F-4D97-AF65-F5344CB8AC3E}">
        <p14:creationId xmlns:p14="http://schemas.microsoft.com/office/powerpoint/2010/main" val="177859119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extBox 15"/>
          <p:cNvSpPr txBox="1"/>
          <p:nvPr/>
        </p:nvSpPr>
        <p:spPr>
          <a:xfrm>
            <a:off x="396496" y="347989"/>
            <a:ext cx="8140700" cy="52322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800" b="1" i="0" u="none" strike="noStrike" kern="1200" cap="none" spc="0" normalizeH="0" baseline="0" noProof="0" dirty="0" smtClean="0">
                <a:ln>
                  <a:noFill/>
                </a:ln>
                <a:solidFill>
                  <a:srgbClr val="7030A0"/>
                </a:solidFill>
                <a:effectLst/>
                <a:uLnTx/>
                <a:uFillTx/>
                <a:latin typeface="Calibri" panose="020F0502020204030204"/>
                <a:ea typeface="+mn-ea"/>
                <a:cs typeface="+mn-cs"/>
              </a:rPr>
              <a:t>Incorporating </a:t>
            </a:r>
            <a:r>
              <a:rPr kumimoji="0" lang="en-GB" sz="2800" b="1" i="0" u="none" strike="noStrike" kern="1200" cap="none" spc="0" normalizeH="0" baseline="0" noProof="0" dirty="0" err="1" smtClean="0">
                <a:ln>
                  <a:noFill/>
                </a:ln>
                <a:solidFill>
                  <a:srgbClr val="7030A0"/>
                </a:solidFill>
                <a:effectLst/>
                <a:uLnTx/>
                <a:uFillTx/>
                <a:latin typeface="Calibri" panose="020F0502020204030204"/>
                <a:ea typeface="+mn-ea"/>
                <a:cs typeface="+mn-cs"/>
              </a:rPr>
              <a:t>WARC</a:t>
            </a:r>
            <a:r>
              <a:rPr kumimoji="0" lang="en-GB" sz="2800" b="1" i="0" u="none" strike="noStrike" kern="1200" cap="none" spc="0" normalizeH="0" baseline="0" noProof="0" dirty="0" smtClean="0">
                <a:ln>
                  <a:noFill/>
                </a:ln>
                <a:solidFill>
                  <a:srgbClr val="7030A0"/>
                </a:solidFill>
                <a:effectLst/>
                <a:uLnTx/>
                <a:uFillTx/>
                <a:latin typeface="Calibri" panose="020F0502020204030204"/>
                <a:ea typeface="+mn-ea"/>
                <a:cs typeface="+mn-cs"/>
              </a:rPr>
              <a:t> files into our Digital Archive</a:t>
            </a:r>
            <a:endParaRPr kumimoji="0" lang="en-GB" sz="2800" b="1" i="0" u="none" strike="noStrike" kern="1200" cap="none" spc="0" normalizeH="0" baseline="0" noProof="0" dirty="0">
              <a:ln>
                <a:noFill/>
              </a:ln>
              <a:solidFill>
                <a:srgbClr val="7030A0"/>
              </a:solidFill>
              <a:effectLst/>
              <a:uLnTx/>
              <a:uFillTx/>
              <a:latin typeface="Calibri" panose="020F0502020204030204"/>
              <a:ea typeface="+mn-ea"/>
              <a:cs typeface="+mn-cs"/>
            </a:endParaRPr>
          </a:p>
        </p:txBody>
      </p:sp>
      <p:pic>
        <p:nvPicPr>
          <p:cNvPr id="20" name="Picture 1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537196" y="158241"/>
            <a:ext cx="3159504" cy="902717"/>
          </a:xfrm>
          <a:prstGeom prst="rect">
            <a:avLst/>
          </a:prstGeom>
        </p:spPr>
      </p:pic>
      <p:sp>
        <p:nvSpPr>
          <p:cNvPr id="22" name="TextBox 21"/>
          <p:cNvSpPr txBox="1"/>
          <p:nvPr/>
        </p:nvSpPr>
        <p:spPr>
          <a:xfrm>
            <a:off x="308994" y="1373485"/>
            <a:ext cx="6968106" cy="120032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smtClean="0">
                <a:ln>
                  <a:noFill/>
                </a:ln>
                <a:solidFill>
                  <a:prstClr val="black"/>
                </a:solidFill>
                <a:effectLst/>
                <a:uLnTx/>
                <a:uFillTx/>
                <a:latin typeface="Calibri" panose="020F0502020204030204"/>
                <a:ea typeface="+mn-ea"/>
                <a:cs typeface="+mn-cs"/>
              </a:rPr>
              <a:t>“The </a:t>
            </a:r>
            <a:r>
              <a:rPr kumimoji="0" lang="en-GB" sz="1800" b="0" i="0" u="none" strike="noStrike" kern="1200" cap="none" spc="0" normalizeH="0" baseline="0" noProof="0" dirty="0" err="1">
                <a:ln>
                  <a:noFill/>
                </a:ln>
                <a:solidFill>
                  <a:prstClr val="black"/>
                </a:solidFill>
                <a:effectLst/>
                <a:uLnTx/>
                <a:uFillTx/>
                <a:latin typeface="Calibri" panose="020F0502020204030204"/>
                <a:ea typeface="+mn-ea"/>
                <a:cs typeface="+mn-cs"/>
              </a:rPr>
              <a:t>WARC</a:t>
            </a:r>
            <a:r>
              <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rPr>
              <a:t> (Web </a:t>
            </a:r>
            <a:r>
              <a:rPr kumimoji="0" lang="en-GB" sz="1800" b="0" i="0" u="none" strike="noStrike" kern="1200" cap="none" spc="0" normalizeH="0" baseline="0" noProof="0" dirty="0" err="1">
                <a:ln>
                  <a:noFill/>
                </a:ln>
                <a:solidFill>
                  <a:prstClr val="black"/>
                </a:solidFill>
                <a:effectLst/>
                <a:uLnTx/>
                <a:uFillTx/>
                <a:latin typeface="Calibri" panose="020F0502020204030204"/>
                <a:ea typeface="+mn-ea"/>
                <a:cs typeface="+mn-cs"/>
              </a:rPr>
              <a:t>ARChive</a:t>
            </a:r>
            <a:r>
              <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rPr>
              <a:t>) file format offers a convention for concatenating multiple resource records (data objects), each consisting of a set of simple text headers and an arbitrary data block into one long </a:t>
            </a:r>
            <a:r>
              <a:rPr kumimoji="0" lang="en-GB" sz="1800" b="0" i="0" u="none" strike="noStrike" kern="1200" cap="none" spc="0" normalizeH="0" baseline="0" noProof="0" dirty="0" smtClean="0">
                <a:ln>
                  <a:noFill/>
                </a:ln>
                <a:solidFill>
                  <a:prstClr val="black"/>
                </a:solidFill>
                <a:effectLst/>
                <a:uLnTx/>
                <a:uFillTx/>
                <a:latin typeface="Calibri" panose="020F0502020204030204"/>
                <a:ea typeface="+mn-ea"/>
                <a:cs typeface="+mn-cs"/>
              </a:rPr>
              <a:t>file.” (</a:t>
            </a:r>
            <a:r>
              <a:rPr kumimoji="0" lang="en-GB" sz="1800" b="0" i="0" u="none" strike="noStrike" kern="1200" cap="none" spc="0" normalizeH="0" baseline="0" noProof="0" dirty="0" err="1" smtClean="0">
                <a:ln>
                  <a:noFill/>
                </a:ln>
                <a:solidFill>
                  <a:prstClr val="black"/>
                </a:solidFill>
                <a:effectLst/>
                <a:uLnTx/>
                <a:uFillTx/>
                <a:latin typeface="Calibri" panose="020F0502020204030204"/>
                <a:ea typeface="+mn-ea"/>
                <a:cs typeface="+mn-cs"/>
              </a:rPr>
              <a:t>PRONOM</a:t>
            </a:r>
            <a:r>
              <a:rPr kumimoji="0" lang="en-GB" sz="1800" b="0" i="0" u="none" strike="noStrike" kern="1200" cap="none" spc="0" normalizeH="0" baseline="0" noProof="0" dirty="0" smtClean="0">
                <a:ln>
                  <a:noFill/>
                </a:ln>
                <a:solidFill>
                  <a:prstClr val="black"/>
                </a:solidFill>
                <a:effectLst/>
                <a:uLnTx/>
                <a:uFillTx/>
                <a:latin typeface="Calibri" panose="020F0502020204030204"/>
                <a:ea typeface="+mn-ea"/>
                <a:cs typeface="+mn-cs"/>
              </a:rPr>
              <a:t>, </a:t>
            </a:r>
            <a:r>
              <a:rPr kumimoji="0" lang="en-GB" sz="1800" b="0" i="0" u="none" strike="noStrike" kern="1200" cap="none" spc="0" normalizeH="0" baseline="0" noProof="0" dirty="0" err="1">
                <a:ln>
                  <a:noFill/>
                </a:ln>
                <a:solidFill>
                  <a:prstClr val="black"/>
                </a:solidFill>
                <a:effectLst/>
                <a:uLnTx/>
                <a:uFillTx/>
                <a:latin typeface="Calibri" panose="020F0502020204030204"/>
                <a:ea typeface="+mn-ea"/>
                <a:cs typeface="+mn-cs"/>
              </a:rPr>
              <a:t>PUID</a:t>
            </a:r>
            <a:r>
              <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rPr>
              <a:t>:  </a:t>
            </a:r>
            <a:r>
              <a:rPr kumimoji="0" lang="en-GB" sz="1800" b="0" i="0" u="none" strike="noStrike" kern="1200" cap="none" spc="0" normalizeH="0" baseline="0" noProof="0" dirty="0" err="1" smtClean="0">
                <a:ln>
                  <a:noFill/>
                </a:ln>
                <a:solidFill>
                  <a:prstClr val="black"/>
                </a:solidFill>
                <a:effectLst/>
                <a:uLnTx/>
                <a:uFillTx/>
                <a:latin typeface="Calibri" panose="020F0502020204030204"/>
                <a:ea typeface="+mn-ea"/>
                <a:cs typeface="+mn-cs"/>
              </a:rPr>
              <a:t>fmt</a:t>
            </a:r>
            <a:r>
              <a:rPr kumimoji="0" lang="en-GB" sz="1800" b="0" i="0" u="none" strike="noStrike" kern="1200" cap="none" spc="0" normalizeH="0" baseline="0" noProof="0" dirty="0" smtClean="0">
                <a:ln>
                  <a:noFill/>
                </a:ln>
                <a:solidFill>
                  <a:prstClr val="black"/>
                </a:solidFill>
                <a:effectLst/>
                <a:uLnTx/>
                <a:uFillTx/>
                <a:latin typeface="Calibri" panose="020F0502020204030204"/>
                <a:ea typeface="+mn-ea"/>
                <a:cs typeface="+mn-cs"/>
              </a:rPr>
              <a:t>/289)</a:t>
            </a:r>
          </a:p>
        </p:txBody>
      </p:sp>
      <p:sp>
        <p:nvSpPr>
          <p:cNvPr id="42" name="TextBox 41"/>
          <p:cNvSpPr txBox="1"/>
          <p:nvPr/>
        </p:nvSpPr>
        <p:spPr>
          <a:xfrm>
            <a:off x="566548" y="5207958"/>
            <a:ext cx="11130152" cy="92333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smtClean="0">
                <a:ln>
                  <a:noFill/>
                </a:ln>
                <a:solidFill>
                  <a:prstClr val="black"/>
                </a:solidFill>
                <a:effectLst/>
                <a:uLnTx/>
                <a:uFillTx/>
                <a:latin typeface="Calibri" panose="020F0502020204030204"/>
                <a:ea typeface="+mn-ea"/>
                <a:cs typeface="+mn-cs"/>
              </a:rPr>
              <a:t>Reasons for Preserving </a:t>
            </a:r>
            <a:r>
              <a:rPr kumimoji="0" lang="en-GB" sz="1800" b="0" i="0" u="none" strike="noStrike" kern="1200" cap="none" spc="0" normalizeH="0" baseline="0" noProof="0" dirty="0" err="1" smtClean="0">
                <a:ln>
                  <a:noFill/>
                </a:ln>
                <a:solidFill>
                  <a:prstClr val="black"/>
                </a:solidFill>
                <a:effectLst/>
                <a:uLnTx/>
                <a:uFillTx/>
                <a:latin typeface="Calibri" panose="020F0502020204030204"/>
                <a:ea typeface="+mn-ea"/>
                <a:cs typeface="+mn-cs"/>
              </a:rPr>
              <a:t>WARC</a:t>
            </a:r>
            <a:r>
              <a:rPr kumimoji="0" lang="en-GB" sz="1800" b="0" i="0" u="none" strike="noStrike" kern="1200" cap="none" spc="0" normalizeH="0" baseline="0" noProof="0" dirty="0" smtClean="0">
                <a:ln>
                  <a:noFill/>
                </a:ln>
                <a:solidFill>
                  <a:prstClr val="black"/>
                </a:solidFill>
                <a:effectLst/>
                <a:uLnTx/>
                <a:uFillTx/>
                <a:latin typeface="Calibri" panose="020F0502020204030204"/>
                <a:ea typeface="+mn-ea"/>
                <a:cs typeface="+mn-cs"/>
              </a:rPr>
              <a:t> files Within Our Collections:</a:t>
            </a:r>
            <a:endPar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800" b="0" i="0" u="none" strike="noStrike" kern="1200" cap="none" spc="0" normalizeH="0" baseline="0" noProof="0" dirty="0" smtClean="0">
                <a:ln>
                  <a:noFill/>
                </a:ln>
                <a:solidFill>
                  <a:prstClr val="black"/>
                </a:solidFill>
                <a:effectLst/>
                <a:uLnTx/>
                <a:uFillTx/>
                <a:latin typeface="Calibri" panose="020F0502020204030204"/>
                <a:ea typeface="+mn-ea"/>
                <a:cs typeface="+mn-cs"/>
              </a:rPr>
              <a:t>Not just thinking of users accessing now, but ensuring these can be used in the future.  </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800" b="0" i="0" u="none" strike="noStrike" kern="1200" cap="none" spc="0" normalizeH="0" baseline="0" noProof="0" dirty="0" smtClean="0">
                <a:ln>
                  <a:noFill/>
                </a:ln>
                <a:solidFill>
                  <a:prstClr val="black"/>
                </a:solidFill>
                <a:effectLst/>
                <a:uLnTx/>
                <a:uFillTx/>
                <a:latin typeface="Calibri" panose="020F0502020204030204"/>
                <a:ea typeface="+mn-ea"/>
                <a:cs typeface="+mn-cs"/>
              </a:rPr>
              <a:t>Preservation can’t be reliant on a third party supplier. </a:t>
            </a:r>
          </a:p>
        </p:txBody>
      </p:sp>
      <p:sp>
        <p:nvSpPr>
          <p:cNvPr id="6" name="TextBox 5"/>
          <p:cNvSpPr txBox="1"/>
          <p:nvPr/>
        </p:nvSpPr>
        <p:spPr>
          <a:xfrm>
            <a:off x="7277100" y="1387643"/>
            <a:ext cx="1600200" cy="369332"/>
          </a:xfrm>
          <a:prstGeom prst="rect">
            <a:avLst/>
          </a:prstGeom>
          <a:noFill/>
          <a:ln w="28575">
            <a:solidFill>
              <a:srgbClr val="7030A0"/>
            </a:solidFill>
          </a:ln>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smtClean="0">
                <a:ln>
                  <a:noFill/>
                </a:ln>
                <a:solidFill>
                  <a:prstClr val="black"/>
                </a:solidFill>
                <a:effectLst/>
                <a:uLnTx/>
                <a:uFillTx/>
                <a:latin typeface="Calibri" panose="020F0502020204030204"/>
                <a:ea typeface="+mn-ea"/>
                <a:cs typeface="+mn-cs"/>
              </a:rPr>
              <a:t>Bowl of Cereal</a:t>
            </a:r>
          </a:p>
        </p:txBody>
      </p:sp>
      <p:sp>
        <p:nvSpPr>
          <p:cNvPr id="7" name="TextBox 6"/>
          <p:cNvSpPr txBox="1"/>
          <p:nvPr/>
        </p:nvSpPr>
        <p:spPr>
          <a:xfrm>
            <a:off x="9785350" y="2066777"/>
            <a:ext cx="1220716" cy="369332"/>
          </a:xfrm>
          <a:prstGeom prst="rect">
            <a:avLst/>
          </a:prstGeom>
          <a:noFill/>
          <a:ln w="28575">
            <a:solidFill>
              <a:srgbClr val="7030A0"/>
            </a:solidFill>
          </a:ln>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err="1" smtClean="0">
                <a:ln>
                  <a:noFill/>
                </a:ln>
                <a:solidFill>
                  <a:prstClr val="black"/>
                </a:solidFill>
                <a:effectLst/>
                <a:uLnTx/>
                <a:uFillTx/>
                <a:latin typeface="Calibri" panose="020F0502020204030204"/>
                <a:ea typeface="+mn-ea"/>
                <a:cs typeface="+mn-cs"/>
              </a:rPr>
              <a:t>WARC</a:t>
            </a:r>
            <a:r>
              <a:rPr kumimoji="0" lang="en-GB" sz="1800" b="0" i="0" u="none" strike="noStrike" kern="1200" cap="none" spc="0" normalizeH="0" baseline="0" noProof="0" dirty="0" smtClean="0">
                <a:ln>
                  <a:noFill/>
                </a:ln>
                <a:solidFill>
                  <a:prstClr val="black"/>
                </a:solidFill>
                <a:effectLst/>
                <a:uLnTx/>
                <a:uFillTx/>
                <a:latin typeface="Calibri" panose="020F0502020204030204"/>
                <a:ea typeface="+mn-ea"/>
                <a:cs typeface="+mn-cs"/>
              </a:rPr>
              <a:t> File</a:t>
            </a:r>
            <a:endPar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23" name="TextBox 22"/>
          <p:cNvSpPr txBox="1"/>
          <p:nvPr/>
        </p:nvSpPr>
        <p:spPr>
          <a:xfrm>
            <a:off x="9785350" y="1401802"/>
            <a:ext cx="1220716" cy="369332"/>
          </a:xfrm>
          <a:prstGeom prst="rect">
            <a:avLst/>
          </a:prstGeom>
          <a:noFill/>
          <a:ln w="28575">
            <a:solidFill>
              <a:srgbClr val="7030A0"/>
            </a:solidFill>
          </a:ln>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smtClean="0">
                <a:ln>
                  <a:noFill/>
                </a:ln>
                <a:solidFill>
                  <a:prstClr val="black"/>
                </a:solidFill>
                <a:effectLst/>
                <a:uLnTx/>
                <a:uFillTx/>
                <a:latin typeface="Calibri" panose="020F0502020204030204"/>
                <a:ea typeface="+mn-ea"/>
                <a:cs typeface="+mn-cs"/>
              </a:rPr>
              <a:t>Cereal Bar</a:t>
            </a:r>
          </a:p>
        </p:txBody>
      </p:sp>
      <p:sp>
        <p:nvSpPr>
          <p:cNvPr id="25" name="TextBox 24"/>
          <p:cNvSpPr txBox="1"/>
          <p:nvPr/>
        </p:nvSpPr>
        <p:spPr>
          <a:xfrm>
            <a:off x="7277100" y="2089350"/>
            <a:ext cx="1600200" cy="369332"/>
          </a:xfrm>
          <a:prstGeom prst="rect">
            <a:avLst/>
          </a:prstGeom>
          <a:noFill/>
          <a:ln w="28575">
            <a:solidFill>
              <a:srgbClr val="7030A0"/>
            </a:solidFill>
          </a:ln>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smtClean="0">
                <a:ln>
                  <a:noFill/>
                </a:ln>
                <a:solidFill>
                  <a:prstClr val="black"/>
                </a:solidFill>
                <a:effectLst/>
                <a:uLnTx/>
                <a:uFillTx/>
                <a:latin typeface="Calibri" panose="020F0502020204030204"/>
                <a:ea typeface="+mn-ea"/>
                <a:cs typeface="+mn-cs"/>
              </a:rPr>
              <a:t>Web Crawl </a:t>
            </a:r>
            <a:endPar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11" name="Right Arrow 10"/>
          <p:cNvSpPr/>
          <p:nvPr/>
        </p:nvSpPr>
        <p:spPr>
          <a:xfrm>
            <a:off x="8970773" y="1373485"/>
            <a:ext cx="721104" cy="397649"/>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2" name="Right Arrow 31"/>
          <p:cNvSpPr/>
          <p:nvPr/>
        </p:nvSpPr>
        <p:spPr>
          <a:xfrm>
            <a:off x="8970773" y="2066777"/>
            <a:ext cx="721104" cy="397649"/>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2" name="TextBox 11"/>
          <p:cNvSpPr txBox="1"/>
          <p:nvPr/>
        </p:nvSpPr>
        <p:spPr>
          <a:xfrm>
            <a:off x="2895221" y="3013723"/>
            <a:ext cx="5641975" cy="1754326"/>
          </a:xfrm>
          <a:prstGeom prst="rect">
            <a:avLst/>
          </a:prstGeom>
          <a:noFill/>
          <a:ln w="38100">
            <a:solidFill>
              <a:srgbClr val="7030A0"/>
            </a:solidFill>
          </a:ln>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smtClean="0">
                <a:ln>
                  <a:noFill/>
                </a:ln>
                <a:solidFill>
                  <a:prstClr val="black"/>
                </a:solidFill>
                <a:effectLst/>
                <a:uLnTx/>
                <a:uFillTx/>
                <a:latin typeface="Calibri" panose="020F0502020204030204"/>
                <a:ea typeface="+mn-ea"/>
                <a:cs typeface="+mn-cs"/>
              </a:rPr>
              <a:t>Process of Uploading </a:t>
            </a:r>
            <a:r>
              <a:rPr kumimoji="0" lang="en-GB" sz="1800" b="0" i="0" u="none" strike="noStrike" kern="1200" cap="none" spc="0" normalizeH="0" baseline="0" noProof="0" dirty="0" err="1" smtClean="0">
                <a:ln>
                  <a:noFill/>
                </a:ln>
                <a:solidFill>
                  <a:prstClr val="black"/>
                </a:solidFill>
                <a:effectLst/>
                <a:uLnTx/>
                <a:uFillTx/>
                <a:latin typeface="Calibri" panose="020F0502020204030204"/>
                <a:ea typeface="+mn-ea"/>
                <a:cs typeface="+mn-cs"/>
              </a:rPr>
              <a:t>WARC</a:t>
            </a:r>
            <a:r>
              <a:rPr kumimoji="0" lang="en-GB" sz="1800" b="0" i="0" u="none" strike="noStrike" kern="1200" cap="none" spc="0" normalizeH="0" baseline="0" noProof="0" dirty="0" smtClean="0">
                <a:ln>
                  <a:noFill/>
                </a:ln>
                <a:solidFill>
                  <a:prstClr val="black"/>
                </a:solidFill>
                <a:effectLst/>
                <a:uLnTx/>
                <a:uFillTx/>
                <a:latin typeface="Calibri" panose="020F0502020204030204"/>
                <a:ea typeface="+mn-ea"/>
                <a:cs typeface="+mn-cs"/>
              </a:rPr>
              <a:t> files:</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800" b="0" i="0" u="none" strike="noStrike" kern="1200" cap="none" spc="0" normalizeH="0" baseline="0" noProof="0" dirty="0" smtClean="0">
                <a:ln>
                  <a:noFill/>
                </a:ln>
                <a:solidFill>
                  <a:prstClr val="black"/>
                </a:solidFill>
                <a:effectLst/>
                <a:uLnTx/>
                <a:uFillTx/>
                <a:latin typeface="Calibri" panose="020F0502020204030204"/>
                <a:ea typeface="+mn-ea"/>
                <a:cs typeface="+mn-cs"/>
              </a:rPr>
              <a:t>Receive encrypted hard drive from Internet Archive.</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800" b="0" i="0" u="none" strike="noStrike" kern="1200" cap="none" spc="0" normalizeH="0" baseline="0" noProof="0" dirty="0" err="1" smtClean="0">
                <a:ln>
                  <a:noFill/>
                </a:ln>
                <a:solidFill>
                  <a:prstClr val="black"/>
                </a:solidFill>
                <a:effectLst/>
                <a:uLnTx/>
                <a:uFillTx/>
                <a:latin typeface="Calibri" panose="020F0502020204030204"/>
                <a:ea typeface="+mn-ea"/>
                <a:cs typeface="+mn-cs"/>
              </a:rPr>
              <a:t>WARC</a:t>
            </a:r>
            <a:r>
              <a:rPr kumimoji="0" lang="en-GB" sz="1800" b="0" i="0" u="none" strike="noStrike" kern="1200" cap="none" spc="0" normalizeH="0" baseline="0" noProof="0" dirty="0" smtClean="0">
                <a:ln>
                  <a:noFill/>
                </a:ln>
                <a:solidFill>
                  <a:prstClr val="black"/>
                </a:solidFill>
                <a:effectLst/>
                <a:uLnTx/>
                <a:uFillTx/>
                <a:latin typeface="Calibri" panose="020F0502020204030204"/>
                <a:ea typeface="+mn-ea"/>
                <a:cs typeface="+mn-cs"/>
              </a:rPr>
              <a:t> Files are quarantined for a period of four weeks.</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800" b="0" i="0" u="none" strike="noStrike" kern="1200" cap="none" spc="0" normalizeH="0" baseline="0" noProof="0" dirty="0" smtClean="0">
                <a:ln>
                  <a:noFill/>
                </a:ln>
                <a:solidFill>
                  <a:prstClr val="black"/>
                </a:solidFill>
                <a:effectLst/>
                <a:uLnTx/>
                <a:uFillTx/>
                <a:latin typeface="Calibri" panose="020F0502020204030204"/>
                <a:ea typeface="+mn-ea"/>
                <a:cs typeface="+mn-cs"/>
              </a:rPr>
              <a:t>DROID is used to profile and generate checksums.</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800" b="0" i="0" u="none" strike="noStrike" kern="1200" cap="none" spc="0" normalizeH="0" baseline="0" noProof="0" dirty="0" smtClean="0">
                <a:ln>
                  <a:noFill/>
                </a:ln>
                <a:solidFill>
                  <a:prstClr val="black"/>
                </a:solidFill>
                <a:effectLst/>
                <a:uLnTx/>
                <a:uFillTx/>
                <a:latin typeface="Calibri" panose="020F0502020204030204"/>
                <a:ea typeface="+mn-ea"/>
                <a:cs typeface="+mn-cs"/>
              </a:rPr>
              <a:t>Transfer time!</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800" b="0" i="0" u="none" strike="noStrike" kern="1200" cap="none" spc="0" normalizeH="0" baseline="0" noProof="0" dirty="0" smtClean="0">
                <a:ln>
                  <a:noFill/>
                </a:ln>
                <a:solidFill>
                  <a:prstClr val="black"/>
                </a:solidFill>
                <a:effectLst/>
                <a:uLnTx/>
                <a:uFillTx/>
                <a:latin typeface="Calibri" panose="020F0502020204030204"/>
                <a:ea typeface="+mn-ea"/>
                <a:cs typeface="+mn-cs"/>
              </a:rPr>
              <a:t>DROID is used again to check completeness.</a:t>
            </a:r>
          </a:p>
        </p:txBody>
      </p:sp>
    </p:spTree>
    <p:extLst>
      <p:ext uri="{BB962C8B-B14F-4D97-AF65-F5344CB8AC3E}">
        <p14:creationId xmlns:p14="http://schemas.microsoft.com/office/powerpoint/2010/main" val="298400367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571928" y="330145"/>
            <a:ext cx="3159504" cy="902717"/>
          </a:xfrm>
          <a:prstGeom prst="rect">
            <a:avLst/>
          </a:prstGeom>
        </p:spPr>
      </p:pic>
      <p:sp>
        <p:nvSpPr>
          <p:cNvPr id="5" name="TextBox 4"/>
          <p:cNvSpPr txBox="1"/>
          <p:nvPr/>
        </p:nvSpPr>
        <p:spPr>
          <a:xfrm>
            <a:off x="251159" y="483930"/>
            <a:ext cx="8140700" cy="523220"/>
          </a:xfrm>
          <a:prstGeom prst="rect">
            <a:avLst/>
          </a:prstGeom>
          <a:noFill/>
        </p:spPr>
        <p:txBody>
          <a:bodyPr wrap="square" rtlCol="0">
            <a:spAutoFit/>
          </a:bodyPr>
          <a:lstStyle/>
          <a:p>
            <a:pPr>
              <a:defRPr/>
            </a:pPr>
            <a:r>
              <a:rPr lang="en-GB" sz="2800" b="1" dirty="0" smtClean="0">
                <a:solidFill>
                  <a:srgbClr val="7030A0"/>
                </a:solidFill>
              </a:rPr>
              <a:t>Making Sense of the Metadata</a:t>
            </a:r>
            <a:endParaRPr lang="en-GB" sz="2800" b="1" dirty="0">
              <a:solidFill>
                <a:srgbClr val="7030A0"/>
              </a:solidFill>
            </a:endParaRPr>
          </a:p>
        </p:txBody>
      </p:sp>
      <p:pic>
        <p:nvPicPr>
          <p:cNvPr id="7" name="Picture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85750" y="1376482"/>
            <a:ext cx="9618127" cy="872134"/>
          </a:xfrm>
          <a:prstGeom prst="rect">
            <a:avLst/>
          </a:prstGeom>
        </p:spPr>
      </p:pic>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30200" y="3347143"/>
            <a:ext cx="9010647" cy="998477"/>
          </a:xfrm>
          <a:prstGeom prst="rect">
            <a:avLst/>
          </a:prstGeom>
        </p:spPr>
      </p:pic>
      <p:sp>
        <p:nvSpPr>
          <p:cNvPr id="9" name="TextBox 8"/>
          <p:cNvSpPr txBox="1"/>
          <p:nvPr/>
        </p:nvSpPr>
        <p:spPr>
          <a:xfrm>
            <a:off x="262474" y="2492645"/>
            <a:ext cx="914400" cy="369332"/>
          </a:xfrm>
          <a:prstGeom prst="rect">
            <a:avLst/>
          </a:prstGeom>
          <a:noFill/>
          <a:ln w="12700">
            <a:solidFill>
              <a:srgbClr val="7030A0"/>
            </a:solidFill>
          </a:ln>
        </p:spPr>
        <p:txBody>
          <a:bodyPr wrap="square" rtlCol="0">
            <a:spAutoFit/>
          </a:bodyPr>
          <a:lstStyle/>
          <a:p>
            <a:pPr>
              <a:defRPr/>
            </a:pPr>
            <a:r>
              <a:rPr lang="en-GB" dirty="0" smtClean="0">
                <a:solidFill>
                  <a:prstClr val="black"/>
                </a:solidFill>
              </a:rPr>
              <a:t>Service</a:t>
            </a:r>
            <a:endParaRPr lang="en-GB" dirty="0">
              <a:solidFill>
                <a:prstClr val="black"/>
              </a:solidFill>
            </a:endParaRPr>
          </a:p>
        </p:txBody>
      </p:sp>
      <p:sp>
        <p:nvSpPr>
          <p:cNvPr id="10" name="TextBox 9"/>
          <p:cNvSpPr txBox="1"/>
          <p:nvPr/>
        </p:nvSpPr>
        <p:spPr>
          <a:xfrm>
            <a:off x="1323258" y="2747326"/>
            <a:ext cx="1155700" cy="369332"/>
          </a:xfrm>
          <a:prstGeom prst="rect">
            <a:avLst/>
          </a:prstGeom>
          <a:noFill/>
          <a:ln>
            <a:solidFill>
              <a:srgbClr val="7030A0"/>
            </a:solidFill>
          </a:ln>
        </p:spPr>
        <p:txBody>
          <a:bodyPr wrap="square" rtlCol="0">
            <a:spAutoFit/>
          </a:bodyPr>
          <a:lstStyle/>
          <a:p>
            <a:pPr>
              <a:defRPr/>
            </a:pPr>
            <a:r>
              <a:rPr lang="en-GB" dirty="0" smtClean="0">
                <a:solidFill>
                  <a:prstClr val="black"/>
                </a:solidFill>
              </a:rPr>
              <a:t>Collection</a:t>
            </a:r>
            <a:endParaRPr lang="en-GB" dirty="0">
              <a:solidFill>
                <a:prstClr val="black"/>
              </a:solidFill>
            </a:endParaRPr>
          </a:p>
        </p:txBody>
      </p:sp>
      <p:sp>
        <p:nvSpPr>
          <p:cNvPr id="11" name="TextBox 10"/>
          <p:cNvSpPr txBox="1"/>
          <p:nvPr/>
        </p:nvSpPr>
        <p:spPr>
          <a:xfrm>
            <a:off x="2552700" y="2458379"/>
            <a:ext cx="1168400" cy="646331"/>
          </a:xfrm>
          <a:prstGeom prst="rect">
            <a:avLst/>
          </a:prstGeom>
          <a:noFill/>
          <a:ln>
            <a:solidFill>
              <a:srgbClr val="7030A0"/>
            </a:solidFill>
          </a:ln>
        </p:spPr>
        <p:txBody>
          <a:bodyPr wrap="square" rtlCol="0">
            <a:spAutoFit/>
          </a:bodyPr>
          <a:lstStyle/>
          <a:p>
            <a:pPr>
              <a:defRPr/>
            </a:pPr>
            <a:r>
              <a:rPr lang="en-GB" dirty="0" smtClean="0">
                <a:solidFill>
                  <a:prstClr val="black"/>
                </a:solidFill>
              </a:rPr>
              <a:t>Crawl Job Frequency</a:t>
            </a:r>
            <a:endParaRPr lang="en-GB" dirty="0">
              <a:solidFill>
                <a:prstClr val="black"/>
              </a:solidFill>
            </a:endParaRPr>
          </a:p>
        </p:txBody>
      </p:sp>
      <p:sp>
        <p:nvSpPr>
          <p:cNvPr id="12" name="TextBox 11"/>
          <p:cNvSpPr txBox="1"/>
          <p:nvPr/>
        </p:nvSpPr>
        <p:spPr>
          <a:xfrm>
            <a:off x="3816685" y="2865422"/>
            <a:ext cx="1435100" cy="369332"/>
          </a:xfrm>
          <a:prstGeom prst="rect">
            <a:avLst/>
          </a:prstGeom>
          <a:noFill/>
          <a:ln>
            <a:solidFill>
              <a:srgbClr val="7030A0"/>
            </a:solidFill>
          </a:ln>
        </p:spPr>
        <p:txBody>
          <a:bodyPr wrap="square" rtlCol="0">
            <a:spAutoFit/>
          </a:bodyPr>
          <a:lstStyle/>
          <a:p>
            <a:pPr>
              <a:defRPr/>
            </a:pPr>
            <a:r>
              <a:rPr lang="en-GB" dirty="0" smtClean="0">
                <a:solidFill>
                  <a:prstClr val="black"/>
                </a:solidFill>
              </a:rPr>
              <a:t>Crawl Job ID</a:t>
            </a:r>
            <a:endParaRPr lang="en-GB" dirty="0">
              <a:solidFill>
                <a:prstClr val="black"/>
              </a:solidFill>
            </a:endParaRPr>
          </a:p>
        </p:txBody>
      </p:sp>
      <p:sp>
        <p:nvSpPr>
          <p:cNvPr id="13" name="TextBox 12"/>
          <p:cNvSpPr txBox="1"/>
          <p:nvPr/>
        </p:nvSpPr>
        <p:spPr>
          <a:xfrm>
            <a:off x="5346700" y="2458379"/>
            <a:ext cx="901700" cy="369332"/>
          </a:xfrm>
          <a:prstGeom prst="rect">
            <a:avLst/>
          </a:prstGeom>
          <a:noFill/>
          <a:ln>
            <a:solidFill>
              <a:srgbClr val="7030A0"/>
            </a:solidFill>
          </a:ln>
        </p:spPr>
        <p:txBody>
          <a:bodyPr wrap="square" rtlCol="0">
            <a:spAutoFit/>
          </a:bodyPr>
          <a:lstStyle/>
          <a:p>
            <a:pPr>
              <a:defRPr/>
            </a:pPr>
            <a:r>
              <a:rPr lang="en-GB" dirty="0" smtClean="0">
                <a:solidFill>
                  <a:prstClr val="black"/>
                </a:solidFill>
              </a:rPr>
              <a:t>Seed ID</a:t>
            </a:r>
            <a:endParaRPr lang="en-GB" dirty="0">
              <a:solidFill>
                <a:prstClr val="black"/>
              </a:solidFill>
            </a:endParaRPr>
          </a:p>
        </p:txBody>
      </p:sp>
      <p:sp>
        <p:nvSpPr>
          <p:cNvPr id="14" name="TextBox 13"/>
          <p:cNvSpPr txBox="1"/>
          <p:nvPr/>
        </p:nvSpPr>
        <p:spPr>
          <a:xfrm>
            <a:off x="6502399" y="2865422"/>
            <a:ext cx="1257301" cy="369332"/>
          </a:xfrm>
          <a:prstGeom prst="rect">
            <a:avLst/>
          </a:prstGeom>
          <a:noFill/>
          <a:ln>
            <a:solidFill>
              <a:srgbClr val="7030A0"/>
            </a:solidFill>
          </a:ln>
        </p:spPr>
        <p:txBody>
          <a:bodyPr wrap="square" rtlCol="0">
            <a:spAutoFit/>
          </a:bodyPr>
          <a:lstStyle/>
          <a:p>
            <a:pPr>
              <a:defRPr/>
            </a:pPr>
            <a:r>
              <a:rPr lang="en-GB" dirty="0" smtClean="0">
                <a:solidFill>
                  <a:prstClr val="black"/>
                </a:solidFill>
              </a:rPr>
              <a:t>Timestamp</a:t>
            </a:r>
            <a:endParaRPr lang="en-GB" dirty="0">
              <a:solidFill>
                <a:prstClr val="black"/>
              </a:solidFill>
            </a:endParaRPr>
          </a:p>
        </p:txBody>
      </p:sp>
      <p:sp>
        <p:nvSpPr>
          <p:cNvPr id="15" name="TextBox 14"/>
          <p:cNvSpPr txBox="1"/>
          <p:nvPr/>
        </p:nvSpPr>
        <p:spPr>
          <a:xfrm>
            <a:off x="7952996" y="2475009"/>
            <a:ext cx="1612901" cy="369332"/>
          </a:xfrm>
          <a:prstGeom prst="rect">
            <a:avLst/>
          </a:prstGeom>
          <a:noFill/>
          <a:ln>
            <a:solidFill>
              <a:srgbClr val="7030A0"/>
            </a:solidFill>
          </a:ln>
        </p:spPr>
        <p:txBody>
          <a:bodyPr wrap="square" rtlCol="0">
            <a:spAutoFit/>
          </a:bodyPr>
          <a:lstStyle/>
          <a:p>
            <a:pPr>
              <a:defRPr/>
            </a:pPr>
            <a:r>
              <a:rPr lang="en-GB" dirty="0" smtClean="0">
                <a:solidFill>
                  <a:prstClr val="black"/>
                </a:solidFill>
              </a:rPr>
              <a:t>Serial Number</a:t>
            </a:r>
            <a:endParaRPr lang="en-GB" dirty="0">
              <a:solidFill>
                <a:prstClr val="black"/>
              </a:solidFill>
            </a:endParaRPr>
          </a:p>
        </p:txBody>
      </p:sp>
      <p:sp>
        <p:nvSpPr>
          <p:cNvPr id="16" name="TextBox 15"/>
          <p:cNvSpPr txBox="1"/>
          <p:nvPr/>
        </p:nvSpPr>
        <p:spPr>
          <a:xfrm>
            <a:off x="9903877" y="2750226"/>
            <a:ext cx="1308100" cy="369332"/>
          </a:xfrm>
          <a:prstGeom prst="rect">
            <a:avLst/>
          </a:prstGeom>
          <a:noFill/>
          <a:ln>
            <a:solidFill>
              <a:srgbClr val="7030A0"/>
            </a:solidFill>
          </a:ln>
        </p:spPr>
        <p:txBody>
          <a:bodyPr wrap="square" rtlCol="0">
            <a:spAutoFit/>
          </a:bodyPr>
          <a:lstStyle/>
          <a:p>
            <a:pPr>
              <a:defRPr/>
            </a:pPr>
            <a:r>
              <a:rPr lang="en-GB" dirty="0" smtClean="0">
                <a:solidFill>
                  <a:prstClr val="black"/>
                </a:solidFill>
              </a:rPr>
              <a:t>File Format</a:t>
            </a:r>
            <a:endParaRPr lang="en-GB" dirty="0">
              <a:solidFill>
                <a:prstClr val="black"/>
              </a:solidFill>
            </a:endParaRPr>
          </a:p>
        </p:txBody>
      </p:sp>
      <p:cxnSp>
        <p:nvCxnSpPr>
          <p:cNvPr id="18" name="Straight Arrow Connector 17"/>
          <p:cNvCxnSpPr/>
          <p:nvPr/>
        </p:nvCxnSpPr>
        <p:spPr>
          <a:xfrm flipV="1">
            <a:off x="876300" y="2260600"/>
            <a:ext cx="300574" cy="214409"/>
          </a:xfrm>
          <a:prstGeom prst="straightConnector1">
            <a:avLst/>
          </a:prstGeom>
          <a:ln>
            <a:solidFill>
              <a:srgbClr val="7030A0"/>
            </a:solidFill>
            <a:tailEnd type="triangle"/>
          </a:ln>
        </p:spPr>
        <p:style>
          <a:lnRef idx="1">
            <a:schemeClr val="accent1"/>
          </a:lnRef>
          <a:fillRef idx="0">
            <a:schemeClr val="accent1"/>
          </a:fillRef>
          <a:effectRef idx="0">
            <a:schemeClr val="accent1"/>
          </a:effectRef>
          <a:fontRef idx="minor">
            <a:schemeClr val="tx1"/>
          </a:fontRef>
        </p:style>
      </p:cxnSp>
      <p:cxnSp>
        <p:nvCxnSpPr>
          <p:cNvPr id="22" name="Straight Arrow Connector 21"/>
          <p:cNvCxnSpPr/>
          <p:nvPr/>
        </p:nvCxnSpPr>
        <p:spPr>
          <a:xfrm flipV="1">
            <a:off x="3130549" y="2270013"/>
            <a:ext cx="0" cy="188366"/>
          </a:xfrm>
          <a:prstGeom prst="straightConnector1">
            <a:avLst/>
          </a:prstGeom>
          <a:ln>
            <a:solidFill>
              <a:srgbClr val="7030A0"/>
            </a:solidFill>
            <a:tailEnd type="triangle"/>
          </a:ln>
        </p:spPr>
        <p:style>
          <a:lnRef idx="1">
            <a:schemeClr val="accent1"/>
          </a:lnRef>
          <a:fillRef idx="0">
            <a:schemeClr val="accent1"/>
          </a:fillRef>
          <a:effectRef idx="0">
            <a:schemeClr val="accent1"/>
          </a:effectRef>
          <a:fontRef idx="minor">
            <a:schemeClr val="tx1"/>
          </a:fontRef>
        </p:style>
      </p:cxnSp>
      <p:cxnSp>
        <p:nvCxnSpPr>
          <p:cNvPr id="24" name="Straight Arrow Connector 23"/>
          <p:cNvCxnSpPr>
            <a:stCxn id="12" idx="0"/>
          </p:cNvCxnSpPr>
          <p:nvPr/>
        </p:nvCxnSpPr>
        <p:spPr>
          <a:xfrm flipV="1">
            <a:off x="4534235" y="2279690"/>
            <a:ext cx="0" cy="585732"/>
          </a:xfrm>
          <a:prstGeom prst="straightConnector1">
            <a:avLst/>
          </a:prstGeom>
          <a:ln>
            <a:solidFill>
              <a:srgbClr val="7030A0"/>
            </a:solidFill>
            <a:tailEnd type="triangle"/>
          </a:ln>
        </p:spPr>
        <p:style>
          <a:lnRef idx="1">
            <a:schemeClr val="accent1"/>
          </a:lnRef>
          <a:fillRef idx="0">
            <a:schemeClr val="accent1"/>
          </a:fillRef>
          <a:effectRef idx="0">
            <a:schemeClr val="accent1"/>
          </a:effectRef>
          <a:fontRef idx="minor">
            <a:schemeClr val="tx1"/>
          </a:fontRef>
        </p:style>
      </p:cxnSp>
      <p:cxnSp>
        <p:nvCxnSpPr>
          <p:cNvPr id="26" name="Straight Arrow Connector 25"/>
          <p:cNvCxnSpPr/>
          <p:nvPr/>
        </p:nvCxnSpPr>
        <p:spPr>
          <a:xfrm flipV="1">
            <a:off x="5797550" y="2270013"/>
            <a:ext cx="0" cy="188366"/>
          </a:xfrm>
          <a:prstGeom prst="straightConnector1">
            <a:avLst/>
          </a:prstGeom>
          <a:ln>
            <a:solidFill>
              <a:srgbClr val="7030A0"/>
            </a:solidFill>
            <a:tailEnd type="triangle"/>
          </a:ln>
        </p:spPr>
        <p:style>
          <a:lnRef idx="1">
            <a:schemeClr val="accent1"/>
          </a:lnRef>
          <a:fillRef idx="0">
            <a:schemeClr val="accent1"/>
          </a:fillRef>
          <a:effectRef idx="0">
            <a:schemeClr val="accent1"/>
          </a:effectRef>
          <a:fontRef idx="minor">
            <a:schemeClr val="tx1"/>
          </a:fontRef>
        </p:style>
      </p:cxnSp>
      <p:cxnSp>
        <p:nvCxnSpPr>
          <p:cNvPr id="32" name="Straight Arrow Connector 31"/>
          <p:cNvCxnSpPr>
            <a:stCxn id="14" idx="0"/>
          </p:cNvCxnSpPr>
          <p:nvPr/>
        </p:nvCxnSpPr>
        <p:spPr>
          <a:xfrm flipH="1" flipV="1">
            <a:off x="7131049" y="2260600"/>
            <a:ext cx="1" cy="604822"/>
          </a:xfrm>
          <a:prstGeom prst="straightConnector1">
            <a:avLst/>
          </a:prstGeom>
          <a:ln>
            <a:solidFill>
              <a:srgbClr val="7030A0"/>
            </a:solidFill>
            <a:tailEnd type="triangle"/>
          </a:ln>
        </p:spPr>
        <p:style>
          <a:lnRef idx="1">
            <a:schemeClr val="accent1"/>
          </a:lnRef>
          <a:fillRef idx="0">
            <a:schemeClr val="accent1"/>
          </a:fillRef>
          <a:effectRef idx="0">
            <a:schemeClr val="accent1"/>
          </a:effectRef>
          <a:fontRef idx="minor">
            <a:schemeClr val="tx1"/>
          </a:fontRef>
        </p:style>
      </p:cxnSp>
      <p:cxnSp>
        <p:nvCxnSpPr>
          <p:cNvPr id="49" name="Straight Arrow Connector 48"/>
          <p:cNvCxnSpPr>
            <a:stCxn id="10" idx="0"/>
          </p:cNvCxnSpPr>
          <p:nvPr/>
        </p:nvCxnSpPr>
        <p:spPr>
          <a:xfrm flipV="1">
            <a:off x="1901108" y="2320255"/>
            <a:ext cx="22942" cy="427071"/>
          </a:xfrm>
          <a:prstGeom prst="straightConnector1">
            <a:avLst/>
          </a:prstGeom>
          <a:ln>
            <a:solidFill>
              <a:srgbClr val="7030A0"/>
            </a:solidFill>
            <a:tailEnd type="triangle"/>
          </a:ln>
        </p:spPr>
        <p:style>
          <a:lnRef idx="1">
            <a:schemeClr val="accent1"/>
          </a:lnRef>
          <a:fillRef idx="0">
            <a:schemeClr val="accent1"/>
          </a:fillRef>
          <a:effectRef idx="0">
            <a:schemeClr val="accent1"/>
          </a:effectRef>
          <a:fontRef idx="minor">
            <a:schemeClr val="tx1"/>
          </a:fontRef>
        </p:style>
      </p:cxnSp>
      <p:cxnSp>
        <p:nvCxnSpPr>
          <p:cNvPr id="52" name="Straight Arrow Connector 51"/>
          <p:cNvCxnSpPr>
            <a:stCxn id="15" idx="0"/>
          </p:cNvCxnSpPr>
          <p:nvPr/>
        </p:nvCxnSpPr>
        <p:spPr>
          <a:xfrm flipV="1">
            <a:off x="8759447" y="2260600"/>
            <a:ext cx="85766" cy="214409"/>
          </a:xfrm>
          <a:prstGeom prst="straightConnector1">
            <a:avLst/>
          </a:prstGeom>
          <a:ln>
            <a:solidFill>
              <a:srgbClr val="7030A0"/>
            </a:solidFill>
            <a:tailEnd type="triangle"/>
          </a:ln>
        </p:spPr>
        <p:style>
          <a:lnRef idx="1">
            <a:schemeClr val="accent1"/>
          </a:lnRef>
          <a:fillRef idx="0">
            <a:schemeClr val="accent1"/>
          </a:fillRef>
          <a:effectRef idx="0">
            <a:schemeClr val="accent1"/>
          </a:effectRef>
          <a:fontRef idx="minor">
            <a:schemeClr val="tx1"/>
          </a:fontRef>
        </p:style>
      </p:cxnSp>
      <p:cxnSp>
        <p:nvCxnSpPr>
          <p:cNvPr id="55" name="Straight Arrow Connector 54"/>
          <p:cNvCxnSpPr>
            <a:stCxn id="16" idx="0"/>
          </p:cNvCxnSpPr>
          <p:nvPr/>
        </p:nvCxnSpPr>
        <p:spPr>
          <a:xfrm flipH="1" flipV="1">
            <a:off x="9565897" y="2270013"/>
            <a:ext cx="992030" cy="480213"/>
          </a:xfrm>
          <a:prstGeom prst="straightConnector1">
            <a:avLst/>
          </a:prstGeom>
          <a:ln>
            <a:solidFill>
              <a:srgbClr val="7030A0"/>
            </a:solidFill>
            <a:tailEnd type="triangle"/>
          </a:ln>
        </p:spPr>
        <p:style>
          <a:lnRef idx="1">
            <a:schemeClr val="accent1"/>
          </a:lnRef>
          <a:fillRef idx="0">
            <a:schemeClr val="accent1"/>
          </a:fillRef>
          <a:effectRef idx="0">
            <a:schemeClr val="accent1"/>
          </a:effectRef>
          <a:fontRef idx="minor">
            <a:schemeClr val="tx1"/>
          </a:fontRef>
        </p:style>
      </p:cxnSp>
      <p:sp>
        <p:nvSpPr>
          <p:cNvPr id="58" name="TextBox 57"/>
          <p:cNvSpPr txBox="1"/>
          <p:nvPr/>
        </p:nvSpPr>
        <p:spPr>
          <a:xfrm>
            <a:off x="6421040" y="4260842"/>
            <a:ext cx="1257301" cy="369332"/>
          </a:xfrm>
          <a:prstGeom prst="rect">
            <a:avLst/>
          </a:prstGeom>
          <a:noFill/>
          <a:ln>
            <a:solidFill>
              <a:srgbClr val="7030A0"/>
            </a:solidFill>
          </a:ln>
        </p:spPr>
        <p:txBody>
          <a:bodyPr wrap="square" rtlCol="0">
            <a:spAutoFit/>
          </a:bodyPr>
          <a:lstStyle/>
          <a:p>
            <a:pPr>
              <a:defRPr/>
            </a:pPr>
            <a:r>
              <a:rPr lang="en-GB" dirty="0" smtClean="0">
                <a:solidFill>
                  <a:prstClr val="black"/>
                </a:solidFill>
              </a:rPr>
              <a:t>Timestamp</a:t>
            </a:r>
            <a:endParaRPr lang="en-GB" dirty="0">
              <a:solidFill>
                <a:prstClr val="black"/>
              </a:solidFill>
            </a:endParaRPr>
          </a:p>
        </p:txBody>
      </p:sp>
      <p:sp>
        <p:nvSpPr>
          <p:cNvPr id="59" name="TextBox 58"/>
          <p:cNvSpPr txBox="1"/>
          <p:nvPr/>
        </p:nvSpPr>
        <p:spPr>
          <a:xfrm>
            <a:off x="7759700" y="4646120"/>
            <a:ext cx="1612901" cy="369332"/>
          </a:xfrm>
          <a:prstGeom prst="rect">
            <a:avLst/>
          </a:prstGeom>
          <a:noFill/>
          <a:ln>
            <a:solidFill>
              <a:srgbClr val="7030A0"/>
            </a:solidFill>
          </a:ln>
        </p:spPr>
        <p:txBody>
          <a:bodyPr wrap="square" rtlCol="0">
            <a:spAutoFit/>
          </a:bodyPr>
          <a:lstStyle/>
          <a:p>
            <a:pPr>
              <a:defRPr/>
            </a:pPr>
            <a:r>
              <a:rPr lang="en-GB" dirty="0" smtClean="0">
                <a:solidFill>
                  <a:prstClr val="black"/>
                </a:solidFill>
              </a:rPr>
              <a:t>Serial Number</a:t>
            </a:r>
            <a:endParaRPr lang="en-GB" dirty="0">
              <a:solidFill>
                <a:prstClr val="black"/>
              </a:solidFill>
            </a:endParaRPr>
          </a:p>
        </p:txBody>
      </p:sp>
      <p:sp>
        <p:nvSpPr>
          <p:cNvPr id="60" name="TextBox 59"/>
          <p:cNvSpPr txBox="1"/>
          <p:nvPr/>
        </p:nvSpPr>
        <p:spPr>
          <a:xfrm>
            <a:off x="9294277" y="4181638"/>
            <a:ext cx="1308100" cy="369332"/>
          </a:xfrm>
          <a:prstGeom prst="rect">
            <a:avLst/>
          </a:prstGeom>
          <a:noFill/>
          <a:ln>
            <a:solidFill>
              <a:srgbClr val="7030A0"/>
            </a:solidFill>
          </a:ln>
        </p:spPr>
        <p:txBody>
          <a:bodyPr wrap="square" rtlCol="0">
            <a:spAutoFit/>
          </a:bodyPr>
          <a:lstStyle/>
          <a:p>
            <a:pPr>
              <a:defRPr/>
            </a:pPr>
            <a:r>
              <a:rPr lang="en-GB" dirty="0" smtClean="0">
                <a:solidFill>
                  <a:prstClr val="black"/>
                </a:solidFill>
              </a:rPr>
              <a:t>File Format</a:t>
            </a:r>
            <a:endParaRPr lang="en-GB" dirty="0">
              <a:solidFill>
                <a:prstClr val="black"/>
              </a:solidFill>
            </a:endParaRPr>
          </a:p>
        </p:txBody>
      </p:sp>
      <p:sp>
        <p:nvSpPr>
          <p:cNvPr id="61" name="TextBox 60"/>
          <p:cNvSpPr txBox="1"/>
          <p:nvPr/>
        </p:nvSpPr>
        <p:spPr>
          <a:xfrm>
            <a:off x="419100" y="4369337"/>
            <a:ext cx="914400" cy="369332"/>
          </a:xfrm>
          <a:prstGeom prst="rect">
            <a:avLst/>
          </a:prstGeom>
          <a:noFill/>
          <a:ln w="12700">
            <a:solidFill>
              <a:srgbClr val="7030A0"/>
            </a:solidFill>
          </a:ln>
        </p:spPr>
        <p:txBody>
          <a:bodyPr wrap="square" rtlCol="0">
            <a:spAutoFit/>
          </a:bodyPr>
          <a:lstStyle/>
          <a:p>
            <a:pPr>
              <a:defRPr/>
            </a:pPr>
            <a:r>
              <a:rPr lang="en-GB" dirty="0" smtClean="0">
                <a:solidFill>
                  <a:prstClr val="black"/>
                </a:solidFill>
              </a:rPr>
              <a:t>Service</a:t>
            </a:r>
            <a:endParaRPr lang="en-GB" dirty="0">
              <a:solidFill>
                <a:prstClr val="black"/>
              </a:solidFill>
            </a:endParaRPr>
          </a:p>
        </p:txBody>
      </p:sp>
      <p:sp>
        <p:nvSpPr>
          <p:cNvPr id="62" name="TextBox 61"/>
          <p:cNvSpPr txBox="1"/>
          <p:nvPr/>
        </p:nvSpPr>
        <p:spPr>
          <a:xfrm>
            <a:off x="5251785" y="4646120"/>
            <a:ext cx="1009440" cy="369332"/>
          </a:xfrm>
          <a:prstGeom prst="rect">
            <a:avLst/>
          </a:prstGeom>
          <a:noFill/>
          <a:ln>
            <a:solidFill>
              <a:srgbClr val="7030A0"/>
            </a:solidFill>
          </a:ln>
        </p:spPr>
        <p:txBody>
          <a:bodyPr wrap="square" rtlCol="0">
            <a:spAutoFit/>
          </a:bodyPr>
          <a:lstStyle/>
          <a:p>
            <a:pPr>
              <a:defRPr/>
            </a:pPr>
            <a:r>
              <a:rPr lang="en-GB" dirty="0" smtClean="0">
                <a:solidFill>
                  <a:prstClr val="black"/>
                </a:solidFill>
              </a:rPr>
              <a:t>Website</a:t>
            </a:r>
            <a:endParaRPr lang="en-GB" dirty="0">
              <a:solidFill>
                <a:prstClr val="black"/>
              </a:solidFill>
            </a:endParaRPr>
          </a:p>
        </p:txBody>
      </p:sp>
      <p:sp>
        <p:nvSpPr>
          <p:cNvPr id="64" name="TextBox 63"/>
          <p:cNvSpPr txBox="1"/>
          <p:nvPr/>
        </p:nvSpPr>
        <p:spPr>
          <a:xfrm>
            <a:off x="1725912" y="4331815"/>
            <a:ext cx="1168400" cy="646331"/>
          </a:xfrm>
          <a:prstGeom prst="rect">
            <a:avLst/>
          </a:prstGeom>
          <a:noFill/>
          <a:ln>
            <a:solidFill>
              <a:srgbClr val="7030A0"/>
            </a:solidFill>
          </a:ln>
        </p:spPr>
        <p:txBody>
          <a:bodyPr wrap="square" rtlCol="0">
            <a:spAutoFit/>
          </a:bodyPr>
          <a:lstStyle/>
          <a:p>
            <a:pPr>
              <a:defRPr/>
            </a:pPr>
            <a:r>
              <a:rPr lang="en-GB" dirty="0" smtClean="0">
                <a:solidFill>
                  <a:prstClr val="black"/>
                </a:solidFill>
              </a:rPr>
              <a:t>Crawl Job Frequency</a:t>
            </a:r>
            <a:endParaRPr lang="en-GB" dirty="0">
              <a:solidFill>
                <a:prstClr val="black"/>
              </a:solidFill>
            </a:endParaRPr>
          </a:p>
        </p:txBody>
      </p:sp>
      <p:sp>
        <p:nvSpPr>
          <p:cNvPr id="66" name="TextBox 65"/>
          <p:cNvSpPr txBox="1"/>
          <p:nvPr/>
        </p:nvSpPr>
        <p:spPr>
          <a:xfrm>
            <a:off x="3991591" y="4232416"/>
            <a:ext cx="1367430" cy="369332"/>
          </a:xfrm>
          <a:prstGeom prst="rect">
            <a:avLst/>
          </a:prstGeom>
          <a:noFill/>
          <a:ln>
            <a:solidFill>
              <a:srgbClr val="7030A0"/>
            </a:solidFill>
          </a:ln>
        </p:spPr>
        <p:txBody>
          <a:bodyPr wrap="square" rtlCol="0">
            <a:spAutoFit/>
          </a:bodyPr>
          <a:lstStyle/>
          <a:p>
            <a:pPr>
              <a:defRPr/>
            </a:pPr>
            <a:r>
              <a:rPr lang="en-GB" dirty="0" smtClean="0">
                <a:solidFill>
                  <a:prstClr val="black"/>
                </a:solidFill>
              </a:rPr>
              <a:t>Crawl Job ID</a:t>
            </a:r>
            <a:endParaRPr lang="en-GB" dirty="0">
              <a:solidFill>
                <a:prstClr val="black"/>
              </a:solidFill>
            </a:endParaRPr>
          </a:p>
        </p:txBody>
      </p:sp>
      <p:sp>
        <p:nvSpPr>
          <p:cNvPr id="67" name="TextBox 66"/>
          <p:cNvSpPr txBox="1"/>
          <p:nvPr/>
        </p:nvSpPr>
        <p:spPr>
          <a:xfrm>
            <a:off x="3151511" y="4608814"/>
            <a:ext cx="686136" cy="369332"/>
          </a:xfrm>
          <a:prstGeom prst="rect">
            <a:avLst/>
          </a:prstGeom>
          <a:noFill/>
          <a:ln>
            <a:solidFill>
              <a:srgbClr val="7030A0"/>
            </a:solidFill>
          </a:ln>
        </p:spPr>
        <p:txBody>
          <a:bodyPr wrap="square" rtlCol="0">
            <a:spAutoFit/>
          </a:bodyPr>
          <a:lstStyle/>
          <a:p>
            <a:pPr>
              <a:defRPr/>
            </a:pPr>
            <a:r>
              <a:rPr lang="en-GB" dirty="0" smtClean="0">
                <a:solidFill>
                  <a:prstClr val="black"/>
                </a:solidFill>
              </a:rPr>
              <a:t>Date</a:t>
            </a:r>
            <a:endParaRPr lang="en-GB" dirty="0">
              <a:solidFill>
                <a:prstClr val="black"/>
              </a:solidFill>
            </a:endParaRPr>
          </a:p>
        </p:txBody>
      </p:sp>
      <p:cxnSp>
        <p:nvCxnSpPr>
          <p:cNvPr id="72" name="Straight Arrow Connector 71"/>
          <p:cNvCxnSpPr>
            <a:stCxn id="61" idx="0"/>
          </p:cNvCxnSpPr>
          <p:nvPr/>
        </p:nvCxnSpPr>
        <p:spPr>
          <a:xfrm flipV="1">
            <a:off x="876300" y="4101330"/>
            <a:ext cx="150287" cy="268007"/>
          </a:xfrm>
          <a:prstGeom prst="straightConnector1">
            <a:avLst/>
          </a:prstGeom>
          <a:ln>
            <a:solidFill>
              <a:srgbClr val="7030A0"/>
            </a:solidFill>
            <a:tailEnd type="triangle"/>
          </a:ln>
        </p:spPr>
        <p:style>
          <a:lnRef idx="1">
            <a:schemeClr val="accent1"/>
          </a:lnRef>
          <a:fillRef idx="0">
            <a:schemeClr val="accent1"/>
          </a:fillRef>
          <a:effectRef idx="0">
            <a:schemeClr val="accent1"/>
          </a:effectRef>
          <a:fontRef idx="minor">
            <a:schemeClr val="tx1"/>
          </a:fontRef>
        </p:style>
      </p:cxnSp>
      <p:cxnSp>
        <p:nvCxnSpPr>
          <p:cNvPr id="75" name="Straight Arrow Connector 74"/>
          <p:cNvCxnSpPr/>
          <p:nvPr/>
        </p:nvCxnSpPr>
        <p:spPr>
          <a:xfrm flipV="1">
            <a:off x="2310112" y="4101330"/>
            <a:ext cx="130613" cy="212962"/>
          </a:xfrm>
          <a:prstGeom prst="straightConnector1">
            <a:avLst/>
          </a:prstGeom>
          <a:ln>
            <a:solidFill>
              <a:srgbClr val="7030A0"/>
            </a:solidFill>
            <a:tailEnd type="triangle"/>
          </a:ln>
        </p:spPr>
        <p:style>
          <a:lnRef idx="1">
            <a:schemeClr val="accent1"/>
          </a:lnRef>
          <a:fillRef idx="0">
            <a:schemeClr val="accent1"/>
          </a:fillRef>
          <a:effectRef idx="0">
            <a:schemeClr val="accent1"/>
          </a:effectRef>
          <a:fontRef idx="minor">
            <a:schemeClr val="tx1"/>
          </a:fontRef>
        </p:style>
      </p:cxnSp>
      <p:cxnSp>
        <p:nvCxnSpPr>
          <p:cNvPr id="78" name="Straight Arrow Connector 77"/>
          <p:cNvCxnSpPr>
            <a:stCxn id="67" idx="0"/>
          </p:cNvCxnSpPr>
          <p:nvPr/>
        </p:nvCxnSpPr>
        <p:spPr>
          <a:xfrm flipV="1">
            <a:off x="3494579" y="4120027"/>
            <a:ext cx="258731" cy="488787"/>
          </a:xfrm>
          <a:prstGeom prst="straightConnector1">
            <a:avLst/>
          </a:prstGeom>
          <a:ln>
            <a:solidFill>
              <a:srgbClr val="7030A0"/>
            </a:solidFill>
            <a:tailEnd type="triangle"/>
          </a:ln>
        </p:spPr>
        <p:style>
          <a:lnRef idx="1">
            <a:schemeClr val="accent1"/>
          </a:lnRef>
          <a:fillRef idx="0">
            <a:schemeClr val="accent1"/>
          </a:fillRef>
          <a:effectRef idx="0">
            <a:schemeClr val="accent1"/>
          </a:effectRef>
          <a:fontRef idx="minor">
            <a:schemeClr val="tx1"/>
          </a:fontRef>
        </p:style>
      </p:cxnSp>
      <p:cxnSp>
        <p:nvCxnSpPr>
          <p:cNvPr id="81" name="Straight Arrow Connector 80"/>
          <p:cNvCxnSpPr>
            <a:stCxn id="66" idx="0"/>
          </p:cNvCxnSpPr>
          <p:nvPr/>
        </p:nvCxnSpPr>
        <p:spPr>
          <a:xfrm flipH="1" flipV="1">
            <a:off x="4437914" y="4101330"/>
            <a:ext cx="237392" cy="131086"/>
          </a:xfrm>
          <a:prstGeom prst="straightConnector1">
            <a:avLst/>
          </a:prstGeom>
          <a:ln>
            <a:solidFill>
              <a:srgbClr val="7030A0"/>
            </a:solidFill>
            <a:tailEnd type="triangle"/>
          </a:ln>
        </p:spPr>
        <p:style>
          <a:lnRef idx="1">
            <a:schemeClr val="accent1"/>
          </a:lnRef>
          <a:fillRef idx="0">
            <a:schemeClr val="accent1"/>
          </a:fillRef>
          <a:effectRef idx="0">
            <a:schemeClr val="accent1"/>
          </a:effectRef>
          <a:fontRef idx="minor">
            <a:schemeClr val="tx1"/>
          </a:fontRef>
        </p:style>
      </p:cxnSp>
      <p:cxnSp>
        <p:nvCxnSpPr>
          <p:cNvPr id="84" name="Straight Arrow Connector 83"/>
          <p:cNvCxnSpPr>
            <a:stCxn id="62" idx="0"/>
          </p:cNvCxnSpPr>
          <p:nvPr/>
        </p:nvCxnSpPr>
        <p:spPr>
          <a:xfrm flipV="1">
            <a:off x="5756505" y="4120027"/>
            <a:ext cx="0" cy="526093"/>
          </a:xfrm>
          <a:prstGeom prst="straightConnector1">
            <a:avLst/>
          </a:prstGeom>
          <a:ln>
            <a:solidFill>
              <a:srgbClr val="7030A0"/>
            </a:solidFill>
            <a:tailEnd type="triangle"/>
          </a:ln>
        </p:spPr>
        <p:style>
          <a:lnRef idx="1">
            <a:schemeClr val="accent1"/>
          </a:lnRef>
          <a:fillRef idx="0">
            <a:schemeClr val="accent1"/>
          </a:fillRef>
          <a:effectRef idx="0">
            <a:schemeClr val="accent1"/>
          </a:effectRef>
          <a:fontRef idx="minor">
            <a:schemeClr val="tx1"/>
          </a:fontRef>
        </p:style>
      </p:cxnSp>
      <p:cxnSp>
        <p:nvCxnSpPr>
          <p:cNvPr id="87" name="Straight Arrow Connector 86"/>
          <p:cNvCxnSpPr>
            <a:stCxn id="58" idx="0"/>
          </p:cNvCxnSpPr>
          <p:nvPr/>
        </p:nvCxnSpPr>
        <p:spPr>
          <a:xfrm flipV="1">
            <a:off x="7049691" y="4120027"/>
            <a:ext cx="81358" cy="140815"/>
          </a:xfrm>
          <a:prstGeom prst="straightConnector1">
            <a:avLst/>
          </a:prstGeom>
          <a:ln>
            <a:solidFill>
              <a:srgbClr val="7030A0"/>
            </a:solidFill>
            <a:tailEnd type="triangle"/>
          </a:ln>
        </p:spPr>
        <p:style>
          <a:lnRef idx="1">
            <a:schemeClr val="accent1"/>
          </a:lnRef>
          <a:fillRef idx="0">
            <a:schemeClr val="accent1"/>
          </a:fillRef>
          <a:effectRef idx="0">
            <a:schemeClr val="accent1"/>
          </a:effectRef>
          <a:fontRef idx="minor">
            <a:schemeClr val="tx1"/>
          </a:fontRef>
        </p:style>
      </p:cxnSp>
      <p:cxnSp>
        <p:nvCxnSpPr>
          <p:cNvPr id="90" name="Straight Arrow Connector 89"/>
          <p:cNvCxnSpPr>
            <a:stCxn id="59" idx="0"/>
          </p:cNvCxnSpPr>
          <p:nvPr/>
        </p:nvCxnSpPr>
        <p:spPr>
          <a:xfrm flipH="1" flipV="1">
            <a:off x="8217568" y="4120027"/>
            <a:ext cx="348583" cy="526093"/>
          </a:xfrm>
          <a:prstGeom prst="straightConnector1">
            <a:avLst/>
          </a:prstGeom>
          <a:ln>
            <a:solidFill>
              <a:srgbClr val="7030A0"/>
            </a:solidFill>
            <a:tailEnd type="triangle"/>
          </a:ln>
        </p:spPr>
        <p:style>
          <a:lnRef idx="1">
            <a:schemeClr val="accent1"/>
          </a:lnRef>
          <a:fillRef idx="0">
            <a:schemeClr val="accent1"/>
          </a:fillRef>
          <a:effectRef idx="0">
            <a:schemeClr val="accent1"/>
          </a:effectRef>
          <a:fontRef idx="minor">
            <a:schemeClr val="tx1"/>
          </a:fontRef>
        </p:style>
      </p:cxnSp>
      <p:cxnSp>
        <p:nvCxnSpPr>
          <p:cNvPr id="93" name="Straight Arrow Connector 92"/>
          <p:cNvCxnSpPr>
            <a:stCxn id="60" idx="0"/>
          </p:cNvCxnSpPr>
          <p:nvPr/>
        </p:nvCxnSpPr>
        <p:spPr>
          <a:xfrm flipH="1" flipV="1">
            <a:off x="9372601" y="4086488"/>
            <a:ext cx="575726" cy="95150"/>
          </a:xfrm>
          <a:prstGeom prst="straightConnector1">
            <a:avLst/>
          </a:prstGeom>
          <a:ln>
            <a:solidFill>
              <a:srgbClr val="7030A0"/>
            </a:solidFill>
            <a:tailEnd type="triangle"/>
          </a:ln>
        </p:spPr>
        <p:style>
          <a:lnRef idx="1">
            <a:schemeClr val="accent1"/>
          </a:lnRef>
          <a:fillRef idx="0">
            <a:schemeClr val="accent1"/>
          </a:fillRef>
          <a:effectRef idx="0">
            <a:schemeClr val="accent1"/>
          </a:effectRef>
          <a:fontRef idx="minor">
            <a:schemeClr val="tx1"/>
          </a:fontRef>
        </p:style>
      </p:cxnSp>
      <p:sp>
        <p:nvSpPr>
          <p:cNvPr id="3" name="Rectangle 2"/>
          <p:cNvSpPr/>
          <p:nvPr/>
        </p:nvSpPr>
        <p:spPr>
          <a:xfrm>
            <a:off x="273089" y="5487021"/>
            <a:ext cx="11760420" cy="1015663"/>
          </a:xfrm>
          <a:prstGeom prst="rect">
            <a:avLst/>
          </a:prstGeom>
        </p:spPr>
        <p:txBody>
          <a:bodyPr wrap="square">
            <a:spAutoFit/>
          </a:bodyPr>
          <a:lstStyle/>
          <a:p>
            <a:pPr marL="285750" indent="-285750">
              <a:buFont typeface="Arial" panose="020B0604020202020204" pitchFamily="34" charset="0"/>
              <a:buChar char="•"/>
              <a:defRPr/>
            </a:pPr>
            <a:r>
              <a:rPr lang="en-GB" sz="2000" dirty="0" smtClean="0">
                <a:solidFill>
                  <a:srgbClr val="7030A0"/>
                </a:solidFill>
              </a:rPr>
              <a:t>Using different suppliers – both supplied us with the </a:t>
            </a:r>
            <a:r>
              <a:rPr lang="en-GB" sz="2000" dirty="0" err="1" smtClean="0">
                <a:solidFill>
                  <a:srgbClr val="7030A0"/>
                </a:solidFill>
              </a:rPr>
              <a:t>WARCs</a:t>
            </a:r>
            <a:r>
              <a:rPr lang="en-GB" sz="2000" dirty="0" smtClean="0">
                <a:solidFill>
                  <a:srgbClr val="7030A0"/>
                </a:solidFill>
              </a:rPr>
              <a:t> but presented in different ways. </a:t>
            </a:r>
          </a:p>
          <a:p>
            <a:pPr marL="285750" indent="-285750">
              <a:buFont typeface="Arial" panose="020B0604020202020204" pitchFamily="34" charset="0"/>
              <a:buChar char="•"/>
              <a:defRPr/>
            </a:pPr>
            <a:r>
              <a:rPr lang="en-GB" sz="2000" dirty="0" smtClean="0">
                <a:solidFill>
                  <a:srgbClr val="7030A0"/>
                </a:solidFill>
              </a:rPr>
              <a:t>ISO </a:t>
            </a:r>
            <a:r>
              <a:rPr lang="en-GB" sz="2000" dirty="0" err="1" smtClean="0">
                <a:solidFill>
                  <a:srgbClr val="7030A0"/>
                </a:solidFill>
              </a:rPr>
              <a:t>WARC</a:t>
            </a:r>
            <a:r>
              <a:rPr lang="en-GB" sz="2000" dirty="0" smtClean="0">
                <a:solidFill>
                  <a:srgbClr val="7030A0"/>
                </a:solidFill>
              </a:rPr>
              <a:t> standard helps but there are some things the standard doesn’t cover such as naming conventions. </a:t>
            </a:r>
          </a:p>
          <a:p>
            <a:pPr marL="285750" indent="-285750">
              <a:buFont typeface="Arial" panose="020B0604020202020204" pitchFamily="34" charset="0"/>
              <a:buChar char="•"/>
              <a:defRPr/>
            </a:pPr>
            <a:r>
              <a:rPr lang="en-GB" sz="2000" dirty="0" smtClean="0">
                <a:solidFill>
                  <a:srgbClr val="7030A0"/>
                </a:solidFill>
              </a:rPr>
              <a:t>You need to get your head around the structure – average user would not be able to interpret the metadata. </a:t>
            </a:r>
            <a:endParaRPr lang="en-GB" sz="2000" dirty="0">
              <a:solidFill>
                <a:srgbClr val="7030A0"/>
              </a:solidFill>
            </a:endParaRPr>
          </a:p>
        </p:txBody>
      </p:sp>
    </p:spTree>
    <p:extLst>
      <p:ext uri="{BB962C8B-B14F-4D97-AF65-F5344CB8AC3E}">
        <p14:creationId xmlns:p14="http://schemas.microsoft.com/office/powerpoint/2010/main" val="280935686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676896" y="424941"/>
            <a:ext cx="3159504" cy="902717"/>
          </a:xfrm>
          <a:prstGeom prst="rect">
            <a:avLst/>
          </a:prstGeom>
        </p:spPr>
      </p:pic>
      <p:sp>
        <p:nvSpPr>
          <p:cNvPr id="5" name="TextBox 4"/>
          <p:cNvSpPr txBox="1"/>
          <p:nvPr/>
        </p:nvSpPr>
        <p:spPr>
          <a:xfrm>
            <a:off x="280514" y="424941"/>
            <a:ext cx="7048500" cy="527567"/>
          </a:xfrm>
          <a:prstGeom prst="rect">
            <a:avLst/>
          </a:prstGeom>
          <a:noFill/>
        </p:spPr>
        <p:txBody>
          <a:bodyPr wrap="square" rtlCol="0">
            <a:spAutoFit/>
          </a:bodyPr>
          <a:lstStyle/>
          <a:p>
            <a:pPr>
              <a:defRPr/>
            </a:pPr>
            <a:r>
              <a:rPr lang="en-GB" sz="2800" b="1" dirty="0" smtClean="0">
                <a:solidFill>
                  <a:srgbClr val="7030A0"/>
                </a:solidFill>
              </a:rPr>
              <a:t>Practical Challenges of Storing </a:t>
            </a:r>
            <a:r>
              <a:rPr lang="en-GB" sz="2800" b="1" dirty="0" err="1" smtClean="0">
                <a:solidFill>
                  <a:srgbClr val="7030A0"/>
                </a:solidFill>
              </a:rPr>
              <a:t>WARC</a:t>
            </a:r>
            <a:r>
              <a:rPr lang="en-GB" sz="2800" b="1" dirty="0" smtClean="0">
                <a:solidFill>
                  <a:srgbClr val="7030A0"/>
                </a:solidFill>
              </a:rPr>
              <a:t> Files</a:t>
            </a:r>
            <a:endParaRPr lang="en-GB" sz="2800" b="1" dirty="0">
              <a:solidFill>
                <a:srgbClr val="7030A0"/>
              </a:solidFill>
            </a:endParaRPr>
          </a:p>
        </p:txBody>
      </p:sp>
      <p:graphicFrame>
        <p:nvGraphicFramePr>
          <p:cNvPr id="7" name="Chart 6"/>
          <p:cNvGraphicFramePr/>
          <p:nvPr>
            <p:extLst>
              <p:ext uri="{D42A27DB-BD31-4B8C-83A1-F6EECF244321}">
                <p14:modId xmlns:p14="http://schemas.microsoft.com/office/powerpoint/2010/main" val="2612883660"/>
              </p:ext>
            </p:extLst>
          </p:nvPr>
        </p:nvGraphicFramePr>
        <p:xfrm>
          <a:off x="-312027" y="1327658"/>
          <a:ext cx="6634352" cy="5530342"/>
        </p:xfrm>
        <a:graphic>
          <a:graphicData uri="http://schemas.openxmlformats.org/drawingml/2006/chart">
            <c:chart xmlns:c="http://schemas.openxmlformats.org/drawingml/2006/chart" xmlns:r="http://schemas.openxmlformats.org/officeDocument/2006/relationships" r:id="rId4"/>
          </a:graphicData>
        </a:graphic>
      </p:graphicFrame>
      <p:sp>
        <p:nvSpPr>
          <p:cNvPr id="8" name="TextBox 7"/>
          <p:cNvSpPr txBox="1"/>
          <p:nvPr/>
        </p:nvSpPr>
        <p:spPr>
          <a:xfrm>
            <a:off x="5551631" y="2297404"/>
            <a:ext cx="5397591" cy="1200329"/>
          </a:xfrm>
          <a:prstGeom prst="rect">
            <a:avLst/>
          </a:prstGeom>
          <a:noFill/>
          <a:ln w="38100">
            <a:solidFill>
              <a:srgbClr val="7030A0"/>
            </a:solidFill>
          </a:ln>
        </p:spPr>
        <p:txBody>
          <a:bodyPr wrap="square" rtlCol="0">
            <a:spAutoFit/>
          </a:bodyPr>
          <a:lstStyle/>
          <a:p>
            <a:pPr marL="285750" indent="-285750">
              <a:buFont typeface="Arial" panose="020B0604020202020204" pitchFamily="34" charset="0"/>
              <a:buChar char="•"/>
              <a:defRPr/>
            </a:pPr>
            <a:r>
              <a:rPr lang="en-GB" dirty="0" smtClean="0">
                <a:solidFill>
                  <a:prstClr val="black"/>
                </a:solidFill>
              </a:rPr>
              <a:t>Majority of the files in our digital collections are </a:t>
            </a:r>
            <a:r>
              <a:rPr lang="en-GB" dirty="0" err="1" smtClean="0">
                <a:solidFill>
                  <a:prstClr val="black"/>
                </a:solidFill>
              </a:rPr>
              <a:t>WARC</a:t>
            </a:r>
            <a:r>
              <a:rPr lang="en-GB" dirty="0" smtClean="0">
                <a:solidFill>
                  <a:prstClr val="black"/>
                </a:solidFill>
              </a:rPr>
              <a:t> files.</a:t>
            </a:r>
          </a:p>
          <a:p>
            <a:pPr marL="285750" indent="-285750">
              <a:buFont typeface="Arial" panose="020B0604020202020204" pitchFamily="34" charset="0"/>
              <a:buChar char="•"/>
              <a:defRPr/>
            </a:pPr>
            <a:r>
              <a:rPr lang="en-GB" dirty="0" smtClean="0">
                <a:solidFill>
                  <a:prstClr val="black"/>
                </a:solidFill>
              </a:rPr>
              <a:t>Financial pressures</a:t>
            </a:r>
          </a:p>
          <a:p>
            <a:pPr marL="285750" indent="-285750">
              <a:buFont typeface="Arial" panose="020B0604020202020204" pitchFamily="34" charset="0"/>
              <a:buChar char="•"/>
              <a:defRPr/>
            </a:pPr>
            <a:r>
              <a:rPr lang="en-GB" dirty="0" smtClean="0">
                <a:solidFill>
                  <a:prstClr val="black"/>
                </a:solidFill>
              </a:rPr>
              <a:t>Time pressures – uploads can take several days. </a:t>
            </a:r>
          </a:p>
        </p:txBody>
      </p:sp>
      <p:sp>
        <p:nvSpPr>
          <p:cNvPr id="12" name="TextBox 11"/>
          <p:cNvSpPr txBox="1"/>
          <p:nvPr/>
        </p:nvSpPr>
        <p:spPr>
          <a:xfrm>
            <a:off x="6602839" y="3957926"/>
            <a:ext cx="5097084" cy="1477328"/>
          </a:xfrm>
          <a:prstGeom prst="rect">
            <a:avLst/>
          </a:prstGeom>
          <a:noFill/>
          <a:ln w="38100">
            <a:solidFill>
              <a:srgbClr val="7030A0"/>
            </a:solidFill>
          </a:ln>
        </p:spPr>
        <p:txBody>
          <a:bodyPr wrap="square" rtlCol="0">
            <a:spAutoFit/>
          </a:bodyPr>
          <a:lstStyle/>
          <a:p>
            <a:pPr>
              <a:defRPr/>
            </a:pPr>
            <a:r>
              <a:rPr lang="en-GB" dirty="0" smtClean="0">
                <a:solidFill>
                  <a:prstClr val="black"/>
                </a:solidFill>
              </a:rPr>
              <a:t>Worth it in the long run!</a:t>
            </a:r>
          </a:p>
          <a:p>
            <a:pPr marL="285750" indent="-285750">
              <a:buFont typeface="Arial" panose="020B0604020202020204" pitchFamily="34" charset="0"/>
              <a:buChar char="•"/>
              <a:defRPr/>
            </a:pPr>
            <a:r>
              <a:rPr lang="en-GB" dirty="0" err="1" smtClean="0">
                <a:solidFill>
                  <a:prstClr val="black"/>
                </a:solidFill>
              </a:rPr>
              <a:t>WARC</a:t>
            </a:r>
            <a:r>
              <a:rPr lang="en-GB" dirty="0" smtClean="0">
                <a:solidFill>
                  <a:prstClr val="black"/>
                </a:solidFill>
              </a:rPr>
              <a:t> files are Government Records and we treat them as such. </a:t>
            </a:r>
          </a:p>
          <a:p>
            <a:pPr marL="285750" indent="-285750">
              <a:buFont typeface="Arial" panose="020B0604020202020204" pitchFamily="34" charset="0"/>
              <a:buChar char="•"/>
              <a:defRPr/>
            </a:pPr>
            <a:r>
              <a:rPr lang="en-GB" dirty="0" smtClean="0">
                <a:solidFill>
                  <a:prstClr val="black"/>
                </a:solidFill>
              </a:rPr>
              <a:t>Future cataloguing – we can effectively cross reference across the record series. </a:t>
            </a:r>
          </a:p>
        </p:txBody>
      </p:sp>
    </p:spTree>
    <p:extLst>
      <p:ext uri="{BB962C8B-B14F-4D97-AF65-F5344CB8AC3E}">
        <p14:creationId xmlns:p14="http://schemas.microsoft.com/office/powerpoint/2010/main" val="281354568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a:xfrm>
            <a:off x="1775619" y="19974"/>
            <a:ext cx="8640762" cy="1143000"/>
          </a:xfrm>
        </p:spPr>
        <p:txBody>
          <a:bodyPr/>
          <a:lstStyle/>
          <a:p>
            <a:r>
              <a:rPr lang="en-GB" sz="4800" b="1" dirty="0">
                <a:solidFill>
                  <a:srgbClr val="7030A0"/>
                </a:solidFill>
                <a:latin typeface="Calibri Light" panose="020F0302020204030204" pitchFamily="34" charset="0"/>
                <a:cs typeface="Calibri Light" panose="020F0302020204030204" pitchFamily="34" charset="0"/>
              </a:rPr>
              <a:t>Thank You</a:t>
            </a:r>
          </a:p>
        </p:txBody>
      </p:sp>
      <p:sp>
        <p:nvSpPr>
          <p:cNvPr id="3" name="Rectangle 2"/>
          <p:cNvSpPr/>
          <p:nvPr/>
        </p:nvSpPr>
        <p:spPr bwMode="auto">
          <a:xfrm>
            <a:off x="1703413" y="1162974"/>
            <a:ext cx="8784976" cy="4745008"/>
          </a:xfrm>
          <a:prstGeom prst="rect">
            <a:avLst/>
          </a:prstGeom>
          <a:solidFill>
            <a:srgbClr val="EAEAEA"/>
          </a:solidFill>
          <a:ln>
            <a:noFill/>
          </a:ln>
          <a:effectLst/>
          <a:extLst/>
        </p:spPr>
        <p:txBody>
          <a:bodyPr vert="horz" wrap="square" lIns="91440" tIns="45720" rIns="91440" bIns="45720" numCol="1" rtlCol="0" anchor="t" anchorCtr="0" compatLnSpc="1">
            <a:prstTxWarp prst="textNoShape">
              <a:avLst/>
            </a:prstTxWarp>
          </a:bodyPr>
          <a:lstStyle/>
          <a:p>
            <a:pPr marL="0" marR="0" lvl="0" indent="0" algn="l" defTabSz="914546" rtl="0" eaLnBrk="0" fontAlgn="base" latinLnBrk="0" hangingPunct="0">
              <a:lnSpc>
                <a:spcPct val="100000"/>
              </a:lnSpc>
              <a:spcBef>
                <a:spcPct val="20000"/>
              </a:spcBef>
              <a:spcAft>
                <a:spcPct val="0"/>
              </a:spcAft>
              <a:buClrTx/>
              <a:buSzTx/>
              <a:buFontTx/>
              <a:buChar char="•"/>
              <a:tabLst/>
              <a:defRPr/>
            </a:pPr>
            <a:endParaRPr kumimoji="0" lang="en-GB" sz="4801" b="0" i="0" u="none" strike="noStrike" kern="1200" cap="none" spc="0" normalizeH="0" baseline="0" noProof="0">
              <a:ln>
                <a:noFill/>
              </a:ln>
              <a:solidFill>
                <a:srgbClr val="000000"/>
              </a:solidFill>
              <a:effectLst/>
              <a:uLnTx/>
              <a:uFillTx/>
              <a:latin typeface="Arial" charset="0"/>
              <a:ea typeface="+mn-ea"/>
              <a:cs typeface="Arial" charset="0"/>
            </a:endParaRPr>
          </a:p>
        </p:txBody>
      </p:sp>
      <p:pic>
        <p:nvPicPr>
          <p:cNvPr id="20482"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1734" t="6634" r="2076" b="3101"/>
          <a:stretch/>
        </p:blipFill>
        <p:spPr bwMode="auto">
          <a:xfrm>
            <a:off x="3845996" y="1495801"/>
            <a:ext cx="4499810" cy="3152274"/>
          </a:xfrm>
          <a:prstGeom prst="rect">
            <a:avLst/>
          </a:prstGeom>
          <a:noFill/>
          <a:ln w="19050">
            <a:solidFill>
              <a:srgbClr val="7D4199"/>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extBox 1"/>
          <p:cNvSpPr txBox="1"/>
          <p:nvPr/>
        </p:nvSpPr>
        <p:spPr>
          <a:xfrm>
            <a:off x="1703413" y="4862530"/>
            <a:ext cx="8784976" cy="830997"/>
          </a:xfrm>
          <a:prstGeom prst="rect">
            <a:avLst/>
          </a:prstGeom>
          <a:noFill/>
        </p:spPr>
        <p:txBody>
          <a:bodyPr wrap="square" rtlCol="0">
            <a:spAutoFit/>
          </a:bodyPr>
          <a:lstStyle/>
          <a:p>
            <a:pPr marL="0" marR="0" lvl="0" indent="0" algn="ctr" defTabSz="163312" rtl="0" eaLnBrk="1" fontAlgn="base" latinLnBrk="0" hangingPunct="1">
              <a:lnSpc>
                <a:spcPct val="100000"/>
              </a:lnSpc>
              <a:spcBef>
                <a:spcPct val="0"/>
              </a:spcBef>
              <a:spcAft>
                <a:spcPct val="0"/>
              </a:spcAft>
              <a:buClrTx/>
              <a:buSzTx/>
              <a:buFontTx/>
              <a:buNone/>
              <a:tabLst/>
              <a:defRPr/>
            </a:pPr>
            <a:r>
              <a:rPr kumimoji="0" lang="en-GB" sz="2400" b="1" i="0" u="none" strike="noStrike" kern="1200" cap="none" spc="0" normalizeH="0" baseline="0" noProof="0" dirty="0">
                <a:ln>
                  <a:noFill/>
                </a:ln>
                <a:solidFill>
                  <a:srgbClr val="552579"/>
                </a:solidFill>
                <a:effectLst/>
                <a:uLnTx/>
                <a:uFillTx/>
                <a:latin typeface="Calibri Light" panose="020F0302020204030204" pitchFamily="34" charset="0"/>
                <a:ea typeface="+mn-ea"/>
                <a:cs typeface="Calibri Light" panose="020F0302020204030204" pitchFamily="34" charset="0"/>
              </a:rPr>
              <a:t>https://</a:t>
            </a:r>
            <a:r>
              <a:rPr kumimoji="0" lang="en-GB" sz="2400" b="1" i="0" u="none" strike="noStrike" kern="1200" cap="none" spc="0" normalizeH="0" baseline="0" noProof="0" dirty="0" smtClean="0">
                <a:ln>
                  <a:noFill/>
                </a:ln>
                <a:solidFill>
                  <a:srgbClr val="552579"/>
                </a:solidFill>
                <a:effectLst/>
                <a:uLnTx/>
                <a:uFillTx/>
                <a:latin typeface="Calibri Light" panose="020F0302020204030204" pitchFamily="34" charset="0"/>
                <a:ea typeface="+mn-ea"/>
                <a:cs typeface="Calibri Light" panose="020F0302020204030204" pitchFamily="34" charset="0"/>
              </a:rPr>
              <a:t>webarchive.nrscotland.gov.uk</a:t>
            </a:r>
          </a:p>
          <a:p>
            <a:pPr marL="0" marR="0" lvl="0" indent="0" algn="ctr" defTabSz="163312" rtl="0" eaLnBrk="1" fontAlgn="base" latinLnBrk="0" hangingPunct="1">
              <a:lnSpc>
                <a:spcPct val="100000"/>
              </a:lnSpc>
              <a:spcBef>
                <a:spcPct val="0"/>
              </a:spcBef>
              <a:spcAft>
                <a:spcPct val="0"/>
              </a:spcAft>
              <a:buClrTx/>
              <a:buSzTx/>
              <a:buFontTx/>
              <a:buNone/>
              <a:tabLst/>
              <a:defRPr/>
            </a:pPr>
            <a:r>
              <a:rPr kumimoji="0" lang="en-GB" sz="2400" b="1" i="0" u="none" strike="noStrike" kern="1200" cap="none" spc="0" normalizeH="0" baseline="0" noProof="0" dirty="0" smtClean="0">
                <a:ln>
                  <a:noFill/>
                </a:ln>
                <a:solidFill>
                  <a:srgbClr val="552579"/>
                </a:solidFill>
                <a:effectLst/>
                <a:uLnTx/>
                <a:uFillTx/>
                <a:latin typeface="Calibri Light" panose="020F0302020204030204" pitchFamily="34" charset="0"/>
                <a:ea typeface="+mn-ea"/>
                <a:cs typeface="Calibri Light" panose="020F0302020204030204" pitchFamily="34" charset="0"/>
              </a:rPr>
              <a:t>digital_records@nrscotland.gov.uk</a:t>
            </a:r>
            <a:endParaRPr kumimoji="0" lang="en-GB" sz="2400" b="1" i="0" u="none" strike="noStrike" kern="1200" cap="none" spc="0" normalizeH="0" baseline="0" noProof="0" dirty="0">
              <a:ln>
                <a:noFill/>
              </a:ln>
              <a:solidFill>
                <a:srgbClr val="552579"/>
              </a:solidFill>
              <a:effectLst/>
              <a:uLnTx/>
              <a:uFillTx/>
              <a:latin typeface="Calibri Light" panose="020F0302020204030204" pitchFamily="34" charset="0"/>
              <a:ea typeface="+mn-ea"/>
              <a:cs typeface="Calibri Light" panose="020F0302020204030204" pitchFamily="34" charset="0"/>
            </a:endParaRPr>
          </a:p>
        </p:txBody>
      </p:sp>
    </p:spTree>
    <p:extLst>
      <p:ext uri="{BB962C8B-B14F-4D97-AF65-F5344CB8AC3E}">
        <p14:creationId xmlns:p14="http://schemas.microsoft.com/office/powerpoint/2010/main" val="31398237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rotWithShape="1">
          <a:blip r:embed="rId3"/>
          <a:srcRect l="76" t="24159" r="112" b="2207"/>
          <a:stretch/>
        </p:blipFill>
        <p:spPr>
          <a:xfrm>
            <a:off x="-56172" y="0"/>
            <a:ext cx="12248172" cy="6864824"/>
          </a:xfrm>
          <a:prstGeom prst="rect">
            <a:avLst/>
          </a:prstGeom>
        </p:spPr>
      </p:pic>
      <p:sp>
        <p:nvSpPr>
          <p:cNvPr id="10" name="Rectangle 9"/>
          <p:cNvSpPr/>
          <p:nvPr/>
        </p:nvSpPr>
        <p:spPr>
          <a:xfrm>
            <a:off x="-56172" y="-6824"/>
            <a:ext cx="12248172" cy="6864824"/>
          </a:xfrm>
          <a:prstGeom prst="rect">
            <a:avLst/>
          </a:prstGeom>
          <a:solidFill>
            <a:srgbClr val="FFFFFF">
              <a:alpha val="4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TextBox 2"/>
          <p:cNvSpPr txBox="1"/>
          <p:nvPr/>
        </p:nvSpPr>
        <p:spPr>
          <a:xfrm>
            <a:off x="27332" y="450572"/>
            <a:ext cx="10506443" cy="923330"/>
          </a:xfrm>
          <a:prstGeom prst="rect">
            <a:avLst/>
          </a:prstGeom>
          <a:noFill/>
        </p:spPr>
        <p:txBody>
          <a:bodyPr wrap="square" rtlCol="0">
            <a:spAutoFit/>
          </a:bodyPr>
          <a:lstStyle/>
          <a:p>
            <a:pPr algn="ctr"/>
            <a:r>
              <a:rPr lang="en-GB" sz="5400" b="1" dirty="0" smtClean="0">
                <a:solidFill>
                  <a:srgbClr val="7030A0"/>
                </a:solidFill>
                <a:latin typeface="+mj-lt"/>
              </a:rPr>
              <a:t>What is the Web Continuity Service?</a:t>
            </a:r>
            <a:endParaRPr lang="en-GB" sz="5400" b="1" dirty="0">
              <a:solidFill>
                <a:srgbClr val="7030A0"/>
              </a:solidFill>
              <a:latin typeface="+mj-lt"/>
            </a:endParaRPr>
          </a:p>
        </p:txBody>
      </p:sp>
      <p:sp>
        <p:nvSpPr>
          <p:cNvPr id="5" name="TextBox 4"/>
          <p:cNvSpPr txBox="1"/>
          <p:nvPr/>
        </p:nvSpPr>
        <p:spPr>
          <a:xfrm>
            <a:off x="6034691" y="1341488"/>
            <a:ext cx="5164087" cy="1446550"/>
          </a:xfrm>
          <a:prstGeom prst="rect">
            <a:avLst/>
          </a:prstGeom>
          <a:noFill/>
        </p:spPr>
        <p:txBody>
          <a:bodyPr wrap="square" rtlCol="0">
            <a:spAutoFit/>
          </a:bodyPr>
          <a:lstStyle/>
          <a:p>
            <a:pPr algn="ctr"/>
            <a:r>
              <a:rPr lang="en-GB" sz="3600" b="1" dirty="0" smtClean="0">
                <a:solidFill>
                  <a:srgbClr val="7030A0"/>
                </a:solidFill>
                <a:latin typeface="Calibri Light" panose="020F0302020204030204"/>
              </a:rPr>
              <a:t>Represented </a:t>
            </a:r>
            <a:r>
              <a:rPr lang="en-GB" sz="8800" b="1" dirty="0" smtClean="0">
                <a:solidFill>
                  <a:srgbClr val="7030A0"/>
                </a:solidFill>
                <a:latin typeface="+mj-lt"/>
              </a:rPr>
              <a:t>81 </a:t>
            </a:r>
            <a:r>
              <a:rPr lang="en-GB" sz="3600" b="1" dirty="0" smtClean="0">
                <a:solidFill>
                  <a:srgbClr val="7030A0"/>
                </a:solidFill>
                <a:latin typeface="+mj-lt"/>
              </a:rPr>
              <a:t>clients</a:t>
            </a:r>
            <a:endParaRPr lang="en-GB" sz="3600" b="1" dirty="0">
              <a:solidFill>
                <a:srgbClr val="7030A0"/>
              </a:solidFill>
              <a:latin typeface="+mj-lt"/>
            </a:endParaRPr>
          </a:p>
        </p:txBody>
      </p:sp>
      <p:sp>
        <p:nvSpPr>
          <p:cNvPr id="6" name="TextBox 5"/>
          <p:cNvSpPr txBox="1"/>
          <p:nvPr/>
        </p:nvSpPr>
        <p:spPr>
          <a:xfrm>
            <a:off x="5726025" y="3066220"/>
            <a:ext cx="5472753" cy="1446550"/>
          </a:xfrm>
          <a:prstGeom prst="rect">
            <a:avLst/>
          </a:prstGeom>
          <a:noFill/>
        </p:spPr>
        <p:txBody>
          <a:bodyPr wrap="square" rtlCol="0">
            <a:spAutoFit/>
          </a:bodyPr>
          <a:lstStyle/>
          <a:p>
            <a:pPr algn="ctr"/>
            <a:r>
              <a:rPr lang="en-GB" sz="3600" b="1" dirty="0" smtClean="0">
                <a:solidFill>
                  <a:srgbClr val="7030A0"/>
                </a:solidFill>
                <a:latin typeface="Calibri Light" panose="020F0302020204030204"/>
              </a:rPr>
              <a:t>Crawled</a:t>
            </a:r>
            <a:r>
              <a:rPr lang="en-GB" sz="8800" b="1" dirty="0" smtClean="0">
                <a:solidFill>
                  <a:srgbClr val="7030A0"/>
                </a:solidFill>
                <a:latin typeface="+mj-lt"/>
              </a:rPr>
              <a:t> 177</a:t>
            </a:r>
            <a:r>
              <a:rPr lang="en-GB" sz="4400" b="1" dirty="0" smtClean="0">
                <a:solidFill>
                  <a:srgbClr val="3E1B59"/>
                </a:solidFill>
              </a:rPr>
              <a:t> </a:t>
            </a:r>
            <a:r>
              <a:rPr lang="en-GB" sz="3600" b="1" dirty="0" smtClean="0">
                <a:solidFill>
                  <a:srgbClr val="7030A0"/>
                </a:solidFill>
                <a:latin typeface="+mj-lt"/>
              </a:rPr>
              <a:t>websites</a:t>
            </a:r>
            <a:endParaRPr lang="en-GB" sz="3600" b="1" dirty="0">
              <a:solidFill>
                <a:srgbClr val="7030A0"/>
              </a:solidFill>
              <a:latin typeface="+mj-lt"/>
            </a:endParaRPr>
          </a:p>
        </p:txBody>
      </p:sp>
      <p:sp>
        <p:nvSpPr>
          <p:cNvPr id="7" name="TextBox 6"/>
          <p:cNvSpPr txBox="1"/>
          <p:nvPr/>
        </p:nvSpPr>
        <p:spPr>
          <a:xfrm>
            <a:off x="5326640" y="4954690"/>
            <a:ext cx="5872138" cy="1446550"/>
          </a:xfrm>
          <a:prstGeom prst="rect">
            <a:avLst/>
          </a:prstGeom>
          <a:noFill/>
        </p:spPr>
        <p:txBody>
          <a:bodyPr wrap="square" rtlCol="0">
            <a:spAutoFit/>
          </a:bodyPr>
          <a:lstStyle/>
          <a:p>
            <a:pPr algn="ctr"/>
            <a:r>
              <a:rPr lang="en-GB" sz="3600" b="1" dirty="0" smtClean="0">
                <a:solidFill>
                  <a:srgbClr val="7030A0"/>
                </a:solidFill>
                <a:latin typeface="Calibri Light" panose="020F0302020204030204"/>
              </a:rPr>
              <a:t>Archived</a:t>
            </a:r>
            <a:r>
              <a:rPr lang="en-GB" sz="8800" b="1" dirty="0" smtClean="0">
                <a:solidFill>
                  <a:srgbClr val="7030A0"/>
                </a:solidFill>
                <a:latin typeface="+mj-lt"/>
              </a:rPr>
              <a:t> 457</a:t>
            </a:r>
            <a:r>
              <a:rPr lang="en-GB" sz="5400" b="1" dirty="0">
                <a:solidFill>
                  <a:srgbClr val="3E1B59"/>
                </a:solidFill>
                <a:latin typeface="+mj-lt"/>
              </a:rPr>
              <a:t> </a:t>
            </a:r>
            <a:r>
              <a:rPr lang="en-GB" sz="3600" b="1" dirty="0" smtClean="0">
                <a:solidFill>
                  <a:srgbClr val="7030A0"/>
                </a:solidFill>
                <a:latin typeface="+mj-lt"/>
              </a:rPr>
              <a:t>snapshots</a:t>
            </a:r>
          </a:p>
        </p:txBody>
      </p:sp>
      <p:pic>
        <p:nvPicPr>
          <p:cNvPr id="11" name="Picture 10"/>
          <p:cNvPicPr>
            <a:picLocks noChangeAspect="1"/>
          </p:cNvPicPr>
          <p:nvPr/>
        </p:nvPicPr>
        <p:blipFill>
          <a:blip r:embed="rId4"/>
          <a:stretch>
            <a:fillRect/>
          </a:stretch>
        </p:blipFill>
        <p:spPr>
          <a:xfrm>
            <a:off x="10450271" y="119064"/>
            <a:ext cx="1723533" cy="491489"/>
          </a:xfrm>
          <a:prstGeom prst="rect">
            <a:avLst/>
          </a:prstGeom>
        </p:spPr>
      </p:pic>
      <p:sp>
        <p:nvSpPr>
          <p:cNvPr id="12" name="TextBox 11"/>
          <p:cNvSpPr txBox="1"/>
          <p:nvPr/>
        </p:nvSpPr>
        <p:spPr>
          <a:xfrm>
            <a:off x="884235" y="1991738"/>
            <a:ext cx="4210050" cy="646331"/>
          </a:xfrm>
          <a:prstGeom prst="rect">
            <a:avLst/>
          </a:prstGeom>
          <a:noFill/>
        </p:spPr>
        <p:txBody>
          <a:bodyPr wrap="square" rtlCol="0">
            <a:spAutoFit/>
          </a:bodyPr>
          <a:lstStyle/>
          <a:p>
            <a:r>
              <a:rPr lang="en-GB" sz="3600" b="1" dirty="0" smtClean="0">
                <a:solidFill>
                  <a:srgbClr val="7030A0"/>
                </a:solidFill>
                <a:latin typeface="+mj-lt"/>
              </a:rPr>
              <a:t>Since 2017 we have…</a:t>
            </a:r>
            <a:endParaRPr lang="en-GB" sz="3600" b="1" dirty="0">
              <a:solidFill>
                <a:srgbClr val="7030A0"/>
              </a:solidFill>
              <a:latin typeface="+mj-lt"/>
            </a:endParaRPr>
          </a:p>
        </p:txBody>
      </p:sp>
    </p:spTree>
    <p:extLst>
      <p:ext uri="{BB962C8B-B14F-4D97-AF65-F5344CB8AC3E}">
        <p14:creationId xmlns:p14="http://schemas.microsoft.com/office/powerpoint/2010/main" val="400730659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t="-9000" b="-9000"/>
          </a:stretch>
        </a:blipFill>
        <a:effectLst/>
      </p:bgPr>
    </p:bg>
    <p:spTree>
      <p:nvGrpSpPr>
        <p:cNvPr id="1" name=""/>
        <p:cNvGrpSpPr/>
        <p:nvPr/>
      </p:nvGrpSpPr>
      <p:grpSpPr>
        <a:xfrm>
          <a:off x="0" y="0"/>
          <a:ext cx="0" cy="0"/>
          <a:chOff x="0" y="0"/>
          <a:chExt cx="0" cy="0"/>
        </a:xfrm>
      </p:grpSpPr>
      <p:sp useBgFill="1">
        <p:nvSpPr>
          <p:cNvPr id="2" name="Title 1"/>
          <p:cNvSpPr>
            <a:spLocks noGrp="1"/>
          </p:cNvSpPr>
          <p:nvPr>
            <p:ph type="title"/>
          </p:nvPr>
        </p:nvSpPr>
        <p:spPr/>
        <p:txBody>
          <a:bodyPr/>
          <a:lstStyle/>
          <a:p>
            <a:r>
              <a:rPr lang="en-GB" dirty="0" smtClean="0">
                <a:solidFill>
                  <a:schemeClr val="tx2">
                    <a:lumMod val="20000"/>
                    <a:lumOff val="80000"/>
                  </a:schemeClr>
                </a:solidFill>
                <a:effectLst>
                  <a:outerShdw blurRad="38100" dist="38100" dir="2700000" algn="tl">
                    <a:srgbClr val="000000">
                      <a:alpha val="43137"/>
                    </a:srgbClr>
                  </a:outerShdw>
                </a:effectLst>
              </a:rPr>
              <a:t>Integrating into a centuries-old collecting history</a:t>
            </a:r>
            <a:endParaRPr lang="en-GB" dirty="0">
              <a:solidFill>
                <a:schemeClr val="tx2">
                  <a:lumMod val="20000"/>
                  <a:lumOff val="80000"/>
                </a:schemeClr>
              </a:solidFill>
              <a:effectLst>
                <a:outerShdw blurRad="38100" dist="38100" dir="2700000" algn="tl">
                  <a:srgbClr val="000000">
                    <a:alpha val="43137"/>
                  </a:srgbClr>
                </a:outerShdw>
              </a:effectLst>
            </a:endParaRPr>
          </a:p>
        </p:txBody>
      </p:sp>
      <p:sp>
        <p:nvSpPr>
          <p:cNvPr id="6" name="Content Placeholder 2"/>
          <p:cNvSpPr txBox="1">
            <a:spLocks/>
          </p:cNvSpPr>
          <p:nvPr/>
        </p:nvSpPr>
        <p:spPr>
          <a:xfrm>
            <a:off x="6697471" y="5070396"/>
            <a:ext cx="4068000" cy="457200"/>
          </a:xfrm>
          <a:prstGeom prst="rect">
            <a:avLst/>
          </a:prstGeom>
          <a:gradFill>
            <a:gsLst>
              <a:gs pos="1000">
                <a:schemeClr val="tx1">
                  <a:lumMod val="50000"/>
                  <a:lumOff val="50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n>
            <a:solidFill>
              <a:srgbClr val="FF0000"/>
            </a:solidFill>
          </a:ln>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n-GB" dirty="0" smtClean="0">
                <a:solidFill>
                  <a:schemeClr val="bg1"/>
                </a:solidFill>
              </a:rPr>
              <a:t>Archive of Scottish Courts</a:t>
            </a:r>
          </a:p>
        </p:txBody>
      </p:sp>
      <p:sp>
        <p:nvSpPr>
          <p:cNvPr id="7" name="Content Placeholder 2"/>
          <p:cNvSpPr txBox="1">
            <a:spLocks/>
          </p:cNvSpPr>
          <p:nvPr/>
        </p:nvSpPr>
        <p:spPr>
          <a:xfrm>
            <a:off x="5584133" y="4123497"/>
            <a:ext cx="4068000" cy="457200"/>
          </a:xfrm>
          <a:prstGeom prst="rect">
            <a:avLst/>
          </a:prstGeom>
          <a:solidFill>
            <a:srgbClr val="A2B5C6"/>
          </a:solidFill>
          <a:ln>
            <a:solidFill>
              <a:srgbClr val="92D050"/>
            </a:solidFill>
          </a:ln>
        </p:spPr>
        <p:txBody>
          <a:bodyPr vert="horz" lIns="91440" tIns="45720" rIns="91440" bIns="45720" rtlCol="0">
            <a:normAutofit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n-GB" dirty="0" smtClean="0">
                <a:solidFill>
                  <a:schemeClr val="bg1"/>
                </a:solidFill>
              </a:rPr>
              <a:t>Archive of Government</a:t>
            </a:r>
          </a:p>
        </p:txBody>
      </p:sp>
      <p:sp>
        <p:nvSpPr>
          <p:cNvPr id="9" name="Content Placeholder 2"/>
          <p:cNvSpPr txBox="1">
            <a:spLocks/>
          </p:cNvSpPr>
          <p:nvPr/>
        </p:nvSpPr>
        <p:spPr>
          <a:xfrm>
            <a:off x="7798777" y="6017296"/>
            <a:ext cx="4068000" cy="457200"/>
          </a:xfrm>
          <a:prstGeom prst="rect">
            <a:avLst/>
          </a:prstGeom>
          <a:gradFill>
            <a:gsLst>
              <a:gs pos="1000">
                <a:schemeClr val="tx1">
                  <a:lumMod val="50000"/>
                  <a:lumOff val="50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n>
            <a:solidFill>
              <a:srgbClr val="92D050"/>
            </a:solidFill>
          </a:ln>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n-GB" dirty="0" smtClean="0">
                <a:solidFill>
                  <a:schemeClr val="bg1"/>
                </a:solidFill>
              </a:rPr>
              <a:t>Private Archive Collections</a:t>
            </a:r>
          </a:p>
        </p:txBody>
      </p:sp>
      <p:pic>
        <p:nvPicPr>
          <p:cNvPr id="3" name="Picture 2"/>
          <p:cNvPicPr>
            <a:picLocks noChangeAspect="1"/>
          </p:cNvPicPr>
          <p:nvPr/>
        </p:nvPicPr>
        <p:blipFill>
          <a:blip r:embed="rId4" cstate="print">
            <a:duotone>
              <a:prstClr val="black"/>
              <a:schemeClr val="accent3">
                <a:tint val="45000"/>
                <a:satMod val="400000"/>
              </a:schemeClr>
            </a:duotone>
            <a:extLst>
              <a:ext uri="{28A0092B-C50C-407E-A947-70E740481C1C}">
                <a14:useLocalDpi xmlns:a14="http://schemas.microsoft.com/office/drawing/2010/main" val="0"/>
              </a:ext>
            </a:extLst>
          </a:blip>
          <a:stretch>
            <a:fillRect/>
          </a:stretch>
        </p:blipFill>
        <p:spPr>
          <a:xfrm>
            <a:off x="171449" y="6245896"/>
            <a:ext cx="1817751" cy="519999"/>
          </a:xfrm>
          <a:prstGeom prst="rect">
            <a:avLst/>
          </a:prstGeom>
        </p:spPr>
      </p:pic>
    </p:spTree>
    <p:extLst>
      <p:ext uri="{BB962C8B-B14F-4D97-AF65-F5344CB8AC3E}">
        <p14:creationId xmlns:p14="http://schemas.microsoft.com/office/powerpoint/2010/main" val="379932810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500"/>
                                        <p:tgtEl>
                                          <p:spTgt spid="6"/>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fade">
                                      <p:cBhvr>
                                        <p:cTn id="1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9"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l="-1000" r="-1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963084" y="5442439"/>
            <a:ext cx="5888948" cy="649968"/>
          </a:xfrm>
          <a:solidFill>
            <a:schemeClr val="bg2">
              <a:lumMod val="75000"/>
            </a:schemeClr>
          </a:solidFill>
          <a:ln>
            <a:solidFill>
              <a:srgbClr val="7030A0"/>
            </a:solidFill>
          </a:ln>
        </p:spPr>
        <p:txBody>
          <a:bodyPr>
            <a:normAutofit fontScale="90000"/>
          </a:bodyPr>
          <a:lstStyle/>
          <a:p>
            <a:r>
              <a:rPr lang="en-GB" dirty="0">
                <a:solidFill>
                  <a:schemeClr val="bg1"/>
                </a:solidFill>
                <a:effectLst>
                  <a:outerShdw blurRad="38100" dist="38100" dir="2700000" algn="tl">
                    <a:srgbClr val="000000">
                      <a:alpha val="43137"/>
                    </a:srgbClr>
                  </a:outerShdw>
                </a:effectLst>
              </a:rPr>
              <a:t>Websites = archival </a:t>
            </a:r>
            <a:r>
              <a:rPr lang="en-GB" dirty="0" smtClean="0">
                <a:solidFill>
                  <a:schemeClr val="bg1"/>
                </a:solidFill>
                <a:effectLst>
                  <a:outerShdw blurRad="38100" dist="38100" dir="2700000" algn="tl">
                    <a:srgbClr val="000000">
                      <a:alpha val="43137"/>
                    </a:srgbClr>
                  </a:outerShdw>
                </a:effectLst>
              </a:rPr>
              <a:t>records</a:t>
            </a:r>
            <a:endParaRPr lang="en-GB" dirty="0">
              <a:solidFill>
                <a:schemeClr val="bg1"/>
              </a:solidFill>
            </a:endParaRPr>
          </a:p>
        </p:txBody>
      </p:sp>
    </p:spTree>
    <p:extLst>
      <p:ext uri="{BB962C8B-B14F-4D97-AF65-F5344CB8AC3E}">
        <p14:creationId xmlns:p14="http://schemas.microsoft.com/office/powerpoint/2010/main" val="315223045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32" presetClass="emph" presetSubtype="0" fill="hold" grpId="1" nodeType="clickEffect">
                                  <p:stCondLst>
                                    <p:cond delay="0"/>
                                  </p:stCondLst>
                                  <p:childTnLst>
                                    <p:animRot by="120000">
                                      <p:cBhvr>
                                        <p:cTn id="11" dur="100" fill="hold">
                                          <p:stCondLst>
                                            <p:cond delay="0"/>
                                          </p:stCondLst>
                                        </p:cTn>
                                        <p:tgtEl>
                                          <p:spTgt spid="2"/>
                                        </p:tgtEl>
                                        <p:attrNameLst>
                                          <p:attrName>r</p:attrName>
                                        </p:attrNameLst>
                                      </p:cBhvr>
                                    </p:animRot>
                                    <p:animRot by="-240000">
                                      <p:cBhvr>
                                        <p:cTn id="12" dur="200" fill="hold">
                                          <p:stCondLst>
                                            <p:cond delay="200"/>
                                          </p:stCondLst>
                                        </p:cTn>
                                        <p:tgtEl>
                                          <p:spTgt spid="2"/>
                                        </p:tgtEl>
                                        <p:attrNameLst>
                                          <p:attrName>r</p:attrName>
                                        </p:attrNameLst>
                                      </p:cBhvr>
                                    </p:animRot>
                                    <p:animRot by="240000">
                                      <p:cBhvr>
                                        <p:cTn id="13" dur="200" fill="hold">
                                          <p:stCondLst>
                                            <p:cond delay="400"/>
                                          </p:stCondLst>
                                        </p:cTn>
                                        <p:tgtEl>
                                          <p:spTgt spid="2"/>
                                        </p:tgtEl>
                                        <p:attrNameLst>
                                          <p:attrName>r</p:attrName>
                                        </p:attrNameLst>
                                      </p:cBhvr>
                                    </p:animRot>
                                    <p:animRot by="-240000">
                                      <p:cBhvr>
                                        <p:cTn id="14" dur="200" fill="hold">
                                          <p:stCondLst>
                                            <p:cond delay="600"/>
                                          </p:stCondLst>
                                        </p:cTn>
                                        <p:tgtEl>
                                          <p:spTgt spid="2"/>
                                        </p:tgtEl>
                                        <p:attrNameLst>
                                          <p:attrName>r</p:attrName>
                                        </p:attrNameLst>
                                      </p:cBhvr>
                                    </p:animRot>
                                    <p:animRot by="120000">
                                      <p:cBhvr>
                                        <p:cTn id="15" dur="200" fill="hold">
                                          <p:stCondLst>
                                            <p:cond delay="800"/>
                                          </p:stCondLst>
                                        </p:cTn>
                                        <p:tgtEl>
                                          <p:spTgt spid="2"/>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2" grpId="1"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07288" y="1573255"/>
            <a:ext cx="10515600" cy="4672641"/>
          </a:xfrm>
        </p:spPr>
        <p:txBody>
          <a:bodyPr>
            <a:normAutofit/>
          </a:bodyPr>
          <a:lstStyle/>
          <a:p>
            <a:r>
              <a:rPr lang="en-GB" dirty="0" smtClean="0"/>
              <a:t>Reviewed collecting legislation &amp; policies to shape collection scope</a:t>
            </a:r>
          </a:p>
          <a:p>
            <a:r>
              <a:rPr lang="en-GB" dirty="0" smtClean="0"/>
              <a:t>Secured stakeholder support via web archive ‘roadshows’</a:t>
            </a:r>
          </a:p>
          <a:p>
            <a:pPr lvl="1">
              <a:buClr>
                <a:srgbClr val="7030A0"/>
              </a:buClr>
              <a:buFont typeface="Wingdings" panose="05000000000000000000" pitchFamily="2" charset="2"/>
              <a:buChar char="Ø"/>
            </a:pPr>
            <a:r>
              <a:rPr lang="en-GB" dirty="0" smtClean="0"/>
              <a:t>Introduced vision: integrate web archiving into NRS with associated benefits</a:t>
            </a:r>
          </a:p>
          <a:p>
            <a:pPr lvl="1">
              <a:buClr>
                <a:srgbClr val="7030A0"/>
              </a:buClr>
              <a:buFont typeface="Wingdings" panose="05000000000000000000" pitchFamily="2" charset="2"/>
              <a:buChar char="Ø"/>
            </a:pPr>
            <a:r>
              <a:rPr lang="en-GB" dirty="0" smtClean="0"/>
              <a:t>Outlined selection and appraisal criteria</a:t>
            </a:r>
          </a:p>
          <a:p>
            <a:pPr lvl="1">
              <a:buClr>
                <a:srgbClr val="7030A0"/>
              </a:buClr>
              <a:buFont typeface="Wingdings" panose="05000000000000000000" pitchFamily="2" charset="2"/>
              <a:buChar char="Ø"/>
            </a:pPr>
            <a:r>
              <a:rPr lang="en-GB" dirty="0"/>
              <a:t>Show and tell of web archiving </a:t>
            </a:r>
            <a:r>
              <a:rPr lang="en-GB" dirty="0" smtClean="0"/>
              <a:t>tech, process and timings</a:t>
            </a:r>
          </a:p>
          <a:p>
            <a:pPr lvl="1">
              <a:buClr>
                <a:srgbClr val="7030A0"/>
              </a:buClr>
              <a:buFont typeface="Wingdings" panose="05000000000000000000" pitchFamily="2" charset="2"/>
              <a:buChar char="Ø"/>
            </a:pPr>
            <a:r>
              <a:rPr lang="en-GB" dirty="0" smtClean="0"/>
              <a:t>Declared what could/could not be done at that stage – </a:t>
            </a:r>
            <a:r>
              <a:rPr lang="en-GB" u="sng" dirty="0" smtClean="0"/>
              <a:t>manage expectations!</a:t>
            </a:r>
          </a:p>
          <a:p>
            <a:r>
              <a:rPr lang="en-GB" dirty="0" smtClean="0"/>
              <a:t>Made published selection policy more informed and robust:</a:t>
            </a:r>
          </a:p>
          <a:p>
            <a:pPr lvl="1">
              <a:buClr>
                <a:srgbClr val="7030A0"/>
              </a:buClr>
              <a:buFont typeface="Courier New" panose="02070309020205020404" pitchFamily="49" charset="0"/>
              <a:buChar char="o"/>
            </a:pPr>
            <a:r>
              <a:rPr lang="en-GB" dirty="0" smtClean="0"/>
              <a:t>Selection scope and legislative basis nailed down</a:t>
            </a:r>
          </a:p>
          <a:p>
            <a:pPr lvl="1">
              <a:buClr>
                <a:srgbClr val="7030A0"/>
              </a:buClr>
              <a:buFont typeface="Courier New" panose="02070309020205020404" pitchFamily="49" charset="0"/>
              <a:buChar char="o"/>
            </a:pPr>
            <a:r>
              <a:rPr lang="en-GB" dirty="0" smtClean="0"/>
              <a:t>Appraisal process clearly articulated</a:t>
            </a:r>
          </a:p>
          <a:p>
            <a:pPr lvl="1">
              <a:buClr>
                <a:srgbClr val="7030A0"/>
              </a:buClr>
              <a:buFont typeface="Courier New" panose="02070309020205020404" pitchFamily="49" charset="0"/>
              <a:buChar char="o"/>
            </a:pPr>
            <a:r>
              <a:rPr lang="en-GB" dirty="0" smtClean="0"/>
              <a:t>Permissions process and interdependency with </a:t>
            </a:r>
            <a:r>
              <a:rPr lang="en-GB" dirty="0" err="1" smtClean="0"/>
              <a:t>MoUs</a:t>
            </a:r>
            <a:r>
              <a:rPr lang="en-GB" dirty="0" smtClean="0"/>
              <a:t> explained</a:t>
            </a:r>
            <a:endParaRPr lang="en-GB" dirty="0"/>
          </a:p>
          <a:p>
            <a:pPr lvl="1">
              <a:buFont typeface="Wingdings" panose="05000000000000000000" pitchFamily="2" charset="2"/>
              <a:buChar char="Ø"/>
            </a:pPr>
            <a:endParaRPr lang="en-GB" dirty="0"/>
          </a:p>
          <a:p>
            <a:pPr lvl="1"/>
            <a:endParaRPr lang="en-GB" dirty="0" smtClean="0"/>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822903" y="4434194"/>
            <a:ext cx="2199970" cy="2199970"/>
          </a:xfrm>
          <a:prstGeom prst="rect">
            <a:avLst/>
          </a:prstGeom>
        </p:spPr>
      </p:pic>
      <p:pic>
        <p:nvPicPr>
          <p:cNvPr id="6" name="Picture 5"/>
          <p:cNvPicPr>
            <a:picLocks noChangeAspect="1"/>
          </p:cNvPicPr>
          <p:nvPr/>
        </p:nvPicPr>
        <p:blipFill>
          <a:blip r:embed="rId4" cstate="print">
            <a:grayscl/>
            <a:extLst>
              <a:ext uri="{28A0092B-C50C-407E-A947-70E740481C1C}">
                <a14:useLocalDpi xmlns:a14="http://schemas.microsoft.com/office/drawing/2010/main" val="0"/>
              </a:ext>
            </a:extLst>
          </a:blip>
          <a:stretch>
            <a:fillRect/>
          </a:stretch>
        </p:blipFill>
        <p:spPr>
          <a:xfrm>
            <a:off x="171449" y="6245896"/>
            <a:ext cx="1817751" cy="519999"/>
          </a:xfrm>
          <a:prstGeom prst="rect">
            <a:avLst/>
          </a:prstGeom>
        </p:spPr>
      </p:pic>
      <p:sp>
        <p:nvSpPr>
          <p:cNvPr id="7" name="Title 6"/>
          <p:cNvSpPr>
            <a:spLocks noGrp="1"/>
          </p:cNvSpPr>
          <p:nvPr>
            <p:ph type="title"/>
          </p:nvPr>
        </p:nvSpPr>
        <p:spPr>
          <a:xfrm>
            <a:off x="838200" y="450851"/>
            <a:ext cx="10515600" cy="958850"/>
          </a:xfrm>
        </p:spPr>
        <p:txBody>
          <a:bodyPr>
            <a:normAutofit fontScale="90000"/>
          </a:bodyPr>
          <a:lstStyle/>
          <a:p>
            <a:r>
              <a:rPr lang="en-GB" dirty="0" smtClean="0"/>
              <a:t>Foundation for integration – web archiving selection policy</a:t>
            </a:r>
            <a:endParaRPr lang="en-GB" dirty="0"/>
          </a:p>
        </p:txBody>
      </p:sp>
    </p:spTree>
    <p:extLst>
      <p:ext uri="{BB962C8B-B14F-4D97-AF65-F5344CB8AC3E}">
        <p14:creationId xmlns:p14="http://schemas.microsoft.com/office/powerpoint/2010/main" val="207361044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par>
                                <p:cTn id="13" presetID="10" presetClass="entr" presetSubtype="0" fill="hold" nodeType="with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fade">
                                      <p:cBhvr>
                                        <p:cTn id="15" dur="500"/>
                                        <p:tgtEl>
                                          <p:spTgt spid="3">
                                            <p:txEl>
                                              <p:pRg st="2" end="2"/>
                                            </p:txEl>
                                          </p:spTgt>
                                        </p:tgtEl>
                                      </p:cBhvr>
                                    </p:animEffect>
                                  </p:childTnLst>
                                </p:cTn>
                              </p:par>
                              <p:par>
                                <p:cTn id="16" presetID="10" presetClass="entr" presetSubtype="0" fill="hold" nodeType="withEffect">
                                  <p:stCondLst>
                                    <p:cond delay="0"/>
                                  </p:stCondLst>
                                  <p:childTnLst>
                                    <p:set>
                                      <p:cBhvr>
                                        <p:cTn id="17" dur="1" fill="hold">
                                          <p:stCondLst>
                                            <p:cond delay="0"/>
                                          </p:stCondLst>
                                        </p:cTn>
                                        <p:tgtEl>
                                          <p:spTgt spid="3">
                                            <p:txEl>
                                              <p:pRg st="3" end="3"/>
                                            </p:txEl>
                                          </p:spTgt>
                                        </p:tgtEl>
                                        <p:attrNameLst>
                                          <p:attrName>style.visibility</p:attrName>
                                        </p:attrNameLst>
                                      </p:cBhvr>
                                      <p:to>
                                        <p:strVal val="visible"/>
                                      </p:to>
                                    </p:set>
                                    <p:animEffect transition="in" filter="fade">
                                      <p:cBhvr>
                                        <p:cTn id="18" dur="500"/>
                                        <p:tgtEl>
                                          <p:spTgt spid="3">
                                            <p:txEl>
                                              <p:pRg st="3" end="3"/>
                                            </p:txEl>
                                          </p:spTgt>
                                        </p:tgtEl>
                                      </p:cBhvr>
                                    </p:animEffect>
                                  </p:childTnLst>
                                </p:cTn>
                              </p:par>
                              <p:par>
                                <p:cTn id="19" presetID="10" presetClass="entr" presetSubtype="0" fill="hold" nodeType="with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animEffect transition="in" filter="fade">
                                      <p:cBhvr>
                                        <p:cTn id="21" dur="500"/>
                                        <p:tgtEl>
                                          <p:spTgt spid="3">
                                            <p:txEl>
                                              <p:pRg st="4" end="4"/>
                                            </p:txEl>
                                          </p:spTgt>
                                        </p:tgtEl>
                                      </p:cBhvr>
                                    </p:animEffect>
                                  </p:childTnLst>
                                </p:cTn>
                              </p:par>
                              <p:par>
                                <p:cTn id="22" presetID="10" presetClass="entr" presetSubtype="0" fill="hold" nodeType="withEffect">
                                  <p:stCondLst>
                                    <p:cond delay="0"/>
                                  </p:stCondLst>
                                  <p:childTnLst>
                                    <p:set>
                                      <p:cBhvr>
                                        <p:cTn id="23" dur="1" fill="hold">
                                          <p:stCondLst>
                                            <p:cond delay="0"/>
                                          </p:stCondLst>
                                        </p:cTn>
                                        <p:tgtEl>
                                          <p:spTgt spid="3">
                                            <p:txEl>
                                              <p:pRg st="5" end="5"/>
                                            </p:txEl>
                                          </p:spTgt>
                                        </p:tgtEl>
                                        <p:attrNameLst>
                                          <p:attrName>style.visibility</p:attrName>
                                        </p:attrNameLst>
                                      </p:cBhvr>
                                      <p:to>
                                        <p:strVal val="visible"/>
                                      </p:to>
                                    </p:set>
                                    <p:animEffect transition="in" filter="fade">
                                      <p:cBhvr>
                                        <p:cTn id="24" dur="500"/>
                                        <p:tgtEl>
                                          <p:spTgt spid="3">
                                            <p:txEl>
                                              <p:pRg st="5" end="5"/>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nodeType="clickEffect">
                                  <p:stCondLst>
                                    <p:cond delay="0"/>
                                  </p:stCondLst>
                                  <p:childTnLst>
                                    <p:set>
                                      <p:cBhvr>
                                        <p:cTn id="28" dur="1" fill="hold">
                                          <p:stCondLst>
                                            <p:cond delay="0"/>
                                          </p:stCondLst>
                                        </p:cTn>
                                        <p:tgtEl>
                                          <p:spTgt spid="3">
                                            <p:txEl>
                                              <p:pRg st="6" end="6"/>
                                            </p:txEl>
                                          </p:spTgt>
                                        </p:tgtEl>
                                        <p:attrNameLst>
                                          <p:attrName>style.visibility</p:attrName>
                                        </p:attrNameLst>
                                      </p:cBhvr>
                                      <p:to>
                                        <p:strVal val="visible"/>
                                      </p:to>
                                    </p:set>
                                    <p:animEffect transition="in" filter="fade">
                                      <p:cBhvr>
                                        <p:cTn id="29" dur="500"/>
                                        <p:tgtEl>
                                          <p:spTgt spid="3">
                                            <p:txEl>
                                              <p:pRg st="6" end="6"/>
                                            </p:txEl>
                                          </p:spTgt>
                                        </p:tgtEl>
                                      </p:cBhvr>
                                    </p:animEffect>
                                  </p:childTnLst>
                                </p:cTn>
                              </p:par>
                              <p:par>
                                <p:cTn id="30" presetID="10" presetClass="entr" presetSubtype="0" fill="hold" nodeType="withEffect">
                                  <p:stCondLst>
                                    <p:cond delay="0"/>
                                  </p:stCondLst>
                                  <p:childTnLst>
                                    <p:set>
                                      <p:cBhvr>
                                        <p:cTn id="31" dur="1" fill="hold">
                                          <p:stCondLst>
                                            <p:cond delay="0"/>
                                          </p:stCondLst>
                                        </p:cTn>
                                        <p:tgtEl>
                                          <p:spTgt spid="3">
                                            <p:txEl>
                                              <p:pRg st="7" end="7"/>
                                            </p:txEl>
                                          </p:spTgt>
                                        </p:tgtEl>
                                        <p:attrNameLst>
                                          <p:attrName>style.visibility</p:attrName>
                                        </p:attrNameLst>
                                      </p:cBhvr>
                                      <p:to>
                                        <p:strVal val="visible"/>
                                      </p:to>
                                    </p:set>
                                    <p:animEffect transition="in" filter="fade">
                                      <p:cBhvr>
                                        <p:cTn id="32" dur="500"/>
                                        <p:tgtEl>
                                          <p:spTgt spid="3">
                                            <p:txEl>
                                              <p:pRg st="7" end="7"/>
                                            </p:txEl>
                                          </p:spTgt>
                                        </p:tgtEl>
                                      </p:cBhvr>
                                    </p:animEffect>
                                  </p:childTnLst>
                                </p:cTn>
                              </p:par>
                              <p:par>
                                <p:cTn id="33" presetID="10" presetClass="entr" presetSubtype="0" fill="hold" nodeType="withEffect">
                                  <p:stCondLst>
                                    <p:cond delay="0"/>
                                  </p:stCondLst>
                                  <p:childTnLst>
                                    <p:set>
                                      <p:cBhvr>
                                        <p:cTn id="34" dur="1" fill="hold">
                                          <p:stCondLst>
                                            <p:cond delay="0"/>
                                          </p:stCondLst>
                                        </p:cTn>
                                        <p:tgtEl>
                                          <p:spTgt spid="3">
                                            <p:txEl>
                                              <p:pRg st="8" end="8"/>
                                            </p:txEl>
                                          </p:spTgt>
                                        </p:tgtEl>
                                        <p:attrNameLst>
                                          <p:attrName>style.visibility</p:attrName>
                                        </p:attrNameLst>
                                      </p:cBhvr>
                                      <p:to>
                                        <p:strVal val="visible"/>
                                      </p:to>
                                    </p:set>
                                    <p:animEffect transition="in" filter="fade">
                                      <p:cBhvr>
                                        <p:cTn id="35" dur="500"/>
                                        <p:tgtEl>
                                          <p:spTgt spid="3">
                                            <p:txEl>
                                              <p:pRg st="8" end="8"/>
                                            </p:txEl>
                                          </p:spTgt>
                                        </p:tgtEl>
                                      </p:cBhvr>
                                    </p:animEffect>
                                  </p:childTnLst>
                                </p:cTn>
                              </p:par>
                              <p:par>
                                <p:cTn id="36" presetID="10" presetClass="entr" presetSubtype="0" fill="hold" nodeType="withEffect">
                                  <p:stCondLst>
                                    <p:cond delay="0"/>
                                  </p:stCondLst>
                                  <p:childTnLst>
                                    <p:set>
                                      <p:cBhvr>
                                        <p:cTn id="37" dur="1" fill="hold">
                                          <p:stCondLst>
                                            <p:cond delay="0"/>
                                          </p:stCondLst>
                                        </p:cTn>
                                        <p:tgtEl>
                                          <p:spTgt spid="3">
                                            <p:txEl>
                                              <p:pRg st="9" end="9"/>
                                            </p:txEl>
                                          </p:spTgt>
                                        </p:tgtEl>
                                        <p:attrNameLst>
                                          <p:attrName>style.visibility</p:attrName>
                                        </p:attrNameLst>
                                      </p:cBhvr>
                                      <p:to>
                                        <p:strVal val="visible"/>
                                      </p:to>
                                    </p:set>
                                    <p:animEffect transition="in" filter="fade">
                                      <p:cBhvr>
                                        <p:cTn id="38" dur="500"/>
                                        <p:tgtEl>
                                          <p:spTgt spid="3">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Keeping our selection in tune</a:t>
            </a:r>
            <a:endParaRPr lang="en-GB" dirty="0"/>
          </a:p>
        </p:txBody>
      </p:sp>
      <p:sp>
        <p:nvSpPr>
          <p:cNvPr id="3" name="Content Placeholder 2"/>
          <p:cNvSpPr>
            <a:spLocks noGrp="1"/>
          </p:cNvSpPr>
          <p:nvPr>
            <p:ph idx="1"/>
          </p:nvPr>
        </p:nvSpPr>
        <p:spPr>
          <a:xfrm>
            <a:off x="838200" y="1792623"/>
            <a:ext cx="10515600" cy="4351338"/>
          </a:xfrm>
        </p:spPr>
        <p:txBody>
          <a:bodyPr>
            <a:normAutofit/>
          </a:bodyPr>
          <a:lstStyle/>
          <a:p>
            <a:r>
              <a:rPr lang="en-GB" sz="3200" dirty="0" smtClean="0"/>
              <a:t>In-demand service – planning required to</a:t>
            </a:r>
            <a:br>
              <a:rPr lang="en-GB" sz="3200" dirty="0" smtClean="0"/>
            </a:br>
            <a:r>
              <a:rPr lang="en-GB" sz="3200" dirty="0" smtClean="0"/>
              <a:t>maintain continuity</a:t>
            </a:r>
          </a:p>
          <a:p>
            <a:r>
              <a:rPr lang="en-GB" sz="3200" dirty="0" smtClean="0"/>
              <a:t>Web Continuity Working Group – ‘critical friends’</a:t>
            </a:r>
          </a:p>
          <a:p>
            <a:r>
              <a:rPr lang="en-GB" sz="3200" dirty="0" smtClean="0"/>
              <a:t>Staying transparent - published seed list in Selection Policy</a:t>
            </a:r>
          </a:p>
          <a:p>
            <a:r>
              <a:rPr lang="en-GB" sz="3200" dirty="0" smtClean="0"/>
              <a:t>Web archiving a new platform to support  collections development – content, format, focus</a:t>
            </a:r>
          </a:p>
          <a:p>
            <a:r>
              <a:rPr lang="en-GB" sz="3200" u="sng" dirty="0" smtClean="0"/>
              <a:t>Stay relevant, stay integrated</a:t>
            </a:r>
          </a:p>
        </p:txBody>
      </p:sp>
      <p:pic>
        <p:nvPicPr>
          <p:cNvPr id="6" name="Picture 5"/>
          <p:cNvPicPr>
            <a:picLocks noChangeAspect="1"/>
          </p:cNvPicPr>
          <p:nvPr/>
        </p:nvPicPr>
        <p:blipFill>
          <a:blip r:embed="rId3" cstate="print">
            <a:duotone>
              <a:schemeClr val="accent6">
                <a:shade val="45000"/>
                <a:satMod val="135000"/>
              </a:schemeClr>
              <a:prstClr val="white"/>
            </a:duotone>
            <a:extLst>
              <a:ext uri="{28A0092B-C50C-407E-A947-70E740481C1C}">
                <a14:useLocalDpi xmlns:a14="http://schemas.microsoft.com/office/drawing/2010/main" val="0"/>
              </a:ext>
            </a:extLst>
          </a:blip>
          <a:stretch>
            <a:fillRect/>
          </a:stretch>
        </p:blipFill>
        <p:spPr>
          <a:xfrm>
            <a:off x="171449" y="6245896"/>
            <a:ext cx="1817751" cy="519999"/>
          </a:xfrm>
          <a:prstGeom prst="rect">
            <a:avLst/>
          </a:prstGeom>
        </p:spPr>
      </p:pic>
      <p:pic>
        <p:nvPicPr>
          <p:cNvPr id="7" name="Picture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020175" y="436766"/>
            <a:ext cx="2241143" cy="2241143"/>
          </a:xfrm>
          <a:prstGeom prst="rect">
            <a:avLst/>
          </a:prstGeom>
        </p:spPr>
      </p:pic>
    </p:spTree>
    <p:extLst>
      <p:ext uri="{BB962C8B-B14F-4D97-AF65-F5344CB8AC3E}">
        <p14:creationId xmlns:p14="http://schemas.microsoft.com/office/powerpoint/2010/main" val="252081886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Client Engagement: working together</a:t>
            </a:r>
            <a:endParaRPr lang="en-GB" dirty="0"/>
          </a:p>
        </p:txBody>
      </p:sp>
      <p:pic>
        <p:nvPicPr>
          <p:cNvPr id="4" name="Picture 3"/>
          <p:cNvPicPr>
            <a:picLocks noChangeAspect="1"/>
          </p:cNvPicPr>
          <p:nvPr/>
        </p:nvPicPr>
        <p:blipFill rotWithShape="1">
          <a:blip r:embed="rId3">
            <a:extLst>
              <a:ext uri="{28A0092B-C50C-407E-A947-70E740481C1C}">
                <a14:useLocalDpi xmlns:a14="http://schemas.microsoft.com/office/drawing/2010/main" val="0"/>
              </a:ext>
            </a:extLst>
          </a:blip>
          <a:srcRect l="261" t="14558" r="131" b="11304"/>
          <a:stretch/>
        </p:blipFill>
        <p:spPr>
          <a:xfrm>
            <a:off x="0" y="0"/>
            <a:ext cx="12192000" cy="6866021"/>
          </a:xfrm>
          <a:prstGeom prst="rect">
            <a:avLst/>
          </a:prstGeom>
        </p:spPr>
      </p:pic>
      <p:sp>
        <p:nvSpPr>
          <p:cNvPr id="5" name="TextBox 4"/>
          <p:cNvSpPr txBox="1"/>
          <p:nvPr/>
        </p:nvSpPr>
        <p:spPr>
          <a:xfrm>
            <a:off x="0" y="12243"/>
            <a:ext cx="12192000" cy="1015663"/>
          </a:xfrm>
          <a:prstGeom prst="rect">
            <a:avLst/>
          </a:prstGeom>
          <a:noFill/>
        </p:spPr>
        <p:txBody>
          <a:bodyPr wrap="square" rtlCol="0">
            <a:spAutoFit/>
          </a:bodyPr>
          <a:lstStyle/>
          <a:p>
            <a:pPr algn="ctr"/>
            <a:r>
              <a:rPr lang="en-GB" sz="6000" b="1" dirty="0" smtClean="0">
                <a:solidFill>
                  <a:srgbClr val="7030A0"/>
                </a:solidFill>
                <a:latin typeface="+mj-lt"/>
              </a:rPr>
              <a:t>Client Engagement</a:t>
            </a:r>
            <a:endParaRPr lang="en-GB" sz="6000" b="1" dirty="0">
              <a:solidFill>
                <a:srgbClr val="7030A0"/>
              </a:solidFill>
              <a:latin typeface="+mj-lt"/>
            </a:endParaRPr>
          </a:p>
        </p:txBody>
      </p:sp>
      <p:pic>
        <p:nvPicPr>
          <p:cNvPr id="6" name="Picture 5"/>
          <p:cNvPicPr>
            <a:picLocks noChangeAspect="1"/>
          </p:cNvPicPr>
          <p:nvPr/>
        </p:nvPicPr>
        <p:blipFill>
          <a:blip r:embed="rId4"/>
          <a:stretch>
            <a:fillRect/>
          </a:stretch>
        </p:blipFill>
        <p:spPr>
          <a:xfrm>
            <a:off x="10614267" y="98298"/>
            <a:ext cx="1479066" cy="421776"/>
          </a:xfrm>
          <a:prstGeom prst="rect">
            <a:avLst/>
          </a:prstGeom>
        </p:spPr>
      </p:pic>
    </p:spTree>
    <p:extLst>
      <p:ext uri="{BB962C8B-B14F-4D97-AF65-F5344CB8AC3E}">
        <p14:creationId xmlns:p14="http://schemas.microsoft.com/office/powerpoint/2010/main" val="116961743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rotWithShape="1">
          <a:blip r:embed="rId3">
            <a:lum bright="20000" contrast="-20000"/>
          </a:blip>
          <a:srcRect l="5259" t="29703" r="5165" b="3544"/>
          <a:stretch/>
        </p:blipFill>
        <p:spPr>
          <a:xfrm>
            <a:off x="-8711" y="0"/>
            <a:ext cx="12200709" cy="6905898"/>
          </a:xfrm>
          <a:prstGeom prst="rect">
            <a:avLst/>
          </a:prstGeom>
        </p:spPr>
      </p:pic>
      <p:sp>
        <p:nvSpPr>
          <p:cNvPr id="5" name="TextBox 4"/>
          <p:cNvSpPr txBox="1"/>
          <p:nvPr/>
        </p:nvSpPr>
        <p:spPr>
          <a:xfrm>
            <a:off x="-8712" y="0"/>
            <a:ext cx="12200709" cy="1015663"/>
          </a:xfrm>
          <a:prstGeom prst="rect">
            <a:avLst/>
          </a:prstGeom>
          <a:noFill/>
        </p:spPr>
        <p:txBody>
          <a:bodyPr wrap="square" rtlCol="0" anchor="ctr">
            <a:spAutoFit/>
          </a:bodyPr>
          <a:lstStyle/>
          <a:p>
            <a:pPr algn="ctr"/>
            <a:r>
              <a:rPr lang="en-GB" sz="6000" b="1" dirty="0" smtClean="0">
                <a:solidFill>
                  <a:srgbClr val="7030A0"/>
                </a:solidFill>
                <a:latin typeface="+mj-lt"/>
              </a:rPr>
              <a:t>Supporting Our Clients</a:t>
            </a:r>
            <a:endParaRPr lang="en-GB" sz="6000" b="1" dirty="0">
              <a:solidFill>
                <a:srgbClr val="7030A0"/>
              </a:solidFill>
              <a:latin typeface="+mj-lt"/>
            </a:endParaRPr>
          </a:p>
        </p:txBody>
      </p:sp>
      <p:sp>
        <p:nvSpPr>
          <p:cNvPr id="6" name="TextBox 5"/>
          <p:cNvSpPr txBox="1"/>
          <p:nvPr/>
        </p:nvSpPr>
        <p:spPr>
          <a:xfrm>
            <a:off x="1700399" y="2096013"/>
            <a:ext cx="2623951" cy="707886"/>
          </a:xfrm>
          <a:prstGeom prst="rect">
            <a:avLst/>
          </a:prstGeom>
          <a:noFill/>
        </p:spPr>
        <p:txBody>
          <a:bodyPr wrap="square" rtlCol="0">
            <a:spAutoFit/>
          </a:bodyPr>
          <a:lstStyle/>
          <a:p>
            <a:r>
              <a:rPr lang="en-GB" sz="4000" b="1" dirty="0" smtClean="0">
                <a:solidFill>
                  <a:srgbClr val="7030A0"/>
                </a:solidFill>
                <a:latin typeface="+mj-lt"/>
              </a:rPr>
              <a:t>Accessibility </a:t>
            </a:r>
            <a:endParaRPr lang="en-GB" sz="4000" b="1" dirty="0">
              <a:solidFill>
                <a:srgbClr val="7030A0"/>
              </a:solidFill>
              <a:latin typeface="+mj-lt"/>
            </a:endParaRPr>
          </a:p>
        </p:txBody>
      </p:sp>
      <p:sp>
        <p:nvSpPr>
          <p:cNvPr id="7" name="TextBox 6"/>
          <p:cNvSpPr txBox="1"/>
          <p:nvPr/>
        </p:nvSpPr>
        <p:spPr>
          <a:xfrm>
            <a:off x="5122926" y="1742070"/>
            <a:ext cx="1937432" cy="707886"/>
          </a:xfrm>
          <a:prstGeom prst="rect">
            <a:avLst/>
          </a:prstGeom>
          <a:noFill/>
        </p:spPr>
        <p:txBody>
          <a:bodyPr wrap="square" rtlCol="0">
            <a:spAutoFit/>
          </a:bodyPr>
          <a:lstStyle/>
          <a:p>
            <a:r>
              <a:rPr lang="en-GB" sz="4000" b="1" dirty="0" smtClean="0">
                <a:solidFill>
                  <a:srgbClr val="7030A0"/>
                </a:solidFill>
                <a:latin typeface="+mj-lt"/>
              </a:rPr>
              <a:t>Security</a:t>
            </a:r>
            <a:endParaRPr lang="en-GB" sz="4000" b="1" dirty="0">
              <a:solidFill>
                <a:srgbClr val="7030A0"/>
              </a:solidFill>
              <a:latin typeface="+mj-lt"/>
            </a:endParaRPr>
          </a:p>
        </p:txBody>
      </p:sp>
      <p:sp>
        <p:nvSpPr>
          <p:cNvPr id="8" name="TextBox 7"/>
          <p:cNvSpPr txBox="1"/>
          <p:nvPr/>
        </p:nvSpPr>
        <p:spPr>
          <a:xfrm>
            <a:off x="8218695" y="2096013"/>
            <a:ext cx="2284083" cy="707886"/>
          </a:xfrm>
          <a:prstGeom prst="rect">
            <a:avLst/>
          </a:prstGeom>
          <a:noFill/>
        </p:spPr>
        <p:txBody>
          <a:bodyPr wrap="square" rtlCol="0">
            <a:spAutoFit/>
          </a:bodyPr>
          <a:lstStyle/>
          <a:p>
            <a:r>
              <a:rPr lang="en-GB" sz="4000" b="1" dirty="0" smtClean="0">
                <a:solidFill>
                  <a:srgbClr val="7030A0"/>
                </a:solidFill>
                <a:latin typeface="+mj-lt"/>
              </a:rPr>
              <a:t>Continuity</a:t>
            </a:r>
            <a:endParaRPr lang="en-GB" sz="4000" b="1" dirty="0">
              <a:solidFill>
                <a:srgbClr val="7030A0"/>
              </a:solidFill>
              <a:latin typeface="+mj-lt"/>
            </a:endParaRPr>
          </a:p>
        </p:txBody>
      </p:sp>
      <p:pic>
        <p:nvPicPr>
          <p:cNvPr id="2" name="Picture 1"/>
          <p:cNvPicPr>
            <a:picLocks noChangeAspect="1"/>
          </p:cNvPicPr>
          <p:nvPr/>
        </p:nvPicPr>
        <p:blipFill>
          <a:blip r:embed="rId4"/>
          <a:stretch>
            <a:fillRect/>
          </a:stretch>
        </p:blipFill>
        <p:spPr>
          <a:xfrm>
            <a:off x="10619736" y="86055"/>
            <a:ext cx="1479066" cy="421776"/>
          </a:xfrm>
          <a:prstGeom prst="rect">
            <a:avLst/>
          </a:prstGeom>
        </p:spPr>
      </p:pic>
    </p:spTree>
    <p:extLst>
      <p:ext uri="{BB962C8B-B14F-4D97-AF65-F5344CB8AC3E}">
        <p14:creationId xmlns:p14="http://schemas.microsoft.com/office/powerpoint/2010/main" val="263984356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smtClean="0"/>
              <a:t>NRS Web Continuity Service</a:t>
            </a:r>
            <a:endParaRPr lang="en-GB" dirty="0"/>
          </a:p>
        </p:txBody>
      </p:sp>
      <p:sp>
        <p:nvSpPr>
          <p:cNvPr id="3" name="Subtitle 2"/>
          <p:cNvSpPr>
            <a:spLocks noGrp="1"/>
          </p:cNvSpPr>
          <p:nvPr>
            <p:ph type="subTitle" idx="1"/>
          </p:nvPr>
        </p:nvSpPr>
        <p:spPr/>
        <p:txBody>
          <a:bodyPr/>
          <a:lstStyle/>
          <a:p>
            <a:r>
              <a:rPr lang="en-GB" dirty="0" smtClean="0"/>
              <a:t>Quality Assurance (QA) Process: What, Why and How</a:t>
            </a:r>
            <a:endParaRPr lang="en-GB" dirty="0"/>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676896" y="424941"/>
            <a:ext cx="3159504" cy="902717"/>
          </a:xfrm>
          <a:prstGeom prst="rect">
            <a:avLst/>
          </a:prstGeom>
        </p:spPr>
      </p:pic>
    </p:spTree>
    <p:extLst>
      <p:ext uri="{BB962C8B-B14F-4D97-AF65-F5344CB8AC3E}">
        <p14:creationId xmlns:p14="http://schemas.microsoft.com/office/powerpoint/2010/main" val="2078128249"/>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1_Office Theme">
  <a:themeElements>
    <a:clrScheme name="Violet">
      <a:dk1>
        <a:sysClr val="windowText" lastClr="000000"/>
      </a:dk1>
      <a:lt1>
        <a:sysClr val="window" lastClr="FFFFFF"/>
      </a:lt1>
      <a:dk2>
        <a:srgbClr val="373545"/>
      </a:dk2>
      <a:lt2>
        <a:srgbClr val="DCD8DC"/>
      </a:lt2>
      <a:accent1>
        <a:srgbClr val="AD84C6"/>
      </a:accent1>
      <a:accent2>
        <a:srgbClr val="8784C7"/>
      </a:accent2>
      <a:accent3>
        <a:srgbClr val="5D739A"/>
      </a:accent3>
      <a:accent4>
        <a:srgbClr val="6997AF"/>
      </a:accent4>
      <a:accent5>
        <a:srgbClr val="84ACB6"/>
      </a:accent5>
      <a:accent6>
        <a:srgbClr val="6F8183"/>
      </a:accent6>
      <a:hlink>
        <a:srgbClr val="69A020"/>
      </a:hlink>
      <a:folHlink>
        <a:srgbClr val="8C8C8C"/>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3.xml><?xml version="1.0" encoding="utf-8"?>
<a:theme xmlns:a="http://schemas.openxmlformats.org/drawingml/2006/main" name="2_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4.xml><?xml version="1.0" encoding="utf-8"?>
<a:theme xmlns:a="http://schemas.openxmlformats.org/drawingml/2006/main" name="4_Office Theme">
  <a:themeElements>
    <a:clrScheme name="Violet">
      <a:dk1>
        <a:sysClr val="windowText" lastClr="000000"/>
      </a:dk1>
      <a:lt1>
        <a:sysClr val="window" lastClr="FFFFFF"/>
      </a:lt1>
      <a:dk2>
        <a:srgbClr val="373545"/>
      </a:dk2>
      <a:lt2>
        <a:srgbClr val="DCD8DC"/>
      </a:lt2>
      <a:accent1>
        <a:srgbClr val="AD84C6"/>
      </a:accent1>
      <a:accent2>
        <a:srgbClr val="8784C7"/>
      </a:accent2>
      <a:accent3>
        <a:srgbClr val="5D739A"/>
      </a:accent3>
      <a:accent4>
        <a:srgbClr val="6997AF"/>
      </a:accent4>
      <a:accent5>
        <a:srgbClr val="84ACB6"/>
      </a:accent5>
      <a:accent6>
        <a:srgbClr val="6F8183"/>
      </a:accent6>
      <a:hlink>
        <a:srgbClr val="69A020"/>
      </a:hlink>
      <a:folHlink>
        <a:srgbClr val="8C8C8C"/>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5.xml><?xml version="1.0" encoding="utf-8"?>
<a:theme xmlns:a="http://schemas.openxmlformats.org/drawingml/2006/main" name="NRS PowerPoint template">
  <a:themeElements>
    <a:clrScheme name="1_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1_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20000"/>
          </a:spcBef>
          <a:spcAft>
            <a:spcPct val="0"/>
          </a:spcAft>
          <a:buClrTx/>
          <a:buSzTx/>
          <a:buFontTx/>
          <a:buChar char="•"/>
          <a:tabLst/>
          <a:defRPr kumimoji="0" lang="en-GB" sz="4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20000"/>
          </a:spcBef>
          <a:spcAft>
            <a:spcPct val="0"/>
          </a:spcAft>
          <a:buClrTx/>
          <a:buSzTx/>
          <a:buFontTx/>
          <a:buChar char="•"/>
          <a:tabLst/>
          <a:defRPr kumimoji="0" lang="en-GB" sz="4800" b="0" i="0" u="none" strike="noStrike" cap="none" normalizeH="0" baseline="0" smtClean="0">
            <a:ln>
              <a:noFill/>
            </a:ln>
            <a:solidFill>
              <a:schemeClr val="tx1"/>
            </a:solidFill>
            <a:effectLst/>
            <a:latin typeface="Arial" charset="0"/>
          </a:defRPr>
        </a:defPPr>
      </a:lstStyle>
    </a:lnDef>
  </a:objectDefaults>
  <a:extraClrSchemeLst>
    <a:extraClrScheme>
      <a:clrScheme name="1_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1_Default Desig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1_Default Desig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1_Default Desig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1_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1_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1_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metadata xmlns="http://www.objective.com/ecm/document/metadata/53D26341A57B383EE0540010E0463CCA" version="1.0.0">
  <systemFields>
    <field name="Objective-Id">
      <value order="0">A27177876</value>
    </field>
    <field name="Objective-Title">
      <value order="0">NRS - Digital Records Unit - Group Presentation - DPC - Integrating Web Archives into Existing Collections - 17 February 2020</value>
    </field>
    <field name="Objective-Description">
      <value order="0"/>
    </field>
    <field name="Objective-CreationStamp">
      <value order="0">2020-02-17T15:41:52Z</value>
    </field>
    <field name="Objective-IsApproved">
      <value order="0">false</value>
    </field>
    <field name="Objective-IsPublished">
      <value order="0">false</value>
    </field>
    <field name="Objective-DatePublished">
      <value order="0"/>
    </field>
    <field name="Objective-ModificationStamp">
      <value order="0">2020-02-20T09:36:40Z</value>
    </field>
    <field name="Objective-Owner">
      <value order="0">Wright, Eve E (U446456)</value>
    </field>
    <field name="Objective-Path">
      <value order="0">Objective Global Folder:SG File Plan:Information and communication:Information management:Records and Archives:Committees and groups: Records and Archives:National Records of Scotland (NRS): Archives: Digital Preservation Coalition: 2017-2022</value>
    </field>
    <field name="Objective-Parent">
      <value order="0">National Records of Scotland (NRS): Archives: Digital Preservation Coalition: 2017-2022</value>
    </field>
    <field name="Objective-State">
      <value order="0">Being Edited</value>
    </field>
    <field name="Objective-VersionId">
      <value order="0">vA39453513</value>
    </field>
    <field name="Objective-Version">
      <value order="0">3.3</value>
    </field>
    <field name="Objective-VersionNumber">
      <value order="0">9</value>
    </field>
    <field name="Objective-VersionComment">
      <value order="0"/>
    </field>
    <field name="Objective-FileNumber">
      <value order="0">EXCOMM/3307</value>
    </field>
    <field name="Objective-Classification">
      <value order="0">OFFICIAL</value>
    </field>
    <field name="Objective-Caveats">
      <value order="0">Caveat for access to SG Fileplan</value>
    </field>
  </systemFields>
  <catalogues>
    <catalogue name="Document Type Catalogue" type="type" ori="id:cA35">
      <field name="Objective-Date of Original">
        <value order="0"/>
      </field>
      <field name="Objective-Date Received">
        <value order="0"/>
      </field>
      <field name="Objective-SG Web Publication - Category">
        <value order="0"/>
      </field>
      <field name="Objective-SG Web Publication - Category 2 Classification">
        <value order="0"/>
      </field>
      <field name="Objective-Connect Creator">
        <value order="0"/>
      </field>
    </catalogue>
  </catalogues>
</metadata>
</file>

<file path=customXml/itemProps1.xml><?xml version="1.0" encoding="utf-8"?>
<ds:datastoreItem xmlns:ds="http://schemas.openxmlformats.org/officeDocument/2006/customXml" ds:itemID="{5745109E-2DDF-40CB-AC2B-FF9B10C90820}">
  <ds:schemaRefs>
    <ds:schemaRef ds:uri="http://www.objective.com/ecm/document/metadata/53D26341A57B383EE0540010E0463CCA"/>
  </ds:schemaRefs>
</ds:datastoreItem>
</file>

<file path=docProps/app.xml><?xml version="1.0" encoding="utf-8"?>
<Properties xmlns="http://schemas.openxmlformats.org/officeDocument/2006/extended-properties" xmlns:vt="http://schemas.openxmlformats.org/officeDocument/2006/docPropsVTypes">
  <TotalTime>573</TotalTime>
  <Words>1480</Words>
  <Application>Microsoft Office PowerPoint</Application>
  <PresentationFormat>Custom</PresentationFormat>
  <Paragraphs>185</Paragraphs>
  <Slides>16</Slides>
  <Notes>16</Notes>
  <HiddenSlides>0</HiddenSlides>
  <MMClips>0</MMClips>
  <ScaleCrop>false</ScaleCrop>
  <HeadingPairs>
    <vt:vector size="4" baseType="variant">
      <vt:variant>
        <vt:lpstr>Theme</vt:lpstr>
      </vt:variant>
      <vt:variant>
        <vt:i4>5</vt:i4>
      </vt:variant>
      <vt:variant>
        <vt:lpstr>Slide Titles</vt:lpstr>
      </vt:variant>
      <vt:variant>
        <vt:i4>16</vt:i4>
      </vt:variant>
    </vt:vector>
  </HeadingPairs>
  <TitlesOfParts>
    <vt:vector size="21" baseType="lpstr">
      <vt:lpstr>Office Theme</vt:lpstr>
      <vt:lpstr>1_Office Theme</vt:lpstr>
      <vt:lpstr>2_Office Theme</vt:lpstr>
      <vt:lpstr>4_Office Theme</vt:lpstr>
      <vt:lpstr>NRS PowerPoint template</vt:lpstr>
      <vt:lpstr>PowerPoint Presentation</vt:lpstr>
      <vt:lpstr>PowerPoint Presentation</vt:lpstr>
      <vt:lpstr>Integrating into a centuries-old collecting history</vt:lpstr>
      <vt:lpstr>Websites = archival records</vt:lpstr>
      <vt:lpstr>Foundation for integration – web archiving selection policy</vt:lpstr>
      <vt:lpstr>Keeping our selection in tune</vt:lpstr>
      <vt:lpstr>Client Engagement: working together</vt:lpstr>
      <vt:lpstr>PowerPoint Presentation</vt:lpstr>
      <vt:lpstr>NRS Web Continuity Service</vt:lpstr>
      <vt:lpstr>QA Process: What?</vt:lpstr>
      <vt:lpstr>QA Process: Why?</vt:lpstr>
      <vt:lpstr>QA Process: How?</vt:lpstr>
      <vt:lpstr>PowerPoint Presentation</vt:lpstr>
      <vt:lpstr>PowerPoint Presentation</vt:lpstr>
      <vt:lpstr>PowerPoint Presentation</vt:lpstr>
      <vt:lpstr>Thank You</vt:lpstr>
    </vt:vector>
  </TitlesOfParts>
  <Company>Scottish Government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2 centuries of collecting archives</dc:title>
  <dc:creator>Stewart G (Garth)</dc:creator>
  <cp:lastModifiedBy>NRS</cp:lastModifiedBy>
  <cp:revision>102</cp:revision>
  <dcterms:created xsi:type="dcterms:W3CDTF">2020-02-12T16:00:23Z</dcterms:created>
  <dcterms:modified xsi:type="dcterms:W3CDTF">2020-02-20T10:43:39Z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hecked by">
    <vt:lpwstr>32123</vt:lpwstr>
  </property>
  <property fmtid="{D5CDD505-2E9C-101B-9397-08002B2CF9AE}" pid="3" name="Objective-Id">
    <vt:lpwstr>A27177876</vt:lpwstr>
  </property>
  <property fmtid="{D5CDD505-2E9C-101B-9397-08002B2CF9AE}" pid="4" name="Objective-Title">
    <vt:lpwstr>NRS - Digital Records Unit - Group Presentation - DPC - Integrating Web Archives into Existing Collections - 17 February 2020</vt:lpwstr>
  </property>
  <property fmtid="{D5CDD505-2E9C-101B-9397-08002B2CF9AE}" pid="5" name="Objective-Description">
    <vt:lpwstr/>
  </property>
  <property fmtid="{D5CDD505-2E9C-101B-9397-08002B2CF9AE}" pid="6" name="Objective-CreationStamp">
    <vt:filetime>2020-02-17T15:41:52Z</vt:filetime>
  </property>
  <property fmtid="{D5CDD505-2E9C-101B-9397-08002B2CF9AE}" pid="7" name="Objective-IsApproved">
    <vt:bool>false</vt:bool>
  </property>
  <property fmtid="{D5CDD505-2E9C-101B-9397-08002B2CF9AE}" pid="8" name="Objective-IsPublished">
    <vt:bool>false</vt:bool>
  </property>
  <property fmtid="{D5CDD505-2E9C-101B-9397-08002B2CF9AE}" pid="9" name="Objective-DatePublished">
    <vt:lpwstr/>
  </property>
  <property fmtid="{D5CDD505-2E9C-101B-9397-08002B2CF9AE}" pid="10" name="Objective-ModificationStamp">
    <vt:filetime>2020-02-20T09:36:40Z</vt:filetime>
  </property>
  <property fmtid="{D5CDD505-2E9C-101B-9397-08002B2CF9AE}" pid="11" name="Objective-Owner">
    <vt:lpwstr>Wright, Eve E (U446456)</vt:lpwstr>
  </property>
  <property fmtid="{D5CDD505-2E9C-101B-9397-08002B2CF9AE}" pid="12" name="Objective-Path">
    <vt:lpwstr>Objective Global Folder:SG File Plan:Information and communication:Information management:Records and Archives:Committees and groups: Records and Archives:National Records of Scotland (NRS): Archives: Digital Preservation Coalition: 2017-2022</vt:lpwstr>
  </property>
  <property fmtid="{D5CDD505-2E9C-101B-9397-08002B2CF9AE}" pid="13" name="Objective-Parent">
    <vt:lpwstr>National Records of Scotland (NRS): Archives: Digital Preservation Coalition: 2017-2022</vt:lpwstr>
  </property>
  <property fmtid="{D5CDD505-2E9C-101B-9397-08002B2CF9AE}" pid="14" name="Objective-State">
    <vt:lpwstr>Being Edited</vt:lpwstr>
  </property>
  <property fmtid="{D5CDD505-2E9C-101B-9397-08002B2CF9AE}" pid="15" name="Objective-VersionId">
    <vt:lpwstr>vA39453513</vt:lpwstr>
  </property>
  <property fmtid="{D5CDD505-2E9C-101B-9397-08002B2CF9AE}" pid="16" name="Objective-Version">
    <vt:lpwstr>3.3</vt:lpwstr>
  </property>
  <property fmtid="{D5CDD505-2E9C-101B-9397-08002B2CF9AE}" pid="17" name="Objective-VersionNumber">
    <vt:r8>9</vt:r8>
  </property>
  <property fmtid="{D5CDD505-2E9C-101B-9397-08002B2CF9AE}" pid="18" name="Objective-VersionComment">
    <vt:lpwstr/>
  </property>
  <property fmtid="{D5CDD505-2E9C-101B-9397-08002B2CF9AE}" pid="19" name="Objective-FileNumber">
    <vt:lpwstr>EXCOMM/3307</vt:lpwstr>
  </property>
  <property fmtid="{D5CDD505-2E9C-101B-9397-08002B2CF9AE}" pid="20" name="Objective-Classification">
    <vt:lpwstr>OFFICIAL</vt:lpwstr>
  </property>
  <property fmtid="{D5CDD505-2E9C-101B-9397-08002B2CF9AE}" pid="21" name="Objective-Caveats">
    <vt:lpwstr>Caveat for access to SG Fileplan</vt:lpwstr>
  </property>
  <property fmtid="{D5CDD505-2E9C-101B-9397-08002B2CF9AE}" pid="22" name="Objective-Date of Original">
    <vt:lpwstr/>
  </property>
  <property fmtid="{D5CDD505-2E9C-101B-9397-08002B2CF9AE}" pid="23" name="Objective-Date Received">
    <vt:lpwstr/>
  </property>
  <property fmtid="{D5CDD505-2E9C-101B-9397-08002B2CF9AE}" pid="24" name="Objective-SG Web Publication - Category">
    <vt:lpwstr/>
  </property>
  <property fmtid="{D5CDD505-2E9C-101B-9397-08002B2CF9AE}" pid="25" name="Objective-SG Web Publication - Category 2 Classification">
    <vt:lpwstr/>
  </property>
  <property fmtid="{D5CDD505-2E9C-101B-9397-08002B2CF9AE}" pid="26" name="Objective-Connect Creator">
    <vt:lpwstr/>
  </property>
</Properties>
</file>