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305" r:id="rId3"/>
    <p:sldId id="309" r:id="rId4"/>
    <p:sldId id="261" r:id="rId5"/>
    <p:sldId id="265" r:id="rId6"/>
    <p:sldId id="319" r:id="rId7"/>
    <p:sldId id="320" r:id="rId8"/>
    <p:sldId id="266" r:id="rId9"/>
    <p:sldId id="32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9B8AEA2-0275-3B8A-30AB-47793FEDF896}" name="Pierre-Anthony Lemieux" initials="PL" userId="S::pal@sandflow.com::81c8daae-25de-4e07-adb4-f5904d64026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14" y="420"/>
      </p:cViewPr>
      <p:guideLst/>
    </p:cSldViewPr>
  </p:slideViewPr>
  <p:notesTextViewPr>
    <p:cViewPr>
      <p:scale>
        <a:sx n="1" d="1"/>
        <a:sy n="1" d="1"/>
      </p:scale>
      <p:origin x="0" y="0"/>
    </p:cViewPr>
  </p:notesTextViewPr>
  <p:notesViewPr>
    <p:cSldViewPr snapToGrid="0">
      <p:cViewPr varScale="1">
        <p:scale>
          <a:sx n="70" d="100"/>
          <a:sy n="70" d="100"/>
        </p:scale>
        <p:origin x="2971"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186780178118761"/>
          <c:y val="0.10577355524832179"/>
          <c:w val="0.6813219821881239"/>
          <c:h val="0.89422644475167823"/>
        </c:manualLayout>
      </c:layout>
      <c:barChart>
        <c:barDir val="bar"/>
        <c:grouping val="clustered"/>
        <c:varyColors val="0"/>
        <c:ser>
          <c:idx val="0"/>
          <c:order val="0"/>
          <c:tx>
            <c:strRef>
              <c:f>Sheet1!$B$1</c:f>
              <c:strCache>
                <c:ptCount val="1"/>
                <c:pt idx="0">
                  <c:v>Decoding speed</c:v>
                </c:pt>
              </c:strCache>
            </c:strRef>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03-C156-46F6-BFEE-BE5B0ED7374D}"/>
              </c:ext>
            </c:extLst>
          </c:dPt>
          <c:dLbls>
            <c:dLbl>
              <c:idx val="0"/>
              <c:tx>
                <c:rich>
                  <a:bodyPr/>
                  <a:lstStyle/>
                  <a:p>
                    <a:fld id="{355545AF-2D68-435D-BA5A-390F01E83CBE}"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CC7B-494F-AC66-E6DFD08D98E9}"/>
                </c:ext>
              </c:extLst>
            </c:dLbl>
            <c:dLbl>
              <c:idx val="1"/>
              <c:tx>
                <c:rich>
                  <a:bodyPr/>
                  <a:lstStyle/>
                  <a:p>
                    <a:fld id="{F9CA524C-A6E7-436F-AF04-EAF2DD28FA45}"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C156-46F6-BFEE-BE5B0ED7374D}"/>
                </c:ext>
              </c:extLst>
            </c:dLbl>
            <c:spPr>
              <a:solidFill>
                <a:prstClr val="white"/>
              </a:solidFill>
              <a:ln>
                <a:solidFill>
                  <a:prstClr val="black">
                    <a:lumMod val="25000"/>
                    <a:lumOff val="75000"/>
                  </a:prstClr>
                </a:solidFill>
              </a:ln>
              <a:effectLst/>
            </c:spPr>
            <c:txPr>
              <a:bodyPr rot="0" spcFirstLastPara="1" vertOverflow="clip" horzOverflow="clip" vert="horz" wrap="square" lIns="36576" tIns="18288" rIns="36576" bIns="18288" anchor="ctr" anchorCtr="1">
                <a:spAutoFit/>
              </a:bodyPr>
              <a:lstStyle/>
              <a:p>
                <a:pPr>
                  <a:defRPr sz="1800" b="0" i="0" u="none" strike="noStrike" kern="1200" baseline="0">
                    <a:solidFill>
                      <a:schemeClr val="dk1">
                        <a:lumMod val="65000"/>
                        <a:lumOff val="3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Legacy J2K</c:v>
                </c:pt>
                <c:pt idx="1">
                  <c:v>HTJ2K</c:v>
                </c:pt>
              </c:strCache>
            </c:strRef>
          </c:cat>
          <c:val>
            <c:numRef>
              <c:f>Sheet1!$B$2:$B$3</c:f>
              <c:numCache>
                <c:formatCode>General</c:formatCode>
                <c:ptCount val="2"/>
                <c:pt idx="0">
                  <c:v>2</c:v>
                </c:pt>
                <c:pt idx="1">
                  <c:v>67</c:v>
                </c:pt>
              </c:numCache>
            </c:numRef>
          </c:val>
          <c:extLst>
            <c:ext xmlns:c15="http://schemas.microsoft.com/office/drawing/2012/chart" uri="{02D57815-91ED-43cb-92C2-25804820EDAC}">
              <c15:datalabelsRange>
                <c15:f>Sheet1!$C$2:$C$3</c15:f>
                <c15:dlblRangeCache>
                  <c:ptCount val="2"/>
                  <c:pt idx="0">
                    <c:v>2 fps</c:v>
                  </c:pt>
                  <c:pt idx="1">
                    <c:v>67 fps</c:v>
                  </c:pt>
                </c15:dlblRangeCache>
              </c15:datalabelsRange>
            </c:ext>
            <c:ext xmlns:c16="http://schemas.microsoft.com/office/drawing/2014/chart" uri="{C3380CC4-5D6E-409C-BE32-E72D297353CC}">
              <c16:uniqueId val="{00000000-C156-46F6-BFEE-BE5B0ED7374D}"/>
            </c:ext>
          </c:extLst>
        </c:ser>
        <c:dLbls>
          <c:showLegendKey val="0"/>
          <c:showVal val="0"/>
          <c:showCatName val="0"/>
          <c:showSerName val="0"/>
          <c:showPercent val="0"/>
          <c:showBubbleSize val="0"/>
        </c:dLbls>
        <c:gapWidth val="182"/>
        <c:axId val="684207136"/>
        <c:axId val="684207792"/>
      </c:barChart>
      <c:catAx>
        <c:axId val="6842071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84207792"/>
        <c:crosses val="autoZero"/>
        <c:auto val="1"/>
        <c:lblAlgn val="ctr"/>
        <c:lblOffset val="100"/>
        <c:noMultiLvlLbl val="0"/>
      </c:catAx>
      <c:valAx>
        <c:axId val="684207792"/>
        <c:scaling>
          <c:orientation val="minMax"/>
          <c:max val="90"/>
        </c:scaling>
        <c:delete val="0"/>
        <c:axPos val="b"/>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84207136"/>
        <c:crosses val="autoZero"/>
        <c:crossBetween val="between"/>
        <c:majorUnit val="10"/>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2313230290658112"/>
          <c:y val="0.20544109162549043"/>
          <c:w val="0.71020103042675209"/>
          <c:h val="0.74167213075034866"/>
        </c:manualLayout>
      </c:layout>
      <c:barChart>
        <c:barDir val="bar"/>
        <c:grouping val="clustered"/>
        <c:varyColors val="0"/>
        <c:ser>
          <c:idx val="0"/>
          <c:order val="0"/>
          <c:tx>
            <c:strRef>
              <c:f>Sheet1!$B$1</c:f>
              <c:strCache>
                <c:ptCount val="1"/>
                <c:pt idx="0">
                  <c:v>Compression ratio</c:v>
                </c:pt>
              </c:strCache>
            </c:strRef>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00-1E93-4394-9859-BDF72ABE6745}"/>
              </c:ext>
            </c:extLst>
          </c:dPt>
          <c:dLbls>
            <c:dLbl>
              <c:idx val="0"/>
              <c:tx>
                <c:rich>
                  <a:bodyPr/>
                  <a:lstStyle/>
                  <a:p>
                    <a:fld id="{52289E53-01DE-4F6B-B7EA-00FE20CA88C9}"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1DE1-4287-9EDA-E58D3AC9A255}"/>
                </c:ext>
              </c:extLst>
            </c:dLbl>
            <c:dLbl>
              <c:idx val="1"/>
              <c:tx>
                <c:rich>
                  <a:bodyPr/>
                  <a:lstStyle/>
                  <a:p>
                    <a:fld id="{F3142F65-85E4-4555-8ADD-396AF3D8884D}"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0-1E93-4394-9859-BDF72ABE6745}"/>
                </c:ext>
              </c:extLst>
            </c:dLbl>
            <c:spPr>
              <a:solidFill>
                <a:prstClr val="white"/>
              </a:solidFill>
              <a:ln>
                <a:solidFill>
                  <a:prstClr val="black">
                    <a:lumMod val="25000"/>
                    <a:lumOff val="75000"/>
                  </a:prstClr>
                </a:solidFill>
              </a:ln>
              <a:effectLst/>
            </c:spPr>
            <c:txPr>
              <a:bodyPr rot="0" spcFirstLastPara="1" vertOverflow="clip" horzOverflow="clip" vert="horz" wrap="square" lIns="36576" tIns="18288" rIns="36576" bIns="18288" anchor="ctr" anchorCtr="1">
                <a:spAutoFit/>
              </a:bodyPr>
              <a:lstStyle/>
              <a:p>
                <a:pPr>
                  <a:defRPr sz="1800" b="0" i="0" u="none" strike="noStrike" kern="1200" baseline="0">
                    <a:solidFill>
                      <a:schemeClr val="dk1">
                        <a:lumMod val="65000"/>
                        <a:lumOff val="35000"/>
                      </a:schemeClr>
                    </a:solidFill>
                    <a:latin typeface="+mn-lt"/>
                    <a:ea typeface="+mn-ea"/>
                    <a:cs typeface="+mn-cs"/>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showDataLabelsRange val="1"/>
                <c15:showLeaderLines val="0"/>
              </c:ext>
            </c:extLst>
          </c:dLbls>
          <c:cat>
            <c:strRef>
              <c:f>Sheet1!$A$2:$A$3</c:f>
              <c:strCache>
                <c:ptCount val="2"/>
                <c:pt idx="0">
                  <c:v>Legacy J2K</c:v>
                </c:pt>
                <c:pt idx="1">
                  <c:v>HTJ2K</c:v>
                </c:pt>
              </c:strCache>
            </c:strRef>
          </c:cat>
          <c:val>
            <c:numRef>
              <c:f>Sheet1!$B$2:$B$3</c:f>
              <c:numCache>
                <c:formatCode>General</c:formatCode>
                <c:ptCount val="2"/>
                <c:pt idx="0">
                  <c:v>2.2999999999999998</c:v>
                </c:pt>
                <c:pt idx="1">
                  <c:v>2.2000000000000002</c:v>
                </c:pt>
              </c:numCache>
            </c:numRef>
          </c:val>
          <c:extLst>
            <c:ext xmlns:c15="http://schemas.microsoft.com/office/drawing/2012/chart" uri="{02D57815-91ED-43cb-92C2-25804820EDAC}">
              <c15:datalabelsRange>
                <c15:f>Sheet1!$C$2:$C$3</c15:f>
                <c15:dlblRangeCache>
                  <c:ptCount val="2"/>
                  <c:pt idx="0">
                    <c:v>2.3 : 1</c:v>
                  </c:pt>
                  <c:pt idx="1">
                    <c:v>2.2 : 1</c:v>
                  </c:pt>
                </c15:dlblRangeCache>
              </c15:datalabelsRange>
            </c:ext>
            <c:ext xmlns:c16="http://schemas.microsoft.com/office/drawing/2014/chart" uri="{C3380CC4-5D6E-409C-BE32-E72D297353CC}">
              <c16:uniqueId val="{00000000-C156-46F6-BFEE-BE5B0ED7374D}"/>
            </c:ext>
          </c:extLst>
        </c:ser>
        <c:dLbls>
          <c:showLegendKey val="0"/>
          <c:showVal val="0"/>
          <c:showCatName val="0"/>
          <c:showSerName val="0"/>
          <c:showPercent val="0"/>
          <c:showBubbleSize val="0"/>
        </c:dLbls>
        <c:gapWidth val="182"/>
        <c:axId val="684207136"/>
        <c:axId val="684207792"/>
      </c:barChart>
      <c:catAx>
        <c:axId val="6842071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84207792"/>
        <c:crosses val="autoZero"/>
        <c:auto val="1"/>
        <c:lblAlgn val="ctr"/>
        <c:lblOffset val="100"/>
        <c:noMultiLvlLbl val="0"/>
      </c:catAx>
      <c:valAx>
        <c:axId val="684207792"/>
        <c:scaling>
          <c:orientation val="minMax"/>
          <c:max val="3"/>
          <c:min val="0"/>
        </c:scaling>
        <c:delete val="1"/>
        <c:axPos val="b"/>
        <c:numFmt formatCode="General" sourceLinked="1"/>
        <c:majorTickMark val="out"/>
        <c:minorTickMark val="none"/>
        <c:tickLblPos val="nextTo"/>
        <c:crossAx val="6842071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0" i="0" u="none" strike="noStrike" kern="1200" spc="0" baseline="0">
                <a:solidFill>
                  <a:schemeClr val="tx1">
                    <a:lumMod val="65000"/>
                    <a:lumOff val="35000"/>
                  </a:schemeClr>
                </a:solidFill>
                <a:latin typeface="+mn-lt"/>
                <a:ea typeface="+mn-ea"/>
                <a:cs typeface="+mn-cs"/>
              </a:defRPr>
            </a:pPr>
            <a:r>
              <a:rPr lang="en-US" sz="1500" dirty="0"/>
              <a:t>Decoding throughput</a:t>
            </a:r>
            <a:r>
              <a:rPr lang="en-US" sz="1500" baseline="0" dirty="0"/>
              <a:t> </a:t>
            </a:r>
            <a:r>
              <a:rPr lang="en-US" sz="1500" dirty="0"/>
              <a:t>(</a:t>
            </a:r>
            <a:r>
              <a:rPr lang="en-US" sz="1500" dirty="0" err="1"/>
              <a:t>Mssamples</a:t>
            </a:r>
            <a:r>
              <a:rPr lang="en-US" sz="1500" dirty="0"/>
              <a:t>/s)</a:t>
            </a:r>
          </a:p>
        </c:rich>
      </c:tx>
      <c:overlay val="0"/>
      <c:spPr>
        <a:noFill/>
        <a:ln>
          <a:noFill/>
        </a:ln>
        <a:effectLst/>
      </c:spPr>
      <c:txPr>
        <a:bodyPr rot="0" spcFirstLastPara="1" vertOverflow="ellipsis" vert="horz" wrap="square" anchor="ctr" anchorCtr="1"/>
        <a:lstStyle/>
        <a:p>
          <a:pPr>
            <a:defRPr sz="15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JP2</c:v>
                </c:pt>
              </c:strCache>
            </c:strRef>
          </c:tx>
          <c:spPr>
            <a:ln w="76200" cap="rnd">
              <a:solidFill>
                <a:schemeClr val="accent1"/>
              </a:solidFill>
              <a:round/>
            </a:ln>
            <a:effectLst/>
          </c:spPr>
          <c:marker>
            <c:symbol val="circle"/>
            <c:size val="5"/>
            <c:spPr>
              <a:solidFill>
                <a:schemeClr val="accent1"/>
              </a:solidFill>
              <a:ln w="9525">
                <a:solidFill>
                  <a:schemeClr val="bg1"/>
                </a:solidFill>
              </a:ln>
              <a:effectLst/>
            </c:spPr>
          </c:marker>
          <c:cat>
            <c:strRef>
              <c:f>Sheet1!$A$2:$A$5</c:f>
              <c:strCache>
                <c:ptCount val="4"/>
                <c:pt idx="0">
                  <c:v>0.5 bpp</c:v>
                </c:pt>
                <c:pt idx="1">
                  <c:v>1.0 bpp</c:v>
                </c:pt>
                <c:pt idx="2">
                  <c:v>2.0 bpp</c:v>
                </c:pt>
                <c:pt idx="3">
                  <c:v>4.0 bpp</c:v>
                </c:pt>
              </c:strCache>
            </c:strRef>
          </c:cat>
          <c:val>
            <c:numRef>
              <c:f>Sheet1!$B$2:$B$5</c:f>
              <c:numCache>
                <c:formatCode>General</c:formatCode>
                <c:ptCount val="4"/>
                <c:pt idx="0">
                  <c:v>1028</c:v>
                </c:pt>
                <c:pt idx="1">
                  <c:v>724</c:v>
                </c:pt>
                <c:pt idx="2">
                  <c:v>424</c:v>
                </c:pt>
                <c:pt idx="3">
                  <c:v>217</c:v>
                </c:pt>
              </c:numCache>
            </c:numRef>
          </c:val>
          <c:smooth val="0"/>
          <c:extLst>
            <c:ext xmlns:c16="http://schemas.microsoft.com/office/drawing/2014/chart" uri="{C3380CC4-5D6E-409C-BE32-E72D297353CC}">
              <c16:uniqueId val="{00000000-8AA0-47AB-8D31-93CDF5A40436}"/>
            </c:ext>
          </c:extLst>
        </c:ser>
        <c:ser>
          <c:idx val="1"/>
          <c:order val="1"/>
          <c:tx>
            <c:strRef>
              <c:f>Sheet1!$C$1</c:f>
              <c:strCache>
                <c:ptCount val="1"/>
                <c:pt idx="0">
                  <c:v>JPH</c:v>
                </c:pt>
              </c:strCache>
            </c:strRef>
          </c:tx>
          <c:spPr>
            <a:ln w="76200" cap="rnd">
              <a:solidFill>
                <a:schemeClr val="accent2"/>
              </a:solidFill>
              <a:round/>
            </a:ln>
            <a:effectLst/>
          </c:spPr>
          <c:marker>
            <c:symbol val="diamond"/>
            <c:size val="10"/>
            <c:spPr>
              <a:solidFill>
                <a:schemeClr val="accent2"/>
              </a:solidFill>
              <a:ln w="9525">
                <a:solidFill>
                  <a:schemeClr val="bg1"/>
                </a:solidFill>
              </a:ln>
              <a:effectLst/>
            </c:spPr>
          </c:marker>
          <c:cat>
            <c:strRef>
              <c:f>Sheet1!$A$2:$A$5</c:f>
              <c:strCache>
                <c:ptCount val="4"/>
                <c:pt idx="0">
                  <c:v>0.5 bpp</c:v>
                </c:pt>
                <c:pt idx="1">
                  <c:v>1.0 bpp</c:v>
                </c:pt>
                <c:pt idx="2">
                  <c:v>2.0 bpp</c:v>
                </c:pt>
                <c:pt idx="3">
                  <c:v>4.0 bpp</c:v>
                </c:pt>
              </c:strCache>
            </c:strRef>
          </c:cat>
          <c:val>
            <c:numRef>
              <c:f>Sheet1!$C$2:$C$5</c:f>
              <c:numCache>
                <c:formatCode>General</c:formatCode>
                <c:ptCount val="4"/>
                <c:pt idx="0">
                  <c:v>1804</c:v>
                </c:pt>
                <c:pt idx="1">
                  <c:v>1782</c:v>
                </c:pt>
                <c:pt idx="2">
                  <c:v>1756</c:v>
                </c:pt>
                <c:pt idx="3">
                  <c:v>1631</c:v>
                </c:pt>
              </c:numCache>
            </c:numRef>
          </c:val>
          <c:smooth val="0"/>
          <c:extLst>
            <c:ext xmlns:c16="http://schemas.microsoft.com/office/drawing/2014/chart" uri="{C3380CC4-5D6E-409C-BE32-E72D297353CC}">
              <c16:uniqueId val="{00000001-8AA0-47AB-8D31-93CDF5A40436}"/>
            </c:ext>
          </c:extLst>
        </c:ser>
        <c:dLbls>
          <c:showLegendKey val="0"/>
          <c:showVal val="0"/>
          <c:showCatName val="0"/>
          <c:showSerName val="0"/>
          <c:showPercent val="0"/>
          <c:showBubbleSize val="0"/>
        </c:dLbls>
        <c:dropLines>
          <c:spPr>
            <a:ln w="9525" cap="flat" cmpd="sng" algn="ctr">
              <a:solidFill>
                <a:schemeClr val="tx1">
                  <a:lumMod val="35000"/>
                  <a:lumOff val="65000"/>
                </a:schemeClr>
              </a:solidFill>
              <a:round/>
            </a:ln>
            <a:effectLst/>
          </c:spPr>
        </c:dropLines>
        <c:marker val="1"/>
        <c:smooth val="0"/>
        <c:axId val="778240816"/>
        <c:axId val="778236224"/>
      </c:lineChart>
      <c:catAx>
        <c:axId val="778240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78236224"/>
        <c:crosses val="autoZero"/>
        <c:auto val="1"/>
        <c:lblAlgn val="ctr"/>
        <c:lblOffset val="100"/>
        <c:noMultiLvlLbl val="0"/>
      </c:catAx>
      <c:valAx>
        <c:axId val="778236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7824081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0" i="0" u="none" strike="noStrike" kern="1200" spc="0" baseline="0">
                <a:solidFill>
                  <a:schemeClr val="tx1">
                    <a:lumMod val="65000"/>
                    <a:lumOff val="35000"/>
                  </a:schemeClr>
                </a:solidFill>
                <a:latin typeface="+mn-lt"/>
                <a:ea typeface="+mn-ea"/>
                <a:cs typeface="+mn-cs"/>
              </a:defRPr>
            </a:pPr>
            <a:r>
              <a:rPr lang="en-US" sz="1500" dirty="0"/>
              <a:t>Encoding throughput</a:t>
            </a:r>
            <a:r>
              <a:rPr lang="en-US" sz="1500" baseline="0" dirty="0"/>
              <a:t> (</a:t>
            </a:r>
            <a:r>
              <a:rPr lang="en-US" sz="1500" baseline="0" dirty="0" err="1"/>
              <a:t>Msamples</a:t>
            </a:r>
            <a:r>
              <a:rPr lang="en-US" sz="1500" baseline="0" dirty="0"/>
              <a:t>/s)</a:t>
            </a:r>
            <a:endParaRPr lang="en-US" sz="1500" dirty="0"/>
          </a:p>
        </c:rich>
      </c:tx>
      <c:overlay val="0"/>
      <c:spPr>
        <a:noFill/>
        <a:ln>
          <a:noFill/>
        </a:ln>
        <a:effectLst/>
      </c:spPr>
      <c:txPr>
        <a:bodyPr rot="0" spcFirstLastPara="1" vertOverflow="ellipsis" vert="horz" wrap="square" anchor="ctr" anchorCtr="1"/>
        <a:lstStyle/>
        <a:p>
          <a:pPr>
            <a:defRPr sz="15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JP2</c:v>
                </c:pt>
              </c:strCache>
            </c:strRef>
          </c:tx>
          <c:spPr>
            <a:ln w="76200" cap="rnd">
              <a:solidFill>
                <a:schemeClr val="accent1"/>
              </a:solidFill>
              <a:round/>
            </a:ln>
            <a:effectLst/>
          </c:spPr>
          <c:marker>
            <c:symbol val="circle"/>
            <c:size val="5"/>
            <c:spPr>
              <a:solidFill>
                <a:schemeClr val="accent1"/>
              </a:solidFill>
              <a:ln w="9525">
                <a:solidFill>
                  <a:schemeClr val="bg1"/>
                </a:solidFill>
              </a:ln>
              <a:effectLst/>
            </c:spPr>
          </c:marker>
          <c:cat>
            <c:strRef>
              <c:f>Sheet1!$A$2:$A$5</c:f>
              <c:strCache>
                <c:ptCount val="4"/>
                <c:pt idx="0">
                  <c:v>0.5 bpp</c:v>
                </c:pt>
                <c:pt idx="1">
                  <c:v>1.0 bpp</c:v>
                </c:pt>
                <c:pt idx="2">
                  <c:v>2.0 bpp</c:v>
                </c:pt>
                <c:pt idx="3">
                  <c:v>4.0 bpp</c:v>
                </c:pt>
              </c:strCache>
            </c:strRef>
          </c:cat>
          <c:val>
            <c:numRef>
              <c:f>Sheet1!$B$2:$B$5</c:f>
              <c:numCache>
                <c:formatCode>General</c:formatCode>
                <c:ptCount val="4"/>
                <c:pt idx="0">
                  <c:v>428</c:v>
                </c:pt>
                <c:pt idx="1">
                  <c:v>318</c:v>
                </c:pt>
                <c:pt idx="2">
                  <c:v>205</c:v>
                </c:pt>
                <c:pt idx="3">
                  <c:v>131</c:v>
                </c:pt>
              </c:numCache>
            </c:numRef>
          </c:val>
          <c:smooth val="0"/>
          <c:extLst>
            <c:ext xmlns:c16="http://schemas.microsoft.com/office/drawing/2014/chart" uri="{C3380CC4-5D6E-409C-BE32-E72D297353CC}">
              <c16:uniqueId val="{00000000-8AA0-47AB-8D31-93CDF5A40436}"/>
            </c:ext>
          </c:extLst>
        </c:ser>
        <c:ser>
          <c:idx val="1"/>
          <c:order val="1"/>
          <c:tx>
            <c:strRef>
              <c:f>Sheet1!$C$1</c:f>
              <c:strCache>
                <c:ptCount val="1"/>
                <c:pt idx="0">
                  <c:v>JPH</c:v>
                </c:pt>
              </c:strCache>
            </c:strRef>
          </c:tx>
          <c:spPr>
            <a:ln w="76200" cap="rnd">
              <a:solidFill>
                <a:schemeClr val="accent2"/>
              </a:solidFill>
              <a:round/>
            </a:ln>
            <a:effectLst/>
          </c:spPr>
          <c:marker>
            <c:symbol val="diamond"/>
            <c:size val="10"/>
            <c:spPr>
              <a:solidFill>
                <a:schemeClr val="accent2"/>
              </a:solidFill>
              <a:ln w="9525">
                <a:solidFill>
                  <a:schemeClr val="bg1"/>
                </a:solidFill>
              </a:ln>
              <a:effectLst/>
            </c:spPr>
          </c:marker>
          <c:cat>
            <c:strRef>
              <c:f>Sheet1!$A$2:$A$5</c:f>
              <c:strCache>
                <c:ptCount val="4"/>
                <c:pt idx="0">
                  <c:v>0.5 bpp</c:v>
                </c:pt>
                <c:pt idx="1">
                  <c:v>1.0 bpp</c:v>
                </c:pt>
                <c:pt idx="2">
                  <c:v>2.0 bpp</c:v>
                </c:pt>
                <c:pt idx="3">
                  <c:v>4.0 bpp</c:v>
                </c:pt>
              </c:strCache>
            </c:strRef>
          </c:cat>
          <c:val>
            <c:numRef>
              <c:f>Sheet1!$C$2:$C$5</c:f>
              <c:numCache>
                <c:formatCode>General</c:formatCode>
                <c:ptCount val="4"/>
                <c:pt idx="0">
                  <c:v>1960</c:v>
                </c:pt>
                <c:pt idx="1">
                  <c:v>1958</c:v>
                </c:pt>
                <c:pt idx="2">
                  <c:v>1815</c:v>
                </c:pt>
                <c:pt idx="3">
                  <c:v>1612</c:v>
                </c:pt>
              </c:numCache>
            </c:numRef>
          </c:val>
          <c:smooth val="0"/>
          <c:extLst>
            <c:ext xmlns:c16="http://schemas.microsoft.com/office/drawing/2014/chart" uri="{C3380CC4-5D6E-409C-BE32-E72D297353CC}">
              <c16:uniqueId val="{00000001-8AA0-47AB-8D31-93CDF5A40436}"/>
            </c:ext>
          </c:extLst>
        </c:ser>
        <c:dLbls>
          <c:showLegendKey val="0"/>
          <c:showVal val="0"/>
          <c:showCatName val="0"/>
          <c:showSerName val="0"/>
          <c:showPercent val="0"/>
          <c:showBubbleSize val="0"/>
        </c:dLbls>
        <c:dropLines>
          <c:spPr>
            <a:ln w="9525" cap="flat" cmpd="sng" algn="ctr">
              <a:solidFill>
                <a:schemeClr val="tx1">
                  <a:lumMod val="35000"/>
                  <a:lumOff val="65000"/>
                </a:schemeClr>
              </a:solidFill>
              <a:round/>
            </a:ln>
            <a:effectLst/>
          </c:spPr>
        </c:dropLines>
        <c:marker val="1"/>
        <c:smooth val="0"/>
        <c:axId val="778240816"/>
        <c:axId val="778236224"/>
      </c:lineChart>
      <c:catAx>
        <c:axId val="778240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778236224"/>
        <c:crosses val="autoZero"/>
        <c:auto val="1"/>
        <c:lblAlgn val="ctr"/>
        <c:lblOffset val="100"/>
        <c:noMultiLvlLbl val="0"/>
      </c:catAx>
      <c:valAx>
        <c:axId val="778236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7824081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0" i="0" u="none" strike="noStrike" kern="1200" spc="0" baseline="0">
                <a:solidFill>
                  <a:schemeClr val="tx1">
                    <a:lumMod val="65000"/>
                    <a:lumOff val="35000"/>
                  </a:schemeClr>
                </a:solidFill>
                <a:latin typeface="+mn-lt"/>
                <a:ea typeface="+mn-ea"/>
                <a:cs typeface="+mn-cs"/>
              </a:defRPr>
            </a:pPr>
            <a:r>
              <a:rPr lang="en-US" sz="1500" dirty="0"/>
              <a:t>PSNR</a:t>
            </a:r>
            <a:r>
              <a:rPr lang="en-US" sz="1500" baseline="0" dirty="0"/>
              <a:t> (dB)</a:t>
            </a:r>
            <a:endParaRPr lang="en-US" sz="1500" dirty="0"/>
          </a:p>
        </c:rich>
      </c:tx>
      <c:overlay val="0"/>
      <c:spPr>
        <a:noFill/>
        <a:ln>
          <a:noFill/>
        </a:ln>
        <a:effectLst/>
      </c:spPr>
      <c:txPr>
        <a:bodyPr rot="0" spcFirstLastPara="1" vertOverflow="ellipsis" vert="horz" wrap="square" anchor="ctr" anchorCtr="1"/>
        <a:lstStyle/>
        <a:p>
          <a:pPr>
            <a:defRPr sz="15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JP2</c:v>
                </c:pt>
              </c:strCache>
            </c:strRef>
          </c:tx>
          <c:spPr>
            <a:ln w="76200" cap="rnd">
              <a:solidFill>
                <a:schemeClr val="accent1"/>
              </a:solidFill>
              <a:round/>
            </a:ln>
            <a:effectLst/>
          </c:spPr>
          <c:marker>
            <c:symbol val="circle"/>
            <c:size val="5"/>
            <c:spPr>
              <a:solidFill>
                <a:schemeClr val="accent1"/>
              </a:solidFill>
              <a:ln w="9525">
                <a:solidFill>
                  <a:schemeClr val="bg1"/>
                </a:solidFill>
              </a:ln>
              <a:effectLst/>
            </c:spPr>
          </c:marker>
          <c:cat>
            <c:strRef>
              <c:f>Sheet1!$A$2:$A$5</c:f>
              <c:strCache>
                <c:ptCount val="4"/>
                <c:pt idx="0">
                  <c:v>0.5 bpp</c:v>
                </c:pt>
                <c:pt idx="1">
                  <c:v>1.0 bpp</c:v>
                </c:pt>
                <c:pt idx="2">
                  <c:v>2.0 bpp</c:v>
                </c:pt>
                <c:pt idx="3">
                  <c:v>4.0 bpp</c:v>
                </c:pt>
              </c:strCache>
            </c:strRef>
          </c:cat>
          <c:val>
            <c:numRef>
              <c:f>Sheet1!$B$2:$B$5</c:f>
              <c:numCache>
                <c:formatCode>General</c:formatCode>
                <c:ptCount val="4"/>
                <c:pt idx="0">
                  <c:v>32.47</c:v>
                </c:pt>
                <c:pt idx="1">
                  <c:v>34.92</c:v>
                </c:pt>
                <c:pt idx="2">
                  <c:v>38.9</c:v>
                </c:pt>
                <c:pt idx="3">
                  <c:v>46.09</c:v>
                </c:pt>
              </c:numCache>
            </c:numRef>
          </c:val>
          <c:smooth val="0"/>
          <c:extLst>
            <c:ext xmlns:c16="http://schemas.microsoft.com/office/drawing/2014/chart" uri="{C3380CC4-5D6E-409C-BE32-E72D297353CC}">
              <c16:uniqueId val="{00000000-8AA0-47AB-8D31-93CDF5A40436}"/>
            </c:ext>
          </c:extLst>
        </c:ser>
        <c:ser>
          <c:idx val="1"/>
          <c:order val="1"/>
          <c:tx>
            <c:strRef>
              <c:f>Sheet1!$C$1</c:f>
              <c:strCache>
                <c:ptCount val="1"/>
                <c:pt idx="0">
                  <c:v>JPH</c:v>
                </c:pt>
              </c:strCache>
            </c:strRef>
          </c:tx>
          <c:spPr>
            <a:ln w="76200" cap="rnd">
              <a:solidFill>
                <a:schemeClr val="accent2"/>
              </a:solidFill>
              <a:round/>
            </a:ln>
            <a:effectLst/>
          </c:spPr>
          <c:marker>
            <c:symbol val="diamond"/>
            <c:size val="10"/>
            <c:spPr>
              <a:solidFill>
                <a:schemeClr val="accent2"/>
              </a:solidFill>
              <a:ln w="9525">
                <a:solidFill>
                  <a:schemeClr val="bg1"/>
                </a:solidFill>
              </a:ln>
              <a:effectLst/>
            </c:spPr>
          </c:marker>
          <c:cat>
            <c:strRef>
              <c:f>Sheet1!$A$2:$A$5</c:f>
              <c:strCache>
                <c:ptCount val="4"/>
                <c:pt idx="0">
                  <c:v>0.5 bpp</c:v>
                </c:pt>
                <c:pt idx="1">
                  <c:v>1.0 bpp</c:v>
                </c:pt>
                <c:pt idx="2">
                  <c:v>2.0 bpp</c:v>
                </c:pt>
                <c:pt idx="3">
                  <c:v>4.0 bpp</c:v>
                </c:pt>
              </c:strCache>
            </c:strRef>
          </c:cat>
          <c:val>
            <c:numRef>
              <c:f>Sheet1!$C$2:$C$5</c:f>
              <c:numCache>
                <c:formatCode>General</c:formatCode>
                <c:ptCount val="4"/>
                <c:pt idx="0">
                  <c:v>32.29</c:v>
                </c:pt>
                <c:pt idx="1">
                  <c:v>34.619999999999997</c:v>
                </c:pt>
                <c:pt idx="2">
                  <c:v>38.479999999999997</c:v>
                </c:pt>
                <c:pt idx="3">
                  <c:v>45.53</c:v>
                </c:pt>
              </c:numCache>
            </c:numRef>
          </c:val>
          <c:smooth val="0"/>
          <c:extLst>
            <c:ext xmlns:c16="http://schemas.microsoft.com/office/drawing/2014/chart" uri="{C3380CC4-5D6E-409C-BE32-E72D297353CC}">
              <c16:uniqueId val="{00000001-8AA0-47AB-8D31-93CDF5A40436}"/>
            </c:ext>
          </c:extLst>
        </c:ser>
        <c:dLbls>
          <c:showLegendKey val="0"/>
          <c:showVal val="0"/>
          <c:showCatName val="0"/>
          <c:showSerName val="0"/>
          <c:showPercent val="0"/>
          <c:showBubbleSize val="0"/>
        </c:dLbls>
        <c:dropLines>
          <c:spPr>
            <a:ln w="9525" cap="flat" cmpd="sng" algn="ctr">
              <a:solidFill>
                <a:schemeClr val="tx1">
                  <a:lumMod val="35000"/>
                  <a:lumOff val="65000"/>
                </a:schemeClr>
              </a:solidFill>
              <a:round/>
            </a:ln>
            <a:effectLst/>
          </c:spPr>
        </c:dropLines>
        <c:marker val="1"/>
        <c:smooth val="0"/>
        <c:axId val="778240816"/>
        <c:axId val="778236224"/>
      </c:lineChart>
      <c:catAx>
        <c:axId val="778240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78236224"/>
        <c:crosses val="autoZero"/>
        <c:auto val="1"/>
        <c:lblAlgn val="ctr"/>
        <c:lblOffset val="100"/>
        <c:noMultiLvlLbl val="0"/>
      </c:catAx>
      <c:valAx>
        <c:axId val="778236224"/>
        <c:scaling>
          <c:orientation val="minMax"/>
          <c:min val="30"/>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78240816"/>
        <c:crosses val="autoZero"/>
        <c:crossBetween val="between"/>
        <c:majorUnit val="4"/>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F55189-93D7-4FE9-BE9E-637387C7414C}" type="doc">
      <dgm:prSet loTypeId="urn:microsoft.com/office/officeart/2005/8/layout/hChevron3" loCatId="process" qsTypeId="urn:microsoft.com/office/officeart/2005/8/quickstyle/simple2" qsCatId="simple" csTypeId="urn:microsoft.com/office/officeart/2005/8/colors/accent1_2" csCatId="accent1" phldr="1"/>
      <dgm:spPr/>
    </dgm:pt>
    <dgm:pt modelId="{D89DAE9F-FE8B-4103-9E9B-080DE1EB6689}">
      <dgm:prSet phldrT="[Text]" custT="1"/>
      <dgm:spPr/>
      <dgm:t>
        <a:bodyPr/>
        <a:lstStyle/>
        <a:p>
          <a:r>
            <a:rPr lang="en-US" sz="1600" dirty="0"/>
            <a:t>Multi-Component and other point transforms</a:t>
          </a:r>
        </a:p>
      </dgm:t>
    </dgm:pt>
    <dgm:pt modelId="{A09244D8-4F04-45A0-A8BF-6A5F22F50FF7}" type="parTrans" cxnId="{58C50837-E2D1-4722-BE60-3E4A686B4C1D}">
      <dgm:prSet/>
      <dgm:spPr/>
      <dgm:t>
        <a:bodyPr/>
        <a:lstStyle/>
        <a:p>
          <a:endParaRPr lang="en-US" sz="1600"/>
        </a:p>
      </dgm:t>
    </dgm:pt>
    <dgm:pt modelId="{02343CD0-12E0-44E6-8C6D-4E74F87CA7EB}" type="sibTrans" cxnId="{58C50837-E2D1-4722-BE60-3E4A686B4C1D}">
      <dgm:prSet/>
      <dgm:spPr/>
      <dgm:t>
        <a:bodyPr/>
        <a:lstStyle/>
        <a:p>
          <a:endParaRPr lang="en-US" sz="1600"/>
        </a:p>
      </dgm:t>
    </dgm:pt>
    <dgm:pt modelId="{61C50D79-82DB-4425-BE7A-63C7ED624C5C}">
      <dgm:prSet phldrT="[Text]" custT="1"/>
      <dgm:spPr/>
      <dgm:t>
        <a:bodyPr/>
        <a:lstStyle/>
        <a:p>
          <a:r>
            <a:rPr lang="en-US" sz="1600"/>
            <a:t>Spatial DWT Analysis</a:t>
          </a:r>
          <a:endParaRPr lang="en-US" sz="1600" dirty="0"/>
        </a:p>
      </dgm:t>
    </dgm:pt>
    <dgm:pt modelId="{E8CB851D-80BC-46AA-8021-8AA15AC5B6FF}" type="parTrans" cxnId="{725E25F1-993F-48D3-93E7-58C0FAD91B42}">
      <dgm:prSet/>
      <dgm:spPr/>
      <dgm:t>
        <a:bodyPr/>
        <a:lstStyle/>
        <a:p>
          <a:endParaRPr lang="en-US" sz="1600"/>
        </a:p>
      </dgm:t>
    </dgm:pt>
    <dgm:pt modelId="{8CE9BB41-1960-4D61-B4F3-B9C8B6EDBB51}" type="sibTrans" cxnId="{725E25F1-993F-48D3-93E7-58C0FAD91B42}">
      <dgm:prSet/>
      <dgm:spPr/>
      <dgm:t>
        <a:bodyPr/>
        <a:lstStyle/>
        <a:p>
          <a:endParaRPr lang="en-US" sz="1600"/>
        </a:p>
      </dgm:t>
    </dgm:pt>
    <dgm:pt modelId="{4993F218-0926-4505-9853-3D7BB8974D6D}">
      <dgm:prSet phldrT="[Text]" custT="1"/>
      <dgm:spPr/>
      <dgm:t>
        <a:bodyPr/>
        <a:lstStyle/>
        <a:p>
          <a:r>
            <a:rPr lang="en-US" sz="1600"/>
            <a:t>Quantizer</a:t>
          </a:r>
          <a:endParaRPr lang="en-US" sz="1600" dirty="0"/>
        </a:p>
      </dgm:t>
    </dgm:pt>
    <dgm:pt modelId="{63E0220D-93F2-4F85-BDDE-F22158A8FEC0}" type="parTrans" cxnId="{A9332825-DC47-4238-913E-3A5AACC31AAC}">
      <dgm:prSet/>
      <dgm:spPr/>
      <dgm:t>
        <a:bodyPr/>
        <a:lstStyle/>
        <a:p>
          <a:endParaRPr lang="en-US" sz="1600"/>
        </a:p>
      </dgm:t>
    </dgm:pt>
    <dgm:pt modelId="{5CCE85A9-56D5-4CF8-AD24-4AB58CA44736}" type="sibTrans" cxnId="{A9332825-DC47-4238-913E-3A5AACC31AAC}">
      <dgm:prSet/>
      <dgm:spPr/>
      <dgm:t>
        <a:bodyPr/>
        <a:lstStyle/>
        <a:p>
          <a:endParaRPr lang="en-US" sz="1600"/>
        </a:p>
      </dgm:t>
    </dgm:pt>
    <dgm:pt modelId="{0DA7BF3C-8E45-49AB-B72D-03E48F9FC3AA}">
      <dgm:prSet custT="1"/>
      <dgm:spPr/>
      <dgm:t>
        <a:bodyPr/>
        <a:lstStyle/>
        <a:p>
          <a:r>
            <a:rPr lang="en-US" sz="1600" dirty="0"/>
            <a:t>Arithmetic Block Coder</a:t>
          </a:r>
        </a:p>
      </dgm:t>
    </dgm:pt>
    <dgm:pt modelId="{6829E0C4-4D34-4291-9303-31F3CAE6FB91}" type="parTrans" cxnId="{C7840C03-0F40-4292-B515-E92C9BB6B69C}">
      <dgm:prSet/>
      <dgm:spPr/>
      <dgm:t>
        <a:bodyPr/>
        <a:lstStyle/>
        <a:p>
          <a:endParaRPr lang="en-US" sz="1600"/>
        </a:p>
      </dgm:t>
    </dgm:pt>
    <dgm:pt modelId="{7114D957-E849-4882-A3A8-81C7BE8C7C3F}" type="sibTrans" cxnId="{C7840C03-0F40-4292-B515-E92C9BB6B69C}">
      <dgm:prSet/>
      <dgm:spPr/>
      <dgm:t>
        <a:bodyPr/>
        <a:lstStyle/>
        <a:p>
          <a:endParaRPr lang="en-US" sz="1600"/>
        </a:p>
      </dgm:t>
    </dgm:pt>
    <dgm:pt modelId="{3ACC49E0-8C62-4399-876A-DC01420F8EF3}">
      <dgm:prSet custT="1"/>
      <dgm:spPr/>
      <dgm:t>
        <a:bodyPr/>
        <a:lstStyle/>
        <a:p>
          <a:r>
            <a:rPr lang="en-US" sz="1600"/>
            <a:t>J2K Packet Generation</a:t>
          </a:r>
          <a:endParaRPr lang="en-US" sz="1600" dirty="0"/>
        </a:p>
      </dgm:t>
    </dgm:pt>
    <dgm:pt modelId="{3773D4BF-01A0-4E74-A348-8E139167AFF7}" type="parTrans" cxnId="{C10D8C64-7605-4310-9F38-DF667413770D}">
      <dgm:prSet/>
      <dgm:spPr/>
      <dgm:t>
        <a:bodyPr/>
        <a:lstStyle/>
        <a:p>
          <a:endParaRPr lang="en-US" sz="1600"/>
        </a:p>
      </dgm:t>
    </dgm:pt>
    <dgm:pt modelId="{BFAF7CD5-1722-4921-BB17-8EFBAB675E00}" type="sibTrans" cxnId="{C10D8C64-7605-4310-9F38-DF667413770D}">
      <dgm:prSet/>
      <dgm:spPr/>
      <dgm:t>
        <a:bodyPr/>
        <a:lstStyle/>
        <a:p>
          <a:endParaRPr lang="en-US" sz="1600"/>
        </a:p>
      </dgm:t>
    </dgm:pt>
    <dgm:pt modelId="{C3A73B5A-CFB4-481C-BD20-45092ACC2F97}" type="pres">
      <dgm:prSet presAssocID="{BFF55189-93D7-4FE9-BE9E-637387C7414C}" presName="Name0" presStyleCnt="0">
        <dgm:presLayoutVars>
          <dgm:dir/>
          <dgm:resizeHandles val="exact"/>
        </dgm:presLayoutVars>
      </dgm:prSet>
      <dgm:spPr/>
    </dgm:pt>
    <dgm:pt modelId="{422EBAF9-0D1A-4292-8930-A93A38A50CCB}" type="pres">
      <dgm:prSet presAssocID="{D89DAE9F-FE8B-4103-9E9B-080DE1EB6689}" presName="parTxOnly" presStyleLbl="node1" presStyleIdx="0" presStyleCnt="5">
        <dgm:presLayoutVars>
          <dgm:bulletEnabled val="1"/>
        </dgm:presLayoutVars>
      </dgm:prSet>
      <dgm:spPr/>
    </dgm:pt>
    <dgm:pt modelId="{969867AE-4745-4D5B-B291-676A1A0D3CEE}" type="pres">
      <dgm:prSet presAssocID="{02343CD0-12E0-44E6-8C6D-4E74F87CA7EB}" presName="parSpace" presStyleCnt="0"/>
      <dgm:spPr/>
    </dgm:pt>
    <dgm:pt modelId="{56BCFFDC-D083-49CB-9E5F-C37916EF8E11}" type="pres">
      <dgm:prSet presAssocID="{61C50D79-82DB-4425-BE7A-63C7ED624C5C}" presName="parTxOnly" presStyleLbl="node1" presStyleIdx="1" presStyleCnt="5">
        <dgm:presLayoutVars>
          <dgm:bulletEnabled val="1"/>
        </dgm:presLayoutVars>
      </dgm:prSet>
      <dgm:spPr/>
    </dgm:pt>
    <dgm:pt modelId="{64D195EC-EFD6-4109-BB36-36210198193A}" type="pres">
      <dgm:prSet presAssocID="{8CE9BB41-1960-4D61-B4F3-B9C8B6EDBB51}" presName="parSpace" presStyleCnt="0"/>
      <dgm:spPr/>
    </dgm:pt>
    <dgm:pt modelId="{773E0A2E-A0AA-447B-927B-78BDD41C9C15}" type="pres">
      <dgm:prSet presAssocID="{4993F218-0926-4505-9853-3D7BB8974D6D}" presName="parTxOnly" presStyleLbl="node1" presStyleIdx="2" presStyleCnt="5">
        <dgm:presLayoutVars>
          <dgm:bulletEnabled val="1"/>
        </dgm:presLayoutVars>
      </dgm:prSet>
      <dgm:spPr/>
    </dgm:pt>
    <dgm:pt modelId="{0A102531-8F34-4DC1-A551-DDF3C7948F09}" type="pres">
      <dgm:prSet presAssocID="{5CCE85A9-56D5-4CF8-AD24-4AB58CA44736}" presName="parSpace" presStyleCnt="0"/>
      <dgm:spPr/>
    </dgm:pt>
    <dgm:pt modelId="{70E7B6AE-C497-48DC-AF8D-7CC493B45321}" type="pres">
      <dgm:prSet presAssocID="{0DA7BF3C-8E45-49AB-B72D-03E48F9FC3AA}" presName="parTxOnly" presStyleLbl="node1" presStyleIdx="3" presStyleCnt="5">
        <dgm:presLayoutVars>
          <dgm:bulletEnabled val="1"/>
        </dgm:presLayoutVars>
      </dgm:prSet>
      <dgm:spPr/>
    </dgm:pt>
    <dgm:pt modelId="{848B1D4E-5C3D-4EED-9C61-35E3BB759CE6}" type="pres">
      <dgm:prSet presAssocID="{7114D957-E849-4882-A3A8-81C7BE8C7C3F}" presName="parSpace" presStyleCnt="0"/>
      <dgm:spPr/>
    </dgm:pt>
    <dgm:pt modelId="{4DABD69B-1CAB-4B15-84FB-918872FA593A}" type="pres">
      <dgm:prSet presAssocID="{3ACC49E0-8C62-4399-876A-DC01420F8EF3}" presName="parTxOnly" presStyleLbl="node1" presStyleIdx="4" presStyleCnt="5">
        <dgm:presLayoutVars>
          <dgm:bulletEnabled val="1"/>
        </dgm:presLayoutVars>
      </dgm:prSet>
      <dgm:spPr/>
    </dgm:pt>
  </dgm:ptLst>
  <dgm:cxnLst>
    <dgm:cxn modelId="{C7840C03-0F40-4292-B515-E92C9BB6B69C}" srcId="{BFF55189-93D7-4FE9-BE9E-637387C7414C}" destId="{0DA7BF3C-8E45-49AB-B72D-03E48F9FC3AA}" srcOrd="3" destOrd="0" parTransId="{6829E0C4-4D34-4291-9303-31F3CAE6FB91}" sibTransId="{7114D957-E849-4882-A3A8-81C7BE8C7C3F}"/>
    <dgm:cxn modelId="{A9332825-DC47-4238-913E-3A5AACC31AAC}" srcId="{BFF55189-93D7-4FE9-BE9E-637387C7414C}" destId="{4993F218-0926-4505-9853-3D7BB8974D6D}" srcOrd="2" destOrd="0" parTransId="{63E0220D-93F2-4F85-BDDE-F22158A8FEC0}" sibTransId="{5CCE85A9-56D5-4CF8-AD24-4AB58CA44736}"/>
    <dgm:cxn modelId="{58C50837-E2D1-4722-BE60-3E4A686B4C1D}" srcId="{BFF55189-93D7-4FE9-BE9E-637387C7414C}" destId="{D89DAE9F-FE8B-4103-9E9B-080DE1EB6689}" srcOrd="0" destOrd="0" parTransId="{A09244D8-4F04-45A0-A8BF-6A5F22F50FF7}" sibTransId="{02343CD0-12E0-44E6-8C6D-4E74F87CA7EB}"/>
    <dgm:cxn modelId="{82004440-A8DA-4990-B98A-50CC80F1A89B}" type="presOf" srcId="{BFF55189-93D7-4FE9-BE9E-637387C7414C}" destId="{C3A73B5A-CFB4-481C-BD20-45092ACC2F97}" srcOrd="0" destOrd="0" presId="urn:microsoft.com/office/officeart/2005/8/layout/hChevron3"/>
    <dgm:cxn modelId="{C10D8C64-7605-4310-9F38-DF667413770D}" srcId="{BFF55189-93D7-4FE9-BE9E-637387C7414C}" destId="{3ACC49E0-8C62-4399-876A-DC01420F8EF3}" srcOrd="4" destOrd="0" parTransId="{3773D4BF-01A0-4E74-A348-8E139167AFF7}" sibTransId="{BFAF7CD5-1722-4921-BB17-8EFBAB675E00}"/>
    <dgm:cxn modelId="{EB2D2665-DA96-4D74-87A7-46AEB7378F6A}" type="presOf" srcId="{D89DAE9F-FE8B-4103-9E9B-080DE1EB6689}" destId="{422EBAF9-0D1A-4292-8930-A93A38A50CCB}" srcOrd="0" destOrd="0" presId="urn:microsoft.com/office/officeart/2005/8/layout/hChevron3"/>
    <dgm:cxn modelId="{E8C8C958-CAD3-468B-81A6-7AAFE4BAFF3C}" type="presOf" srcId="{4993F218-0926-4505-9853-3D7BB8974D6D}" destId="{773E0A2E-A0AA-447B-927B-78BDD41C9C15}" srcOrd="0" destOrd="0" presId="urn:microsoft.com/office/officeart/2005/8/layout/hChevron3"/>
    <dgm:cxn modelId="{2B2966AC-7BBC-4C77-B0C9-D13ABCD2FCEF}" type="presOf" srcId="{61C50D79-82DB-4425-BE7A-63C7ED624C5C}" destId="{56BCFFDC-D083-49CB-9E5F-C37916EF8E11}" srcOrd="0" destOrd="0" presId="urn:microsoft.com/office/officeart/2005/8/layout/hChevron3"/>
    <dgm:cxn modelId="{AEF890C6-593C-4AC2-B9B5-FF12444A744F}" type="presOf" srcId="{3ACC49E0-8C62-4399-876A-DC01420F8EF3}" destId="{4DABD69B-1CAB-4B15-84FB-918872FA593A}" srcOrd="0" destOrd="0" presId="urn:microsoft.com/office/officeart/2005/8/layout/hChevron3"/>
    <dgm:cxn modelId="{725E25F1-993F-48D3-93E7-58C0FAD91B42}" srcId="{BFF55189-93D7-4FE9-BE9E-637387C7414C}" destId="{61C50D79-82DB-4425-BE7A-63C7ED624C5C}" srcOrd="1" destOrd="0" parTransId="{E8CB851D-80BC-46AA-8021-8AA15AC5B6FF}" sibTransId="{8CE9BB41-1960-4D61-B4F3-B9C8B6EDBB51}"/>
    <dgm:cxn modelId="{C5ED80F3-9A20-4A11-AA2A-D31D4F07C74E}" type="presOf" srcId="{0DA7BF3C-8E45-49AB-B72D-03E48F9FC3AA}" destId="{70E7B6AE-C497-48DC-AF8D-7CC493B45321}" srcOrd="0" destOrd="0" presId="urn:microsoft.com/office/officeart/2005/8/layout/hChevron3"/>
    <dgm:cxn modelId="{D65B490F-F3E2-4761-BF9C-74841F16F30E}" type="presParOf" srcId="{C3A73B5A-CFB4-481C-BD20-45092ACC2F97}" destId="{422EBAF9-0D1A-4292-8930-A93A38A50CCB}" srcOrd="0" destOrd="0" presId="urn:microsoft.com/office/officeart/2005/8/layout/hChevron3"/>
    <dgm:cxn modelId="{FA9BE099-16DA-451F-A7E8-832ACE1A48DD}" type="presParOf" srcId="{C3A73B5A-CFB4-481C-BD20-45092ACC2F97}" destId="{969867AE-4745-4D5B-B291-676A1A0D3CEE}" srcOrd="1" destOrd="0" presId="urn:microsoft.com/office/officeart/2005/8/layout/hChevron3"/>
    <dgm:cxn modelId="{C2E08880-ED0A-48E4-B7E8-020139F864B5}" type="presParOf" srcId="{C3A73B5A-CFB4-481C-BD20-45092ACC2F97}" destId="{56BCFFDC-D083-49CB-9E5F-C37916EF8E11}" srcOrd="2" destOrd="0" presId="urn:microsoft.com/office/officeart/2005/8/layout/hChevron3"/>
    <dgm:cxn modelId="{79E55652-A8A8-458D-9DCF-0C6EF1DBB804}" type="presParOf" srcId="{C3A73B5A-CFB4-481C-BD20-45092ACC2F97}" destId="{64D195EC-EFD6-4109-BB36-36210198193A}" srcOrd="3" destOrd="0" presId="urn:microsoft.com/office/officeart/2005/8/layout/hChevron3"/>
    <dgm:cxn modelId="{CDB13DBA-1EF0-45CD-93FD-52AC6E4AC3CB}" type="presParOf" srcId="{C3A73B5A-CFB4-481C-BD20-45092ACC2F97}" destId="{773E0A2E-A0AA-447B-927B-78BDD41C9C15}" srcOrd="4" destOrd="0" presId="urn:microsoft.com/office/officeart/2005/8/layout/hChevron3"/>
    <dgm:cxn modelId="{68AED4B0-3356-4117-B66F-FC3F7EBEBA47}" type="presParOf" srcId="{C3A73B5A-CFB4-481C-BD20-45092ACC2F97}" destId="{0A102531-8F34-4DC1-A551-DDF3C7948F09}" srcOrd="5" destOrd="0" presId="urn:microsoft.com/office/officeart/2005/8/layout/hChevron3"/>
    <dgm:cxn modelId="{7CBEA0C0-3FB9-4AFC-AE2F-FB7BD60BC812}" type="presParOf" srcId="{C3A73B5A-CFB4-481C-BD20-45092ACC2F97}" destId="{70E7B6AE-C497-48DC-AF8D-7CC493B45321}" srcOrd="6" destOrd="0" presId="urn:microsoft.com/office/officeart/2005/8/layout/hChevron3"/>
    <dgm:cxn modelId="{B210164D-29E7-48EA-A85F-C0C1759129A9}" type="presParOf" srcId="{C3A73B5A-CFB4-481C-BD20-45092ACC2F97}" destId="{848B1D4E-5C3D-4EED-9C61-35E3BB759CE6}" srcOrd="7" destOrd="0" presId="urn:microsoft.com/office/officeart/2005/8/layout/hChevron3"/>
    <dgm:cxn modelId="{89DB19BE-62CA-452C-B740-82670C3A3DFF}" type="presParOf" srcId="{C3A73B5A-CFB4-481C-BD20-45092ACC2F97}" destId="{4DABD69B-1CAB-4B15-84FB-918872FA593A}"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F55189-93D7-4FE9-BE9E-637387C7414C}" type="doc">
      <dgm:prSet loTypeId="urn:microsoft.com/office/officeart/2005/8/layout/hChevron3" loCatId="process" qsTypeId="urn:microsoft.com/office/officeart/2005/8/quickstyle/simple2" qsCatId="simple" csTypeId="urn:microsoft.com/office/officeart/2005/8/colors/accent1_2" csCatId="accent1" phldr="1"/>
      <dgm:spPr/>
    </dgm:pt>
    <dgm:pt modelId="{D89DAE9F-FE8B-4103-9E9B-080DE1EB6689}">
      <dgm:prSet phldrT="[Text]" custT="1"/>
      <dgm:spPr/>
      <dgm:t>
        <a:bodyPr/>
        <a:lstStyle/>
        <a:p>
          <a:r>
            <a:rPr lang="en-US" sz="1600" dirty="0"/>
            <a:t>Multi-Component and other point transforms</a:t>
          </a:r>
        </a:p>
      </dgm:t>
    </dgm:pt>
    <dgm:pt modelId="{A09244D8-4F04-45A0-A8BF-6A5F22F50FF7}" type="parTrans" cxnId="{58C50837-E2D1-4722-BE60-3E4A686B4C1D}">
      <dgm:prSet/>
      <dgm:spPr/>
      <dgm:t>
        <a:bodyPr/>
        <a:lstStyle/>
        <a:p>
          <a:endParaRPr lang="en-US" sz="1600"/>
        </a:p>
      </dgm:t>
    </dgm:pt>
    <dgm:pt modelId="{02343CD0-12E0-44E6-8C6D-4E74F87CA7EB}" type="sibTrans" cxnId="{58C50837-E2D1-4722-BE60-3E4A686B4C1D}">
      <dgm:prSet/>
      <dgm:spPr/>
      <dgm:t>
        <a:bodyPr/>
        <a:lstStyle/>
        <a:p>
          <a:endParaRPr lang="en-US" sz="1600"/>
        </a:p>
      </dgm:t>
    </dgm:pt>
    <dgm:pt modelId="{61C50D79-82DB-4425-BE7A-63C7ED624C5C}">
      <dgm:prSet phldrT="[Text]" custT="1"/>
      <dgm:spPr/>
      <dgm:t>
        <a:bodyPr/>
        <a:lstStyle/>
        <a:p>
          <a:r>
            <a:rPr lang="en-US" sz="1600"/>
            <a:t>Spatial DWT Analysis</a:t>
          </a:r>
          <a:endParaRPr lang="en-US" sz="1600" dirty="0"/>
        </a:p>
      </dgm:t>
    </dgm:pt>
    <dgm:pt modelId="{E8CB851D-80BC-46AA-8021-8AA15AC5B6FF}" type="parTrans" cxnId="{725E25F1-993F-48D3-93E7-58C0FAD91B42}">
      <dgm:prSet/>
      <dgm:spPr/>
      <dgm:t>
        <a:bodyPr/>
        <a:lstStyle/>
        <a:p>
          <a:endParaRPr lang="en-US" sz="1600"/>
        </a:p>
      </dgm:t>
    </dgm:pt>
    <dgm:pt modelId="{8CE9BB41-1960-4D61-B4F3-B9C8B6EDBB51}" type="sibTrans" cxnId="{725E25F1-993F-48D3-93E7-58C0FAD91B42}">
      <dgm:prSet/>
      <dgm:spPr/>
      <dgm:t>
        <a:bodyPr/>
        <a:lstStyle/>
        <a:p>
          <a:endParaRPr lang="en-US" sz="1600"/>
        </a:p>
      </dgm:t>
    </dgm:pt>
    <dgm:pt modelId="{4993F218-0926-4505-9853-3D7BB8974D6D}">
      <dgm:prSet phldrT="[Text]" custT="1"/>
      <dgm:spPr/>
      <dgm:t>
        <a:bodyPr/>
        <a:lstStyle/>
        <a:p>
          <a:r>
            <a:rPr lang="en-US" sz="1600"/>
            <a:t>Quantizer</a:t>
          </a:r>
          <a:endParaRPr lang="en-US" sz="1600" dirty="0"/>
        </a:p>
      </dgm:t>
    </dgm:pt>
    <dgm:pt modelId="{63E0220D-93F2-4F85-BDDE-F22158A8FEC0}" type="parTrans" cxnId="{A9332825-DC47-4238-913E-3A5AACC31AAC}">
      <dgm:prSet/>
      <dgm:spPr/>
      <dgm:t>
        <a:bodyPr/>
        <a:lstStyle/>
        <a:p>
          <a:endParaRPr lang="en-US" sz="1600"/>
        </a:p>
      </dgm:t>
    </dgm:pt>
    <dgm:pt modelId="{5CCE85A9-56D5-4CF8-AD24-4AB58CA44736}" type="sibTrans" cxnId="{A9332825-DC47-4238-913E-3A5AACC31AAC}">
      <dgm:prSet/>
      <dgm:spPr/>
      <dgm:t>
        <a:bodyPr/>
        <a:lstStyle/>
        <a:p>
          <a:endParaRPr lang="en-US" sz="1600"/>
        </a:p>
      </dgm:t>
    </dgm:pt>
    <dgm:pt modelId="{0DA7BF3C-8E45-49AB-B72D-03E48F9FC3AA}">
      <dgm:prSet custT="1"/>
      <dgm:spPr>
        <a:solidFill>
          <a:schemeClr val="accent2"/>
        </a:solidFill>
      </dgm:spPr>
      <dgm:t>
        <a:bodyPr/>
        <a:lstStyle/>
        <a:p>
          <a:r>
            <a:rPr lang="en-US" sz="1600" dirty="0"/>
            <a:t>HT</a:t>
          </a:r>
          <a:br>
            <a:rPr lang="en-US" sz="1600" dirty="0"/>
          </a:br>
          <a:r>
            <a:rPr lang="en-US" sz="1600" dirty="0"/>
            <a:t>Block Coder</a:t>
          </a:r>
        </a:p>
      </dgm:t>
    </dgm:pt>
    <dgm:pt modelId="{6829E0C4-4D34-4291-9303-31F3CAE6FB91}" type="parTrans" cxnId="{C7840C03-0F40-4292-B515-E92C9BB6B69C}">
      <dgm:prSet/>
      <dgm:spPr/>
      <dgm:t>
        <a:bodyPr/>
        <a:lstStyle/>
        <a:p>
          <a:endParaRPr lang="en-US" sz="1600"/>
        </a:p>
      </dgm:t>
    </dgm:pt>
    <dgm:pt modelId="{7114D957-E849-4882-A3A8-81C7BE8C7C3F}" type="sibTrans" cxnId="{C7840C03-0F40-4292-B515-E92C9BB6B69C}">
      <dgm:prSet/>
      <dgm:spPr/>
      <dgm:t>
        <a:bodyPr/>
        <a:lstStyle/>
        <a:p>
          <a:endParaRPr lang="en-US" sz="1600"/>
        </a:p>
      </dgm:t>
    </dgm:pt>
    <dgm:pt modelId="{3ACC49E0-8C62-4399-876A-DC01420F8EF3}">
      <dgm:prSet custT="1"/>
      <dgm:spPr/>
      <dgm:t>
        <a:bodyPr/>
        <a:lstStyle/>
        <a:p>
          <a:r>
            <a:rPr lang="en-US" sz="1600"/>
            <a:t>J2K Packet Generation</a:t>
          </a:r>
          <a:endParaRPr lang="en-US" sz="1600" dirty="0"/>
        </a:p>
      </dgm:t>
    </dgm:pt>
    <dgm:pt modelId="{3773D4BF-01A0-4E74-A348-8E139167AFF7}" type="parTrans" cxnId="{C10D8C64-7605-4310-9F38-DF667413770D}">
      <dgm:prSet/>
      <dgm:spPr/>
      <dgm:t>
        <a:bodyPr/>
        <a:lstStyle/>
        <a:p>
          <a:endParaRPr lang="en-US" sz="1600"/>
        </a:p>
      </dgm:t>
    </dgm:pt>
    <dgm:pt modelId="{BFAF7CD5-1722-4921-BB17-8EFBAB675E00}" type="sibTrans" cxnId="{C10D8C64-7605-4310-9F38-DF667413770D}">
      <dgm:prSet/>
      <dgm:spPr/>
      <dgm:t>
        <a:bodyPr/>
        <a:lstStyle/>
        <a:p>
          <a:endParaRPr lang="en-US" sz="1600"/>
        </a:p>
      </dgm:t>
    </dgm:pt>
    <dgm:pt modelId="{C3A73B5A-CFB4-481C-BD20-45092ACC2F97}" type="pres">
      <dgm:prSet presAssocID="{BFF55189-93D7-4FE9-BE9E-637387C7414C}" presName="Name0" presStyleCnt="0">
        <dgm:presLayoutVars>
          <dgm:dir/>
          <dgm:resizeHandles val="exact"/>
        </dgm:presLayoutVars>
      </dgm:prSet>
      <dgm:spPr/>
    </dgm:pt>
    <dgm:pt modelId="{422EBAF9-0D1A-4292-8930-A93A38A50CCB}" type="pres">
      <dgm:prSet presAssocID="{D89DAE9F-FE8B-4103-9E9B-080DE1EB6689}" presName="parTxOnly" presStyleLbl="node1" presStyleIdx="0" presStyleCnt="5">
        <dgm:presLayoutVars>
          <dgm:bulletEnabled val="1"/>
        </dgm:presLayoutVars>
      </dgm:prSet>
      <dgm:spPr/>
    </dgm:pt>
    <dgm:pt modelId="{969867AE-4745-4D5B-B291-676A1A0D3CEE}" type="pres">
      <dgm:prSet presAssocID="{02343CD0-12E0-44E6-8C6D-4E74F87CA7EB}" presName="parSpace" presStyleCnt="0"/>
      <dgm:spPr/>
    </dgm:pt>
    <dgm:pt modelId="{56BCFFDC-D083-49CB-9E5F-C37916EF8E11}" type="pres">
      <dgm:prSet presAssocID="{61C50D79-82DB-4425-BE7A-63C7ED624C5C}" presName="parTxOnly" presStyleLbl="node1" presStyleIdx="1" presStyleCnt="5">
        <dgm:presLayoutVars>
          <dgm:bulletEnabled val="1"/>
        </dgm:presLayoutVars>
      </dgm:prSet>
      <dgm:spPr/>
    </dgm:pt>
    <dgm:pt modelId="{64D195EC-EFD6-4109-BB36-36210198193A}" type="pres">
      <dgm:prSet presAssocID="{8CE9BB41-1960-4D61-B4F3-B9C8B6EDBB51}" presName="parSpace" presStyleCnt="0"/>
      <dgm:spPr/>
    </dgm:pt>
    <dgm:pt modelId="{773E0A2E-A0AA-447B-927B-78BDD41C9C15}" type="pres">
      <dgm:prSet presAssocID="{4993F218-0926-4505-9853-3D7BB8974D6D}" presName="parTxOnly" presStyleLbl="node1" presStyleIdx="2" presStyleCnt="5">
        <dgm:presLayoutVars>
          <dgm:bulletEnabled val="1"/>
        </dgm:presLayoutVars>
      </dgm:prSet>
      <dgm:spPr/>
    </dgm:pt>
    <dgm:pt modelId="{0A102531-8F34-4DC1-A551-DDF3C7948F09}" type="pres">
      <dgm:prSet presAssocID="{5CCE85A9-56D5-4CF8-AD24-4AB58CA44736}" presName="parSpace" presStyleCnt="0"/>
      <dgm:spPr/>
    </dgm:pt>
    <dgm:pt modelId="{70E7B6AE-C497-48DC-AF8D-7CC493B45321}" type="pres">
      <dgm:prSet presAssocID="{0DA7BF3C-8E45-49AB-B72D-03E48F9FC3AA}" presName="parTxOnly" presStyleLbl="node1" presStyleIdx="3" presStyleCnt="5">
        <dgm:presLayoutVars>
          <dgm:bulletEnabled val="1"/>
        </dgm:presLayoutVars>
      </dgm:prSet>
      <dgm:spPr/>
    </dgm:pt>
    <dgm:pt modelId="{848B1D4E-5C3D-4EED-9C61-35E3BB759CE6}" type="pres">
      <dgm:prSet presAssocID="{7114D957-E849-4882-A3A8-81C7BE8C7C3F}" presName="parSpace" presStyleCnt="0"/>
      <dgm:spPr/>
    </dgm:pt>
    <dgm:pt modelId="{4DABD69B-1CAB-4B15-84FB-918872FA593A}" type="pres">
      <dgm:prSet presAssocID="{3ACC49E0-8C62-4399-876A-DC01420F8EF3}" presName="parTxOnly" presStyleLbl="node1" presStyleIdx="4" presStyleCnt="5">
        <dgm:presLayoutVars>
          <dgm:bulletEnabled val="1"/>
        </dgm:presLayoutVars>
      </dgm:prSet>
      <dgm:spPr/>
    </dgm:pt>
  </dgm:ptLst>
  <dgm:cxnLst>
    <dgm:cxn modelId="{C7840C03-0F40-4292-B515-E92C9BB6B69C}" srcId="{BFF55189-93D7-4FE9-BE9E-637387C7414C}" destId="{0DA7BF3C-8E45-49AB-B72D-03E48F9FC3AA}" srcOrd="3" destOrd="0" parTransId="{6829E0C4-4D34-4291-9303-31F3CAE6FB91}" sibTransId="{7114D957-E849-4882-A3A8-81C7BE8C7C3F}"/>
    <dgm:cxn modelId="{A9332825-DC47-4238-913E-3A5AACC31AAC}" srcId="{BFF55189-93D7-4FE9-BE9E-637387C7414C}" destId="{4993F218-0926-4505-9853-3D7BB8974D6D}" srcOrd="2" destOrd="0" parTransId="{63E0220D-93F2-4F85-BDDE-F22158A8FEC0}" sibTransId="{5CCE85A9-56D5-4CF8-AD24-4AB58CA44736}"/>
    <dgm:cxn modelId="{58C50837-E2D1-4722-BE60-3E4A686B4C1D}" srcId="{BFF55189-93D7-4FE9-BE9E-637387C7414C}" destId="{D89DAE9F-FE8B-4103-9E9B-080DE1EB6689}" srcOrd="0" destOrd="0" parTransId="{A09244D8-4F04-45A0-A8BF-6A5F22F50FF7}" sibTransId="{02343CD0-12E0-44E6-8C6D-4E74F87CA7EB}"/>
    <dgm:cxn modelId="{82004440-A8DA-4990-B98A-50CC80F1A89B}" type="presOf" srcId="{BFF55189-93D7-4FE9-BE9E-637387C7414C}" destId="{C3A73B5A-CFB4-481C-BD20-45092ACC2F97}" srcOrd="0" destOrd="0" presId="urn:microsoft.com/office/officeart/2005/8/layout/hChevron3"/>
    <dgm:cxn modelId="{C10D8C64-7605-4310-9F38-DF667413770D}" srcId="{BFF55189-93D7-4FE9-BE9E-637387C7414C}" destId="{3ACC49E0-8C62-4399-876A-DC01420F8EF3}" srcOrd="4" destOrd="0" parTransId="{3773D4BF-01A0-4E74-A348-8E139167AFF7}" sibTransId="{BFAF7CD5-1722-4921-BB17-8EFBAB675E00}"/>
    <dgm:cxn modelId="{EB2D2665-DA96-4D74-87A7-46AEB7378F6A}" type="presOf" srcId="{D89DAE9F-FE8B-4103-9E9B-080DE1EB6689}" destId="{422EBAF9-0D1A-4292-8930-A93A38A50CCB}" srcOrd="0" destOrd="0" presId="urn:microsoft.com/office/officeart/2005/8/layout/hChevron3"/>
    <dgm:cxn modelId="{E8C8C958-CAD3-468B-81A6-7AAFE4BAFF3C}" type="presOf" srcId="{4993F218-0926-4505-9853-3D7BB8974D6D}" destId="{773E0A2E-A0AA-447B-927B-78BDD41C9C15}" srcOrd="0" destOrd="0" presId="urn:microsoft.com/office/officeart/2005/8/layout/hChevron3"/>
    <dgm:cxn modelId="{2B2966AC-7BBC-4C77-B0C9-D13ABCD2FCEF}" type="presOf" srcId="{61C50D79-82DB-4425-BE7A-63C7ED624C5C}" destId="{56BCFFDC-D083-49CB-9E5F-C37916EF8E11}" srcOrd="0" destOrd="0" presId="urn:microsoft.com/office/officeart/2005/8/layout/hChevron3"/>
    <dgm:cxn modelId="{AEF890C6-593C-4AC2-B9B5-FF12444A744F}" type="presOf" srcId="{3ACC49E0-8C62-4399-876A-DC01420F8EF3}" destId="{4DABD69B-1CAB-4B15-84FB-918872FA593A}" srcOrd="0" destOrd="0" presId="urn:microsoft.com/office/officeart/2005/8/layout/hChevron3"/>
    <dgm:cxn modelId="{725E25F1-993F-48D3-93E7-58C0FAD91B42}" srcId="{BFF55189-93D7-4FE9-BE9E-637387C7414C}" destId="{61C50D79-82DB-4425-BE7A-63C7ED624C5C}" srcOrd="1" destOrd="0" parTransId="{E8CB851D-80BC-46AA-8021-8AA15AC5B6FF}" sibTransId="{8CE9BB41-1960-4D61-B4F3-B9C8B6EDBB51}"/>
    <dgm:cxn modelId="{C5ED80F3-9A20-4A11-AA2A-D31D4F07C74E}" type="presOf" srcId="{0DA7BF3C-8E45-49AB-B72D-03E48F9FC3AA}" destId="{70E7B6AE-C497-48DC-AF8D-7CC493B45321}" srcOrd="0" destOrd="0" presId="urn:microsoft.com/office/officeart/2005/8/layout/hChevron3"/>
    <dgm:cxn modelId="{D65B490F-F3E2-4761-BF9C-74841F16F30E}" type="presParOf" srcId="{C3A73B5A-CFB4-481C-BD20-45092ACC2F97}" destId="{422EBAF9-0D1A-4292-8930-A93A38A50CCB}" srcOrd="0" destOrd="0" presId="urn:microsoft.com/office/officeart/2005/8/layout/hChevron3"/>
    <dgm:cxn modelId="{FA9BE099-16DA-451F-A7E8-832ACE1A48DD}" type="presParOf" srcId="{C3A73B5A-CFB4-481C-BD20-45092ACC2F97}" destId="{969867AE-4745-4D5B-B291-676A1A0D3CEE}" srcOrd="1" destOrd="0" presId="urn:microsoft.com/office/officeart/2005/8/layout/hChevron3"/>
    <dgm:cxn modelId="{C2E08880-ED0A-48E4-B7E8-020139F864B5}" type="presParOf" srcId="{C3A73B5A-CFB4-481C-BD20-45092ACC2F97}" destId="{56BCFFDC-D083-49CB-9E5F-C37916EF8E11}" srcOrd="2" destOrd="0" presId="urn:microsoft.com/office/officeart/2005/8/layout/hChevron3"/>
    <dgm:cxn modelId="{79E55652-A8A8-458D-9DCF-0C6EF1DBB804}" type="presParOf" srcId="{C3A73B5A-CFB4-481C-BD20-45092ACC2F97}" destId="{64D195EC-EFD6-4109-BB36-36210198193A}" srcOrd="3" destOrd="0" presId="urn:microsoft.com/office/officeart/2005/8/layout/hChevron3"/>
    <dgm:cxn modelId="{CDB13DBA-1EF0-45CD-93FD-52AC6E4AC3CB}" type="presParOf" srcId="{C3A73B5A-CFB4-481C-BD20-45092ACC2F97}" destId="{773E0A2E-A0AA-447B-927B-78BDD41C9C15}" srcOrd="4" destOrd="0" presId="urn:microsoft.com/office/officeart/2005/8/layout/hChevron3"/>
    <dgm:cxn modelId="{68AED4B0-3356-4117-B66F-FC3F7EBEBA47}" type="presParOf" srcId="{C3A73B5A-CFB4-481C-BD20-45092ACC2F97}" destId="{0A102531-8F34-4DC1-A551-DDF3C7948F09}" srcOrd="5" destOrd="0" presId="urn:microsoft.com/office/officeart/2005/8/layout/hChevron3"/>
    <dgm:cxn modelId="{7CBEA0C0-3FB9-4AFC-AE2F-FB7BD60BC812}" type="presParOf" srcId="{C3A73B5A-CFB4-481C-BD20-45092ACC2F97}" destId="{70E7B6AE-C497-48DC-AF8D-7CC493B45321}" srcOrd="6" destOrd="0" presId="urn:microsoft.com/office/officeart/2005/8/layout/hChevron3"/>
    <dgm:cxn modelId="{B210164D-29E7-48EA-A85F-C0C1759129A9}" type="presParOf" srcId="{C3A73B5A-CFB4-481C-BD20-45092ACC2F97}" destId="{848B1D4E-5C3D-4EED-9C61-35E3BB759CE6}" srcOrd="7" destOrd="0" presId="urn:microsoft.com/office/officeart/2005/8/layout/hChevron3"/>
    <dgm:cxn modelId="{89DB19BE-62CA-452C-B740-82670C3A3DFF}" type="presParOf" srcId="{C3A73B5A-CFB4-481C-BD20-45092ACC2F97}" destId="{4DABD69B-1CAB-4B15-84FB-918872FA593A}" srcOrd="8"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EBAF9-0D1A-4292-8930-A93A38A50CCB}">
      <dsp:nvSpPr>
        <dsp:cNvPr id="0" name=""/>
        <dsp:cNvSpPr/>
      </dsp:nvSpPr>
      <dsp:spPr>
        <a:xfrm>
          <a:off x="1096" y="275431"/>
          <a:ext cx="2137311" cy="85492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Multi-Component and other point transforms</a:t>
          </a:r>
        </a:p>
      </dsp:txBody>
      <dsp:txXfrm>
        <a:off x="1096" y="275431"/>
        <a:ext cx="1923580" cy="854924"/>
      </dsp:txXfrm>
    </dsp:sp>
    <dsp:sp modelId="{56BCFFDC-D083-49CB-9E5F-C37916EF8E11}">
      <dsp:nvSpPr>
        <dsp:cNvPr id="0" name=""/>
        <dsp:cNvSpPr/>
      </dsp:nvSpPr>
      <dsp:spPr>
        <a:xfrm>
          <a:off x="1710945" y="275431"/>
          <a:ext cx="2137311" cy="8549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Spatial DWT Analysis</a:t>
          </a:r>
          <a:endParaRPr lang="en-US" sz="1600" kern="1200" dirty="0"/>
        </a:p>
      </dsp:txBody>
      <dsp:txXfrm>
        <a:off x="2138407" y="275431"/>
        <a:ext cx="1282387" cy="854924"/>
      </dsp:txXfrm>
    </dsp:sp>
    <dsp:sp modelId="{773E0A2E-A0AA-447B-927B-78BDD41C9C15}">
      <dsp:nvSpPr>
        <dsp:cNvPr id="0" name=""/>
        <dsp:cNvSpPr/>
      </dsp:nvSpPr>
      <dsp:spPr>
        <a:xfrm>
          <a:off x="3420794" y="275431"/>
          <a:ext cx="2137311" cy="8549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Quantizer</a:t>
          </a:r>
          <a:endParaRPr lang="en-US" sz="1600" kern="1200" dirty="0"/>
        </a:p>
      </dsp:txBody>
      <dsp:txXfrm>
        <a:off x="3848256" y="275431"/>
        <a:ext cx="1282387" cy="854924"/>
      </dsp:txXfrm>
    </dsp:sp>
    <dsp:sp modelId="{70E7B6AE-C497-48DC-AF8D-7CC493B45321}">
      <dsp:nvSpPr>
        <dsp:cNvPr id="0" name=""/>
        <dsp:cNvSpPr/>
      </dsp:nvSpPr>
      <dsp:spPr>
        <a:xfrm>
          <a:off x="5130643" y="275431"/>
          <a:ext cx="2137311" cy="8549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Arithmetic Block Coder</a:t>
          </a:r>
        </a:p>
      </dsp:txBody>
      <dsp:txXfrm>
        <a:off x="5558105" y="275431"/>
        <a:ext cx="1282387" cy="854924"/>
      </dsp:txXfrm>
    </dsp:sp>
    <dsp:sp modelId="{4DABD69B-1CAB-4B15-84FB-918872FA593A}">
      <dsp:nvSpPr>
        <dsp:cNvPr id="0" name=""/>
        <dsp:cNvSpPr/>
      </dsp:nvSpPr>
      <dsp:spPr>
        <a:xfrm>
          <a:off x="6840492" y="275431"/>
          <a:ext cx="2137311" cy="8549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J2K Packet Generation</a:t>
          </a:r>
          <a:endParaRPr lang="en-US" sz="1600" kern="1200" dirty="0"/>
        </a:p>
      </dsp:txBody>
      <dsp:txXfrm>
        <a:off x="7267954" y="275431"/>
        <a:ext cx="1282387" cy="8549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2EBAF9-0D1A-4292-8930-A93A38A50CCB}">
      <dsp:nvSpPr>
        <dsp:cNvPr id="0" name=""/>
        <dsp:cNvSpPr/>
      </dsp:nvSpPr>
      <dsp:spPr>
        <a:xfrm>
          <a:off x="1096" y="275431"/>
          <a:ext cx="2137311" cy="85492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Multi-Component and other point transforms</a:t>
          </a:r>
        </a:p>
      </dsp:txBody>
      <dsp:txXfrm>
        <a:off x="1096" y="275431"/>
        <a:ext cx="1923580" cy="854924"/>
      </dsp:txXfrm>
    </dsp:sp>
    <dsp:sp modelId="{56BCFFDC-D083-49CB-9E5F-C37916EF8E11}">
      <dsp:nvSpPr>
        <dsp:cNvPr id="0" name=""/>
        <dsp:cNvSpPr/>
      </dsp:nvSpPr>
      <dsp:spPr>
        <a:xfrm>
          <a:off x="1710945" y="275431"/>
          <a:ext cx="2137311" cy="8549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Spatial DWT Analysis</a:t>
          </a:r>
          <a:endParaRPr lang="en-US" sz="1600" kern="1200" dirty="0"/>
        </a:p>
      </dsp:txBody>
      <dsp:txXfrm>
        <a:off x="2138407" y="275431"/>
        <a:ext cx="1282387" cy="854924"/>
      </dsp:txXfrm>
    </dsp:sp>
    <dsp:sp modelId="{773E0A2E-A0AA-447B-927B-78BDD41C9C15}">
      <dsp:nvSpPr>
        <dsp:cNvPr id="0" name=""/>
        <dsp:cNvSpPr/>
      </dsp:nvSpPr>
      <dsp:spPr>
        <a:xfrm>
          <a:off x="3420794" y="275431"/>
          <a:ext cx="2137311" cy="8549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Quantizer</a:t>
          </a:r>
          <a:endParaRPr lang="en-US" sz="1600" kern="1200" dirty="0"/>
        </a:p>
      </dsp:txBody>
      <dsp:txXfrm>
        <a:off x="3848256" y="275431"/>
        <a:ext cx="1282387" cy="854924"/>
      </dsp:txXfrm>
    </dsp:sp>
    <dsp:sp modelId="{70E7B6AE-C497-48DC-AF8D-7CC493B45321}">
      <dsp:nvSpPr>
        <dsp:cNvPr id="0" name=""/>
        <dsp:cNvSpPr/>
      </dsp:nvSpPr>
      <dsp:spPr>
        <a:xfrm>
          <a:off x="5130643" y="275431"/>
          <a:ext cx="2137311" cy="854924"/>
        </a:xfrm>
        <a:prstGeom prst="chevron">
          <a:avLst/>
        </a:prstGeom>
        <a:solidFill>
          <a:schemeClr val="accent2"/>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dirty="0"/>
            <a:t>HT</a:t>
          </a:r>
          <a:br>
            <a:rPr lang="en-US" sz="1600" kern="1200" dirty="0"/>
          </a:br>
          <a:r>
            <a:rPr lang="en-US" sz="1600" kern="1200" dirty="0"/>
            <a:t>Block Coder</a:t>
          </a:r>
        </a:p>
      </dsp:txBody>
      <dsp:txXfrm>
        <a:off x="5558105" y="275431"/>
        <a:ext cx="1282387" cy="854924"/>
      </dsp:txXfrm>
    </dsp:sp>
    <dsp:sp modelId="{4DABD69B-1CAB-4B15-84FB-918872FA593A}">
      <dsp:nvSpPr>
        <dsp:cNvPr id="0" name=""/>
        <dsp:cNvSpPr/>
      </dsp:nvSpPr>
      <dsp:spPr>
        <a:xfrm>
          <a:off x="6840492" y="275431"/>
          <a:ext cx="2137311" cy="85492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J2K Packet Generation</a:t>
          </a:r>
          <a:endParaRPr lang="en-US" sz="1600" kern="1200" dirty="0"/>
        </a:p>
      </dsp:txBody>
      <dsp:txXfrm>
        <a:off x="7267954" y="275431"/>
        <a:ext cx="1282387" cy="854924"/>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4E4EE1F-3E01-1AF0-30E2-3CC0766AD6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EC7815-45CD-48E4-9731-E1FE0D721AAD}" type="datetimeFigureOut">
              <a:rPr lang="en-US" smtClean="0"/>
              <a:t>11/19/2025</a:t>
            </a:fld>
            <a:endParaRPr lang="en-US"/>
          </a:p>
        </p:txBody>
      </p:sp>
      <p:sp>
        <p:nvSpPr>
          <p:cNvPr id="4" name="Footer Placeholder 3">
            <a:extLst>
              <a:ext uri="{FF2B5EF4-FFF2-40B4-BE49-F238E27FC236}">
                <a16:creationId xmlns:a16="http://schemas.microsoft.com/office/drawing/2014/main" id="{0EB90374-3A5A-17AB-DC1B-F102379B37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EB6205-BB80-0F8B-473E-83483A0A41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F70814-DAB2-4D50-B0AC-74ACFD55002A}" type="slidenum">
              <a:rPr lang="en-US" smtClean="0"/>
              <a:t>‹#›</a:t>
            </a:fld>
            <a:endParaRPr lang="en-US"/>
          </a:p>
        </p:txBody>
      </p:sp>
    </p:spTree>
    <p:extLst>
      <p:ext uri="{BB962C8B-B14F-4D97-AF65-F5344CB8AC3E}">
        <p14:creationId xmlns:p14="http://schemas.microsoft.com/office/powerpoint/2010/main" val="2660184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7DB195-27DB-42DB-8888-83D69A4D9286}" type="datetimeFigureOut">
              <a:rPr lang="en-US" smtClean="0"/>
              <a:t>11/19/2025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251562-7B89-4B60-ADF6-6C2CEF797538}" type="slidenum">
              <a:rPr lang="en-US" smtClean="0"/>
              <a:t>‹#›</a:t>
            </a:fld>
            <a:endParaRPr lang="en-US"/>
          </a:p>
        </p:txBody>
      </p:sp>
    </p:spTree>
    <p:extLst>
      <p:ext uri="{BB962C8B-B14F-4D97-AF65-F5344CB8AC3E}">
        <p14:creationId xmlns:p14="http://schemas.microsoft.com/office/powerpoint/2010/main" val="2884744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does HTJ2K achieve these big improvements?</a:t>
            </a:r>
          </a:p>
          <a:p>
            <a:endParaRPr lang="en-US" dirty="0"/>
          </a:p>
          <a:p>
            <a:r>
              <a:rPr lang="en-US" dirty="0"/>
              <a:t>The answer is simple: HTJ2K merely replaces the legacy JPEG 2000 arithmetic block coder with a collection of variable-length coding schemes.</a:t>
            </a:r>
          </a:p>
          <a:p>
            <a:endParaRPr lang="en-US" dirty="0"/>
          </a:p>
          <a:p>
            <a:r>
              <a:rPr lang="en-US" dirty="0"/>
              <a:t>The rest of the JPEG 2000 architecture, and thus the JPEG 2000 features, remains unchanged.</a:t>
            </a:r>
          </a:p>
          <a:p>
            <a:endParaRPr lang="en-US" dirty="0"/>
          </a:p>
          <a:p>
            <a:r>
              <a:rPr lang="en-US" dirty="0"/>
              <a:t>The speedup comes in part because these VLC schemes are optimized for today’s vectorized computing architectures.</a:t>
            </a:r>
          </a:p>
        </p:txBody>
      </p:sp>
      <p:sp>
        <p:nvSpPr>
          <p:cNvPr id="4" name="Slide Number Placeholder 3"/>
          <p:cNvSpPr>
            <a:spLocks noGrp="1"/>
          </p:cNvSpPr>
          <p:nvPr>
            <p:ph type="sldNum" sz="quarter" idx="5"/>
          </p:nvPr>
        </p:nvSpPr>
        <p:spPr/>
        <p:txBody>
          <a:bodyPr/>
          <a:lstStyle/>
          <a:p>
            <a:fld id="{84B44CCF-95F6-4788-A927-13114E734ACB}" type="slidenum">
              <a:rPr lang="en-US" smtClean="0"/>
              <a:t>4</a:t>
            </a:fld>
            <a:endParaRPr lang="en-US"/>
          </a:p>
        </p:txBody>
      </p:sp>
    </p:spTree>
    <p:extLst>
      <p:ext uri="{BB962C8B-B14F-4D97-AF65-F5344CB8AC3E}">
        <p14:creationId xmlns:p14="http://schemas.microsoft.com/office/powerpoint/2010/main" val="3083785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those paying attention, you might have wondered why I did not show image quality results in the previous slides.</a:t>
            </a:r>
          </a:p>
          <a:p>
            <a:endParaRPr lang="en-US" dirty="0"/>
          </a:p>
          <a:p>
            <a:r>
              <a:rPr lang="en-US" dirty="0"/>
              <a:t>In other words, how did we know that the speedup did not come from a significantly degradation in quality.</a:t>
            </a:r>
          </a:p>
          <a:p>
            <a:endParaRPr lang="en-US" dirty="0"/>
          </a:p>
          <a:p>
            <a:r>
              <a:rPr lang="en-US" dirty="0"/>
              <a:t>The answer is that mathematically lossless transcoding is available between legacy JPEG 2000 and HTJ2K, for both lossy and lossless codestreams.</a:t>
            </a:r>
          </a:p>
          <a:p>
            <a:endParaRPr lang="en-US" dirty="0"/>
          </a:p>
          <a:p>
            <a:r>
              <a:rPr lang="en-US" dirty="0"/>
              <a:t>This is a pretty unusual property, so let me repeat it.</a:t>
            </a:r>
          </a:p>
          <a:p>
            <a:endParaRPr lang="en-US" dirty="0"/>
          </a:p>
          <a:p>
            <a:r>
              <a:rPr lang="en-US" dirty="0"/>
              <a:t>It is possible to take any valid JPEG 2000 codestream, lossy or lossless, transcode it to an HTJ2K codestream, and then convert it back to JPEG 2000 without losing information.</a:t>
            </a:r>
          </a:p>
          <a:p>
            <a:endParaRPr lang="en-US" dirty="0"/>
          </a:p>
          <a:p>
            <a:r>
              <a:rPr lang="en-US" dirty="0"/>
              <a:t>This allows HTJ2K to be easily integrated into existing JPEG 2000 workflows, and provides a path to quality scalability.</a:t>
            </a:r>
          </a:p>
          <a:p>
            <a:endParaRPr lang="en-US" dirty="0"/>
          </a:p>
          <a:p>
            <a:r>
              <a:rPr lang="en-US" dirty="0"/>
              <a:t>For instance, it is possible to ingest JPEG 2000 content into a video editing station, convert it to HTJ2K to take advantage of the HTJ2K speedup during editing, and convert it back to JPEG 2000 for legacy distribution, with no impact on image quality.</a:t>
            </a:r>
          </a:p>
        </p:txBody>
      </p:sp>
      <p:sp>
        <p:nvSpPr>
          <p:cNvPr id="4" name="Slide Number Placeholder 3"/>
          <p:cNvSpPr>
            <a:spLocks noGrp="1"/>
          </p:cNvSpPr>
          <p:nvPr>
            <p:ph type="sldNum" sz="quarter" idx="5"/>
          </p:nvPr>
        </p:nvSpPr>
        <p:spPr/>
        <p:txBody>
          <a:bodyPr/>
          <a:lstStyle/>
          <a:p>
            <a:fld id="{84B44CCF-95F6-4788-A927-13114E734ACB}" type="slidenum">
              <a:rPr lang="en-US" smtClean="0"/>
              <a:t>5</a:t>
            </a:fld>
            <a:endParaRPr lang="en-US"/>
          </a:p>
        </p:txBody>
      </p:sp>
    </p:spTree>
    <p:extLst>
      <p:ext uri="{BB962C8B-B14F-4D97-AF65-F5344CB8AC3E}">
        <p14:creationId xmlns:p14="http://schemas.microsoft.com/office/powerpoint/2010/main" val="1764463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Shifting to practical applications, HTJ2K can be applied to preservation of D-Cinema assets.</a:t>
            </a:r>
          </a:p>
          <a:p>
            <a:endParaRPr lang="en-US" dirty="0"/>
          </a:p>
          <a:p>
            <a:r>
              <a:rPr lang="en-US" dirty="0"/>
              <a:t>The plots show the decoding speedup of HTJ2K when applied to lossless UHD content, and the impact on coding efficiency, compared to legacy JPEG 2000.</a:t>
            </a:r>
          </a:p>
          <a:p>
            <a:endParaRPr lang="en-US" dirty="0"/>
          </a:p>
          <a:p>
            <a:r>
              <a:rPr lang="en-US" dirty="0"/>
              <a:t>As we saw before, there is a speedup of 30x at the cost of slight decrease in coding efficiency.</a:t>
            </a:r>
          </a:p>
          <a:p>
            <a:endParaRPr lang="en-US" dirty="0"/>
          </a:p>
          <a:p>
            <a:r>
              <a:rPr lang="en-US" dirty="0"/>
              <a:t>The coding efficiency is around 2:1, which it typical of lossless coding of motion picture content.</a:t>
            </a:r>
          </a:p>
          <a:p>
            <a:endParaRPr lang="en-US" dirty="0"/>
          </a:p>
          <a:p>
            <a:r>
              <a:rPr lang="en-US" dirty="0"/>
              <a:t>These tests were run on a MacBook pro.</a:t>
            </a:r>
          </a:p>
          <a:p>
            <a:endParaRPr lang="en-US" dirty="0"/>
          </a:p>
          <a:p>
            <a:r>
              <a:rPr lang="en-US" dirty="0"/>
              <a:t>It is interesting to note that HTJ2K make it possible to playback the 4K lossless content in </a:t>
            </a:r>
            <a:r>
              <a:rPr lang="en-US" dirty="0" err="1"/>
              <a:t>realtime</a:t>
            </a:r>
            <a:r>
              <a:rPr lang="en-US" dirty="0"/>
              <a:t> on everyday PC hardware.</a:t>
            </a:r>
          </a:p>
          <a:p>
            <a:endParaRPr lang="en-US" dirty="0"/>
          </a:p>
        </p:txBody>
      </p:sp>
      <p:sp>
        <p:nvSpPr>
          <p:cNvPr id="4" name="Slide Number Placeholder 3"/>
          <p:cNvSpPr>
            <a:spLocks noGrp="1"/>
          </p:cNvSpPr>
          <p:nvPr>
            <p:ph type="sldNum" sz="quarter" idx="5"/>
          </p:nvPr>
        </p:nvSpPr>
        <p:spPr/>
        <p:txBody>
          <a:bodyPr/>
          <a:lstStyle/>
          <a:p>
            <a:fld id="{84B44CCF-95F6-4788-A927-13114E734ACB}" type="slidenum">
              <a:rPr lang="en-US" smtClean="0"/>
              <a:t>6</a:t>
            </a:fld>
            <a:endParaRPr lang="en-US"/>
          </a:p>
        </p:txBody>
      </p:sp>
    </p:spTree>
    <p:extLst>
      <p:ext uri="{BB962C8B-B14F-4D97-AF65-F5344CB8AC3E}">
        <p14:creationId xmlns:p14="http://schemas.microsoft.com/office/powerpoint/2010/main" val="2084016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to the coding of large images, again comparing JPEG 2000 and HTJ2K, but this time using each codec end-to-end without attempting to transcode one into the other.</a:t>
            </a:r>
          </a:p>
          <a:p>
            <a:endParaRPr lang="en-US" dirty="0"/>
          </a:p>
          <a:p>
            <a:r>
              <a:rPr lang="en-US" dirty="0"/>
              <a:t>The test image is a large 170 </a:t>
            </a:r>
            <a:r>
              <a:rPr lang="en-US" dirty="0" err="1"/>
              <a:t>Mpixel</a:t>
            </a:r>
            <a:r>
              <a:rPr lang="en-US" dirty="0"/>
              <a:t> aerial photograph, 24-bit RGB. One characteristic of the test is that the image, due to its size, is unlikely to fit in processor caches.</a:t>
            </a:r>
          </a:p>
          <a:p>
            <a:endParaRPr lang="en-US" dirty="0"/>
          </a:p>
          <a:p>
            <a:r>
              <a:rPr lang="en-US" dirty="0"/>
              <a:t>Coding was lossy</a:t>
            </a:r>
          </a:p>
          <a:p>
            <a:endParaRPr lang="en-US" dirty="0"/>
          </a:p>
          <a:p>
            <a:r>
              <a:rPr lang="en-US" dirty="0"/>
              <a:t>The Kakadu SDK was used to generate results, running a quad-core intel processor.</a:t>
            </a:r>
          </a:p>
          <a:p>
            <a:endParaRPr lang="en-US" dirty="0"/>
          </a:p>
          <a:p>
            <a:r>
              <a:rPr lang="en-US" dirty="0"/>
              <a:t>The results are presented as a function of </a:t>
            </a:r>
            <a:r>
              <a:rPr lang="en-US" dirty="0" err="1"/>
              <a:t>bpp</a:t>
            </a:r>
            <a:r>
              <a:rPr lang="en-US" dirty="0"/>
              <a:t>.</a:t>
            </a:r>
          </a:p>
          <a:p>
            <a:endParaRPr lang="en-US" dirty="0"/>
          </a:p>
          <a:p>
            <a:r>
              <a:rPr lang="en-US" dirty="0"/>
              <a:t>Encoding speedup is between 4x and 10x, decoding speedup ranges from 1.75x to 7x, increasing with bitrate.</a:t>
            </a:r>
          </a:p>
          <a:p>
            <a:endParaRPr lang="en-US" dirty="0"/>
          </a:p>
          <a:p>
            <a:r>
              <a:rPr lang="en-US" dirty="0"/>
              <a:t>The last plot shows that, as expected, the PNSR of HTJ2K images is marginally lower than that of JPEG 2000 images at equal bitrate.</a:t>
            </a:r>
          </a:p>
        </p:txBody>
      </p:sp>
      <p:sp>
        <p:nvSpPr>
          <p:cNvPr id="4" name="Slide Number Placeholder 3"/>
          <p:cNvSpPr>
            <a:spLocks noGrp="1"/>
          </p:cNvSpPr>
          <p:nvPr>
            <p:ph type="sldNum" sz="quarter" idx="5"/>
          </p:nvPr>
        </p:nvSpPr>
        <p:spPr/>
        <p:txBody>
          <a:bodyPr/>
          <a:lstStyle/>
          <a:p>
            <a:fld id="{84B44CCF-95F6-4788-A927-13114E734ACB}" type="slidenum">
              <a:rPr lang="en-US" smtClean="0"/>
              <a:t>7</a:t>
            </a:fld>
            <a:endParaRPr lang="en-US"/>
          </a:p>
        </p:txBody>
      </p:sp>
    </p:spTree>
    <p:extLst>
      <p:ext uri="{BB962C8B-B14F-4D97-AF65-F5344CB8AC3E}">
        <p14:creationId xmlns:p14="http://schemas.microsoft.com/office/powerpoint/2010/main" val="271539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251562-7B89-4B60-ADF6-6C2CEF797538}" type="slidenum">
              <a:rPr lang="en-US" smtClean="0"/>
              <a:t>9</a:t>
            </a:fld>
            <a:endParaRPr lang="en-US"/>
          </a:p>
        </p:txBody>
      </p:sp>
    </p:spTree>
    <p:extLst>
      <p:ext uri="{BB962C8B-B14F-4D97-AF65-F5344CB8AC3E}">
        <p14:creationId xmlns:p14="http://schemas.microsoft.com/office/powerpoint/2010/main" val="2073672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1BCF6-D8E9-2AD7-C833-1DB395F64BE2}"/>
              </a:ext>
            </a:extLst>
          </p:cNvPr>
          <p:cNvSpPr>
            <a:spLocks noGrp="1"/>
          </p:cNvSpPr>
          <p:nvPr>
            <p:ph type="ctrTitle"/>
          </p:nvPr>
        </p:nvSpPr>
        <p:spPr>
          <a:xfrm>
            <a:off x="1524000" y="1122363"/>
            <a:ext cx="9144000" cy="2387600"/>
          </a:xfrm>
        </p:spPr>
        <p:txBody>
          <a:bodyPr anchor="b">
            <a:noAutofit/>
          </a:bodyPr>
          <a:lstStyle>
            <a:lvl1pPr algn="ctr">
              <a:defRPr sz="9600">
                <a:latin typeface="Arial Black" panose="020B0A040201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5A3E7F70-D41D-3CD1-62FD-28ACF883C736}"/>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38948D-6D8A-3D9A-C424-FDC44BD4695D}"/>
              </a:ext>
            </a:extLst>
          </p:cNvPr>
          <p:cNvSpPr>
            <a:spLocks noGrp="1"/>
          </p:cNvSpPr>
          <p:nvPr>
            <p:ph type="dt" sz="half" idx="10"/>
          </p:nvPr>
        </p:nvSpPr>
        <p:spPr>
          <a:xfrm>
            <a:off x="15240" y="6424612"/>
            <a:ext cx="2743200" cy="365125"/>
          </a:xfrm>
          <a:prstGeom prst="rect">
            <a:avLst/>
          </a:prstGeom>
        </p:spPr>
        <p:txBody>
          <a:bodyPr/>
          <a:lstStyle/>
          <a:p>
            <a:fld id="{69AF3537-77FA-4287-B0E8-84DD39E4E29F}" type="datetime2">
              <a:rPr lang="en-US" smtClean="0"/>
              <a:t>Wednesday, November 19, 2025</a:t>
            </a:fld>
            <a:endParaRPr lang="en-US"/>
          </a:p>
        </p:txBody>
      </p:sp>
      <p:sp>
        <p:nvSpPr>
          <p:cNvPr id="5" name="Footer Placeholder 4">
            <a:extLst>
              <a:ext uri="{FF2B5EF4-FFF2-40B4-BE49-F238E27FC236}">
                <a16:creationId xmlns:a16="http://schemas.microsoft.com/office/drawing/2014/main" id="{F1D7C773-C1E2-60A6-BCBB-B53929905BC3}"/>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6" name="Slide Number Placeholder 5">
            <a:extLst>
              <a:ext uri="{FF2B5EF4-FFF2-40B4-BE49-F238E27FC236}">
                <a16:creationId xmlns:a16="http://schemas.microsoft.com/office/drawing/2014/main" id="{CA333ECE-0BC1-3CE4-0FBE-994C5A1438D1}"/>
              </a:ext>
            </a:extLst>
          </p:cNvPr>
          <p:cNvSpPr>
            <a:spLocks noGrp="1"/>
          </p:cNvSpPr>
          <p:nvPr>
            <p:ph type="sldNum" sz="quarter" idx="12"/>
          </p:nvPr>
        </p:nvSpPr>
        <p:spPr/>
        <p:txBody>
          <a:bodyPr/>
          <a:lstStyle/>
          <a:p>
            <a:fld id="{3F88F465-32E8-417D-A0B4-AEBD1F0FF088}" type="slidenum">
              <a:rPr lang="en-US" smtClean="0"/>
              <a:t>‹#›</a:t>
            </a:fld>
            <a:endParaRPr lang="en-US" dirty="0"/>
          </a:p>
        </p:txBody>
      </p:sp>
    </p:spTree>
    <p:extLst>
      <p:ext uri="{BB962C8B-B14F-4D97-AF65-F5344CB8AC3E}">
        <p14:creationId xmlns:p14="http://schemas.microsoft.com/office/powerpoint/2010/main" val="860060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8F093-485F-5DE2-C889-40269C93758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ABF6F70-1C4E-1CF4-F086-20D2AE89BD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1A52B2-D510-BA76-426F-94EC3F5E12A0}"/>
              </a:ext>
            </a:extLst>
          </p:cNvPr>
          <p:cNvSpPr>
            <a:spLocks noGrp="1"/>
          </p:cNvSpPr>
          <p:nvPr>
            <p:ph type="dt" sz="half" idx="10"/>
          </p:nvPr>
        </p:nvSpPr>
        <p:spPr>
          <a:xfrm>
            <a:off x="15240" y="6424612"/>
            <a:ext cx="2743200" cy="365125"/>
          </a:xfrm>
          <a:prstGeom prst="rect">
            <a:avLst/>
          </a:prstGeom>
        </p:spPr>
        <p:txBody>
          <a:bodyPr/>
          <a:lstStyle/>
          <a:p>
            <a:fld id="{A69F4296-9518-4EC3-AC42-8FDD961BFD03}" type="datetime2">
              <a:rPr lang="en-US" smtClean="0"/>
              <a:t>Wednesday, November 19, 2025</a:t>
            </a:fld>
            <a:endParaRPr lang="en-US"/>
          </a:p>
        </p:txBody>
      </p:sp>
      <p:sp>
        <p:nvSpPr>
          <p:cNvPr id="5" name="Footer Placeholder 4">
            <a:extLst>
              <a:ext uri="{FF2B5EF4-FFF2-40B4-BE49-F238E27FC236}">
                <a16:creationId xmlns:a16="http://schemas.microsoft.com/office/drawing/2014/main" id="{3E442690-63CC-44C6-7FED-0F885F68DBA4}"/>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6" name="Slide Number Placeholder 5">
            <a:extLst>
              <a:ext uri="{FF2B5EF4-FFF2-40B4-BE49-F238E27FC236}">
                <a16:creationId xmlns:a16="http://schemas.microsoft.com/office/drawing/2014/main" id="{0F0DA35A-BE41-8CDA-9C68-1F472BA1F30F}"/>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388776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963857-A8D1-E522-BED3-B971FB8EED4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9C1CF5-4597-F2FC-8E63-4F1AC2038C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4C185A-0D19-F1F6-F2DF-E0B9B75E42BB}"/>
              </a:ext>
            </a:extLst>
          </p:cNvPr>
          <p:cNvSpPr>
            <a:spLocks noGrp="1"/>
          </p:cNvSpPr>
          <p:nvPr>
            <p:ph type="dt" sz="half" idx="10"/>
          </p:nvPr>
        </p:nvSpPr>
        <p:spPr>
          <a:xfrm>
            <a:off x="15240" y="6424612"/>
            <a:ext cx="2743200" cy="365125"/>
          </a:xfrm>
          <a:prstGeom prst="rect">
            <a:avLst/>
          </a:prstGeom>
        </p:spPr>
        <p:txBody>
          <a:bodyPr/>
          <a:lstStyle/>
          <a:p>
            <a:fld id="{ED4A702A-3856-4468-8884-DDE7CCBD2DDB}" type="datetime2">
              <a:rPr lang="en-US" smtClean="0"/>
              <a:t>Wednesday, November 19, 2025</a:t>
            </a:fld>
            <a:endParaRPr lang="en-US"/>
          </a:p>
        </p:txBody>
      </p:sp>
      <p:sp>
        <p:nvSpPr>
          <p:cNvPr id="5" name="Footer Placeholder 4">
            <a:extLst>
              <a:ext uri="{FF2B5EF4-FFF2-40B4-BE49-F238E27FC236}">
                <a16:creationId xmlns:a16="http://schemas.microsoft.com/office/drawing/2014/main" id="{E8CDA76B-78CB-2967-1F89-B123911509A1}"/>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6" name="Slide Number Placeholder 5">
            <a:extLst>
              <a:ext uri="{FF2B5EF4-FFF2-40B4-BE49-F238E27FC236}">
                <a16:creationId xmlns:a16="http://schemas.microsoft.com/office/drawing/2014/main" id="{64F85753-BA34-308F-8C65-F98191798B96}"/>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2047474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bg>
      <p:bgPr>
        <a:solidFill>
          <a:srgbClr val="00567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A8B89-CBDF-CD61-DF8B-4C295DA19902}"/>
              </a:ext>
            </a:extLst>
          </p:cNvPr>
          <p:cNvSpPr>
            <a:spLocks noGrp="1"/>
          </p:cNvSpPr>
          <p:nvPr>
            <p:ph type="title"/>
          </p:nvPr>
        </p:nvSpPr>
        <p:spPr>
          <a:xfrm>
            <a:off x="389106" y="267170"/>
            <a:ext cx="5262664" cy="2908571"/>
          </a:xfrm>
        </p:spPr>
        <p:txBody>
          <a:bodyPr anchor="b">
            <a:normAutofit/>
          </a:bodyPr>
          <a:lstStyle>
            <a:lvl1pPr algn="l">
              <a:defRPr sz="5400">
                <a:solidFill>
                  <a:srgbClr val="FFFF00"/>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958811F4-67A1-FEC8-FBEF-6E01CC773998}"/>
              </a:ext>
            </a:extLst>
          </p:cNvPr>
          <p:cNvSpPr>
            <a:spLocks noGrp="1"/>
          </p:cNvSpPr>
          <p:nvPr>
            <p:ph idx="1"/>
          </p:nvPr>
        </p:nvSpPr>
        <p:spPr>
          <a:xfrm>
            <a:off x="389106" y="3321655"/>
            <a:ext cx="5262664" cy="2534396"/>
          </a:xfrm>
        </p:spPr>
        <p:txBody>
          <a:bodyPr anchor="t"/>
          <a:lstStyle>
            <a:lvl1pPr>
              <a:defRPr>
                <a:solidFill>
                  <a:srgbClr val="FFFF00"/>
                </a:solidFill>
              </a:defRPr>
            </a:lvl1pPr>
            <a:lvl2pPr>
              <a:defRPr>
                <a:solidFill>
                  <a:srgbClr val="FFFF00"/>
                </a:solidFill>
              </a:defRPr>
            </a:lvl2pPr>
            <a:lvl3pPr>
              <a:defRPr>
                <a:solidFill>
                  <a:srgbClr val="FFFF00"/>
                </a:solidFill>
              </a:defRPr>
            </a:lvl3pPr>
            <a:lvl4pPr>
              <a:defRPr>
                <a:solidFill>
                  <a:srgbClr val="FFFF00"/>
                </a:solidFill>
              </a:defRPr>
            </a:lvl4pPr>
            <a:lvl5pPr>
              <a:defRPr>
                <a:solidFill>
                  <a:srgbClr val="FFFF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11E52B2E-C7D1-405A-64F0-0BA67E034C67}"/>
              </a:ext>
            </a:extLst>
          </p:cNvPr>
          <p:cNvSpPr/>
          <p:nvPr userDrawn="1"/>
        </p:nvSpPr>
        <p:spPr>
          <a:xfrm>
            <a:off x="6096000" y="0"/>
            <a:ext cx="6096000" cy="68580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FC5485C7-31E6-E01B-85D9-6916121E877E}"/>
              </a:ext>
            </a:extLst>
          </p:cNvPr>
          <p:cNvSpPr>
            <a:spLocks noGrp="1"/>
          </p:cNvSpPr>
          <p:nvPr>
            <p:ph type="dt" sz="half" idx="10"/>
          </p:nvPr>
        </p:nvSpPr>
        <p:spPr>
          <a:xfrm>
            <a:off x="15240" y="6424612"/>
            <a:ext cx="2743200" cy="365125"/>
          </a:xfrm>
          <a:prstGeom prst="rect">
            <a:avLst/>
          </a:prstGeom>
        </p:spPr>
        <p:txBody>
          <a:bodyPr/>
          <a:lstStyle/>
          <a:p>
            <a:fld id="{3C4B3FDD-6BC6-4405-A893-BCB49933FCB2}" type="datetime2">
              <a:rPr lang="en-US" smtClean="0"/>
              <a:t>Wednesday, November 19, 2025</a:t>
            </a:fld>
            <a:endParaRPr lang="en-US"/>
          </a:p>
        </p:txBody>
      </p:sp>
      <p:sp>
        <p:nvSpPr>
          <p:cNvPr id="5" name="Footer Placeholder 4">
            <a:extLst>
              <a:ext uri="{FF2B5EF4-FFF2-40B4-BE49-F238E27FC236}">
                <a16:creationId xmlns:a16="http://schemas.microsoft.com/office/drawing/2014/main" id="{46D9EC28-FBCE-0B77-A48D-4C8873348472}"/>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6" name="Slide Number Placeholder 5">
            <a:extLst>
              <a:ext uri="{FF2B5EF4-FFF2-40B4-BE49-F238E27FC236}">
                <a16:creationId xmlns:a16="http://schemas.microsoft.com/office/drawing/2014/main" id="{26EFD950-A857-89FE-E778-21FD712A3AD8}"/>
              </a:ext>
            </a:extLst>
          </p:cNvPr>
          <p:cNvSpPr>
            <a:spLocks noGrp="1"/>
          </p:cNvSpPr>
          <p:nvPr>
            <p:ph type="sldNum" sz="quarter" idx="12"/>
          </p:nvPr>
        </p:nvSpPr>
        <p:spPr/>
        <p:txBody>
          <a:bodyPr/>
          <a:lstStyle/>
          <a:p>
            <a:fld id="{329FDBF0-830A-4342-8C15-950B1138C57E}" type="slidenum">
              <a:rPr lang="en-US" smtClean="0"/>
              <a:t>‹#›</a:t>
            </a:fld>
            <a:endParaRPr lang="en-US"/>
          </a:p>
        </p:txBody>
      </p:sp>
      <p:sp>
        <p:nvSpPr>
          <p:cNvPr id="9" name="Text Placeholder 8">
            <a:extLst>
              <a:ext uri="{FF2B5EF4-FFF2-40B4-BE49-F238E27FC236}">
                <a16:creationId xmlns:a16="http://schemas.microsoft.com/office/drawing/2014/main" id="{54603E2D-4084-EC78-51BD-4B7073953061}"/>
              </a:ext>
            </a:extLst>
          </p:cNvPr>
          <p:cNvSpPr>
            <a:spLocks noGrp="1"/>
          </p:cNvSpPr>
          <p:nvPr>
            <p:ph type="body" sz="quarter" idx="13"/>
          </p:nvPr>
        </p:nvSpPr>
        <p:spPr>
          <a:xfrm>
            <a:off x="6515894" y="251723"/>
            <a:ext cx="5287000" cy="5604328"/>
          </a:xfrm>
        </p:spPr>
        <p:txBody>
          <a:bodyPr/>
          <a:lstStyle>
            <a:lvl1pPr marL="0" algn="l" defTabSz="914400" rtl="0" eaLnBrk="1" latinLnBrk="0" hangingPunct="1">
              <a:lnSpc>
                <a:spcPct val="100000"/>
              </a:lnSpc>
              <a:spcBef>
                <a:spcPts val="600"/>
              </a:spcBef>
              <a:defRPr lang="en-US" sz="3600" kern="1200" dirty="0" smtClean="0">
                <a:solidFill>
                  <a:srgbClr val="002060"/>
                </a:solidFill>
                <a:latin typeface="Amasis MT Pro Medium" panose="02040604050005020304" pitchFamily="18" charset="0"/>
                <a:ea typeface="+mj-ea"/>
                <a:cs typeface="+mj-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1564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332F8-F975-4642-A64E-92AD189578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7F9325-C789-4D21-9AA4-D74DF5FB320D}"/>
              </a:ext>
            </a:extLst>
          </p:cNvPr>
          <p:cNvSpPr>
            <a:spLocks noGrp="1"/>
          </p:cNvSpPr>
          <p:nvPr>
            <p:ph idx="1"/>
          </p:nvPr>
        </p:nvSpPr>
        <p:spPr>
          <a:xfrm>
            <a:off x="838200" y="4572000"/>
            <a:ext cx="10515600" cy="1604962"/>
          </a:xfrm>
        </p:spPr>
        <p:txBody>
          <a:bodyPr anchor="b"/>
          <a:lstStyle>
            <a:lvl1pPr>
              <a:defRPr sz="2200"/>
            </a:lvl1pPr>
            <a:lvl2pPr>
              <a:defRPr sz="20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68496F6-D1C6-4D2B-937F-D7532B679C33}"/>
              </a:ext>
            </a:extLst>
          </p:cNvPr>
          <p:cNvSpPr>
            <a:spLocks noGrp="1"/>
          </p:cNvSpPr>
          <p:nvPr>
            <p:ph type="dt" sz="half" idx="10"/>
          </p:nvPr>
        </p:nvSpPr>
        <p:spPr/>
        <p:txBody>
          <a:bodyPr/>
          <a:lstStyle/>
          <a:p>
            <a:fld id="{7FA6E019-E1F1-4E91-BE61-6D441DC953A8}" type="datetime2">
              <a:rPr lang="en-US" smtClean="0"/>
              <a:t>Wednesday, November 19, 2025</a:t>
            </a:fld>
            <a:endParaRPr lang="en-US"/>
          </a:p>
        </p:txBody>
      </p:sp>
      <p:sp>
        <p:nvSpPr>
          <p:cNvPr id="5" name="Footer Placeholder 4">
            <a:extLst>
              <a:ext uri="{FF2B5EF4-FFF2-40B4-BE49-F238E27FC236}">
                <a16:creationId xmlns:a16="http://schemas.microsoft.com/office/drawing/2014/main" id="{62AE97AD-F03B-41FD-8815-41F6F833A3AC}"/>
              </a:ext>
            </a:extLst>
          </p:cNvPr>
          <p:cNvSpPr>
            <a:spLocks noGrp="1"/>
          </p:cNvSpPr>
          <p:nvPr>
            <p:ph type="ftr" sz="quarter" idx="11"/>
          </p:nvPr>
        </p:nvSpPr>
        <p:spPr/>
        <p:txBody>
          <a:bodyPr/>
          <a:lstStyle/>
          <a:p>
            <a:r>
              <a:rPr lang="en-US"/>
              <a:t>jpeg.org</a:t>
            </a:r>
            <a:endParaRPr lang="en-US" dirty="0"/>
          </a:p>
        </p:txBody>
      </p:sp>
      <p:sp>
        <p:nvSpPr>
          <p:cNvPr id="6" name="Slide Number Placeholder 5">
            <a:extLst>
              <a:ext uri="{FF2B5EF4-FFF2-40B4-BE49-F238E27FC236}">
                <a16:creationId xmlns:a16="http://schemas.microsoft.com/office/drawing/2014/main" id="{3191229B-1587-4A53-9FC0-DD6BDA6A5E5F}"/>
              </a:ext>
            </a:extLst>
          </p:cNvPr>
          <p:cNvSpPr>
            <a:spLocks noGrp="1"/>
          </p:cNvSpPr>
          <p:nvPr>
            <p:ph type="sldNum" sz="quarter" idx="12"/>
          </p:nvPr>
        </p:nvSpPr>
        <p:spPr/>
        <p:txBody>
          <a:bodyPr/>
          <a:lstStyle/>
          <a:p>
            <a:fld id="{D3911225-C9BE-47A9-B448-5743770F8516}" type="slidenum">
              <a:rPr lang="en-US" smtClean="0"/>
              <a:t>‹#›</a:t>
            </a:fld>
            <a:endParaRPr lang="en-US"/>
          </a:p>
        </p:txBody>
      </p:sp>
    </p:spTree>
    <p:extLst>
      <p:ext uri="{BB962C8B-B14F-4D97-AF65-F5344CB8AC3E}">
        <p14:creationId xmlns:p14="http://schemas.microsoft.com/office/powerpoint/2010/main" val="548315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BB4C77-1A50-2007-8B7C-A1A7E63E5F68}"/>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3CBDA9E-8C19-5306-8CE0-5A2AB3CA94A3}"/>
              </a:ext>
            </a:extLst>
          </p:cNvPr>
          <p:cNvSpPr>
            <a:spLocks noGrp="1"/>
          </p:cNvSpPr>
          <p:nvPr>
            <p:ph type="dt" sz="half" idx="10"/>
          </p:nvPr>
        </p:nvSpPr>
        <p:spPr>
          <a:xfrm>
            <a:off x="15240" y="6424612"/>
            <a:ext cx="2743200" cy="365125"/>
          </a:xfrm>
          <a:prstGeom prst="rect">
            <a:avLst/>
          </a:prstGeom>
        </p:spPr>
        <p:txBody>
          <a:bodyPr/>
          <a:lstStyle/>
          <a:p>
            <a:fld id="{6F72AC36-8609-4B86-A1C9-676F8948D030}" type="datetime2">
              <a:rPr lang="en-US" smtClean="0"/>
              <a:t>Wednesday, November 19, 2025</a:t>
            </a:fld>
            <a:endParaRPr lang="en-US"/>
          </a:p>
        </p:txBody>
      </p:sp>
      <p:sp>
        <p:nvSpPr>
          <p:cNvPr id="5" name="Footer Placeholder 4">
            <a:extLst>
              <a:ext uri="{FF2B5EF4-FFF2-40B4-BE49-F238E27FC236}">
                <a16:creationId xmlns:a16="http://schemas.microsoft.com/office/drawing/2014/main" id="{0BAD26F5-F5E2-AA34-91B7-266216675F8D}"/>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6" name="Slide Number Placeholder 5">
            <a:extLst>
              <a:ext uri="{FF2B5EF4-FFF2-40B4-BE49-F238E27FC236}">
                <a16:creationId xmlns:a16="http://schemas.microsoft.com/office/drawing/2014/main" id="{51C1522B-352E-6F8F-11F4-B7F507173093}"/>
              </a:ext>
            </a:extLst>
          </p:cNvPr>
          <p:cNvSpPr>
            <a:spLocks noGrp="1"/>
          </p:cNvSpPr>
          <p:nvPr>
            <p:ph type="sldNum" sz="quarter" idx="12"/>
          </p:nvPr>
        </p:nvSpPr>
        <p:spPr/>
        <p:txBody>
          <a:bodyPr/>
          <a:lstStyle/>
          <a:p>
            <a:fld id="{3F88F465-32E8-417D-A0B4-AEBD1F0FF088}" type="slidenum">
              <a:rPr lang="en-US" smtClean="0"/>
              <a:t>‹#›</a:t>
            </a:fld>
            <a:endParaRPr lang="en-US"/>
          </a:p>
        </p:txBody>
      </p:sp>
      <p:sp>
        <p:nvSpPr>
          <p:cNvPr id="7" name="Title 6">
            <a:extLst>
              <a:ext uri="{FF2B5EF4-FFF2-40B4-BE49-F238E27FC236}">
                <a16:creationId xmlns:a16="http://schemas.microsoft.com/office/drawing/2014/main" id="{4DC25957-AB72-64A6-13BD-14D99DBE2FB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54424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288D0-7DF4-D54F-4B78-D06EDC3DAE5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59FA9E2-5C59-A1AD-0A3D-D022E9777FD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C51B44-329E-EF74-5033-2E5633F16D42}"/>
              </a:ext>
            </a:extLst>
          </p:cNvPr>
          <p:cNvSpPr>
            <a:spLocks noGrp="1"/>
          </p:cNvSpPr>
          <p:nvPr>
            <p:ph type="dt" sz="half" idx="10"/>
          </p:nvPr>
        </p:nvSpPr>
        <p:spPr>
          <a:xfrm>
            <a:off x="15240" y="6424612"/>
            <a:ext cx="2743200" cy="365125"/>
          </a:xfrm>
          <a:prstGeom prst="rect">
            <a:avLst/>
          </a:prstGeom>
        </p:spPr>
        <p:txBody>
          <a:bodyPr/>
          <a:lstStyle/>
          <a:p>
            <a:fld id="{329F308D-6EEE-496A-B46B-8917BEEE65D8}" type="datetime2">
              <a:rPr lang="en-US" smtClean="0"/>
              <a:t>Wednesday, November 19, 2025</a:t>
            </a:fld>
            <a:endParaRPr lang="en-US"/>
          </a:p>
        </p:txBody>
      </p:sp>
      <p:sp>
        <p:nvSpPr>
          <p:cNvPr id="5" name="Footer Placeholder 4">
            <a:extLst>
              <a:ext uri="{FF2B5EF4-FFF2-40B4-BE49-F238E27FC236}">
                <a16:creationId xmlns:a16="http://schemas.microsoft.com/office/drawing/2014/main" id="{C55FDD7D-D047-0AB7-3087-4BFCB14D96C7}"/>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6" name="Slide Number Placeholder 5">
            <a:extLst>
              <a:ext uri="{FF2B5EF4-FFF2-40B4-BE49-F238E27FC236}">
                <a16:creationId xmlns:a16="http://schemas.microsoft.com/office/drawing/2014/main" id="{0865F16D-8770-EAF5-8B97-2ED49E760BE9}"/>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2916229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DA0EA-5AF5-99B0-502C-DBDAB787A2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D21602-192D-708F-3357-385F48989961}"/>
              </a:ext>
            </a:extLst>
          </p:cNvPr>
          <p:cNvSpPr>
            <a:spLocks noGrp="1"/>
          </p:cNvSpPr>
          <p:nvPr>
            <p:ph sz="half" idx="1"/>
          </p:nvPr>
        </p:nvSpPr>
        <p:spPr>
          <a:xfrm>
            <a:off x="838200" y="1442720"/>
            <a:ext cx="5181600" cy="473424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379155B-7596-BE27-02DD-3FCC4B313FAA}"/>
              </a:ext>
            </a:extLst>
          </p:cNvPr>
          <p:cNvSpPr>
            <a:spLocks noGrp="1"/>
          </p:cNvSpPr>
          <p:nvPr>
            <p:ph sz="half" idx="2"/>
          </p:nvPr>
        </p:nvSpPr>
        <p:spPr>
          <a:xfrm>
            <a:off x="6172200" y="1442720"/>
            <a:ext cx="5181600" cy="473424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A10772C-A5BB-AA1A-87AE-2CE6043BEDA2}"/>
              </a:ext>
            </a:extLst>
          </p:cNvPr>
          <p:cNvSpPr>
            <a:spLocks noGrp="1"/>
          </p:cNvSpPr>
          <p:nvPr>
            <p:ph type="dt" sz="half" idx="10"/>
          </p:nvPr>
        </p:nvSpPr>
        <p:spPr>
          <a:xfrm>
            <a:off x="15240" y="6424612"/>
            <a:ext cx="2743200" cy="365125"/>
          </a:xfrm>
          <a:prstGeom prst="rect">
            <a:avLst/>
          </a:prstGeom>
        </p:spPr>
        <p:txBody>
          <a:bodyPr/>
          <a:lstStyle/>
          <a:p>
            <a:fld id="{9F6C4C0F-450B-43CC-A507-7D4AD0EC6AE2}" type="datetime2">
              <a:rPr lang="en-US" smtClean="0"/>
              <a:t>Wednesday, November 19, 2025</a:t>
            </a:fld>
            <a:endParaRPr lang="en-US"/>
          </a:p>
        </p:txBody>
      </p:sp>
      <p:sp>
        <p:nvSpPr>
          <p:cNvPr id="6" name="Footer Placeholder 5">
            <a:extLst>
              <a:ext uri="{FF2B5EF4-FFF2-40B4-BE49-F238E27FC236}">
                <a16:creationId xmlns:a16="http://schemas.microsoft.com/office/drawing/2014/main" id="{178E7D0A-F24D-00CF-0820-3F8D4B78EDF2}"/>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7" name="Slide Number Placeholder 6">
            <a:extLst>
              <a:ext uri="{FF2B5EF4-FFF2-40B4-BE49-F238E27FC236}">
                <a16:creationId xmlns:a16="http://schemas.microsoft.com/office/drawing/2014/main" id="{57FCD9E0-9888-A591-256D-AF5F520F9920}"/>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1599657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03372-381C-7D01-208E-D8A1FE9E02E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CF0257-EA38-82EA-FBBB-0DB8FC4DDD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0E5CF0-7D72-FFF4-0308-13B19B16FA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E42AEB-1407-3104-030C-56050EBD33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2B2383-F8DB-FA11-CC3B-24D639CC620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0832A8E-911E-235F-582B-7CF350917A4A}"/>
              </a:ext>
            </a:extLst>
          </p:cNvPr>
          <p:cNvSpPr>
            <a:spLocks noGrp="1"/>
          </p:cNvSpPr>
          <p:nvPr>
            <p:ph type="dt" sz="half" idx="10"/>
          </p:nvPr>
        </p:nvSpPr>
        <p:spPr>
          <a:xfrm>
            <a:off x="15240" y="6424612"/>
            <a:ext cx="2743200" cy="365125"/>
          </a:xfrm>
          <a:prstGeom prst="rect">
            <a:avLst/>
          </a:prstGeom>
        </p:spPr>
        <p:txBody>
          <a:bodyPr/>
          <a:lstStyle/>
          <a:p>
            <a:fld id="{8B923DEA-2C8A-49BE-94EF-D5878CA10555}" type="datetime2">
              <a:rPr lang="en-US" smtClean="0"/>
              <a:t>Wednesday, November 19, 2025</a:t>
            </a:fld>
            <a:endParaRPr lang="en-US"/>
          </a:p>
        </p:txBody>
      </p:sp>
      <p:sp>
        <p:nvSpPr>
          <p:cNvPr id="8" name="Footer Placeholder 7">
            <a:extLst>
              <a:ext uri="{FF2B5EF4-FFF2-40B4-BE49-F238E27FC236}">
                <a16:creationId xmlns:a16="http://schemas.microsoft.com/office/drawing/2014/main" id="{6A1F8079-D91D-6E2F-EFA1-BA6AA4E9FDE5}"/>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9" name="Slide Number Placeholder 8">
            <a:extLst>
              <a:ext uri="{FF2B5EF4-FFF2-40B4-BE49-F238E27FC236}">
                <a16:creationId xmlns:a16="http://schemas.microsoft.com/office/drawing/2014/main" id="{B5D7F395-F94D-4625-0919-55E5732FDCEE}"/>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421179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9E5F2-5425-A395-79CC-54CB8D9DC67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16D02C-0CB4-BAB8-A507-98EBF198DC7F}"/>
              </a:ext>
            </a:extLst>
          </p:cNvPr>
          <p:cNvSpPr>
            <a:spLocks noGrp="1"/>
          </p:cNvSpPr>
          <p:nvPr>
            <p:ph type="dt" sz="half" idx="10"/>
          </p:nvPr>
        </p:nvSpPr>
        <p:spPr>
          <a:xfrm>
            <a:off x="15240" y="6424612"/>
            <a:ext cx="2743200" cy="365125"/>
          </a:xfrm>
          <a:prstGeom prst="rect">
            <a:avLst/>
          </a:prstGeom>
        </p:spPr>
        <p:txBody>
          <a:bodyPr/>
          <a:lstStyle/>
          <a:p>
            <a:fld id="{40C0D5B7-2816-481F-AE74-115F3539AA43}" type="datetime2">
              <a:rPr lang="en-US" smtClean="0"/>
              <a:t>Wednesday, November 19, 2025</a:t>
            </a:fld>
            <a:endParaRPr lang="en-US"/>
          </a:p>
        </p:txBody>
      </p:sp>
      <p:sp>
        <p:nvSpPr>
          <p:cNvPr id="4" name="Footer Placeholder 3">
            <a:extLst>
              <a:ext uri="{FF2B5EF4-FFF2-40B4-BE49-F238E27FC236}">
                <a16:creationId xmlns:a16="http://schemas.microsoft.com/office/drawing/2014/main" id="{47D72ADB-253F-9847-9797-5D10E7D787D9}"/>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5" name="Slide Number Placeholder 4">
            <a:extLst>
              <a:ext uri="{FF2B5EF4-FFF2-40B4-BE49-F238E27FC236}">
                <a16:creationId xmlns:a16="http://schemas.microsoft.com/office/drawing/2014/main" id="{E0B869B5-9B5D-D7A5-15C6-080B784C9A7B}"/>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33773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F91C88-34BB-D787-52B4-CACDA5468A09}"/>
              </a:ext>
            </a:extLst>
          </p:cNvPr>
          <p:cNvSpPr>
            <a:spLocks noGrp="1"/>
          </p:cNvSpPr>
          <p:nvPr>
            <p:ph type="dt" sz="half" idx="10"/>
          </p:nvPr>
        </p:nvSpPr>
        <p:spPr>
          <a:xfrm>
            <a:off x="15240" y="6424612"/>
            <a:ext cx="2743200" cy="365125"/>
          </a:xfrm>
          <a:prstGeom prst="rect">
            <a:avLst/>
          </a:prstGeom>
        </p:spPr>
        <p:txBody>
          <a:bodyPr/>
          <a:lstStyle/>
          <a:p>
            <a:fld id="{6DEE4A93-EB42-48D9-BCCA-009B81CDA2E3}" type="datetime2">
              <a:rPr lang="en-US" smtClean="0"/>
              <a:t>Wednesday, November 19, 2025</a:t>
            </a:fld>
            <a:endParaRPr lang="en-US"/>
          </a:p>
        </p:txBody>
      </p:sp>
      <p:sp>
        <p:nvSpPr>
          <p:cNvPr id="3" name="Footer Placeholder 2">
            <a:extLst>
              <a:ext uri="{FF2B5EF4-FFF2-40B4-BE49-F238E27FC236}">
                <a16:creationId xmlns:a16="http://schemas.microsoft.com/office/drawing/2014/main" id="{6A6D3617-E3CF-DC54-E42B-E15134491234}"/>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4" name="Slide Number Placeholder 3">
            <a:extLst>
              <a:ext uri="{FF2B5EF4-FFF2-40B4-BE49-F238E27FC236}">
                <a16:creationId xmlns:a16="http://schemas.microsoft.com/office/drawing/2014/main" id="{FC8BB3E4-31F6-110C-9FCE-7D8587912D8B}"/>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2230518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63F6B-3C89-D020-DF8D-00C4D3C005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542B96-15B3-9807-7FA2-87689B0AC1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67E911B-6612-0836-D275-3D55037E1B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9929C2-5663-05EF-31DD-417F765A82AB}"/>
              </a:ext>
            </a:extLst>
          </p:cNvPr>
          <p:cNvSpPr>
            <a:spLocks noGrp="1"/>
          </p:cNvSpPr>
          <p:nvPr>
            <p:ph type="dt" sz="half" idx="10"/>
          </p:nvPr>
        </p:nvSpPr>
        <p:spPr>
          <a:xfrm>
            <a:off x="15240" y="6424612"/>
            <a:ext cx="2743200" cy="365125"/>
          </a:xfrm>
          <a:prstGeom prst="rect">
            <a:avLst/>
          </a:prstGeom>
        </p:spPr>
        <p:txBody>
          <a:bodyPr/>
          <a:lstStyle/>
          <a:p>
            <a:fld id="{03095DAC-39A3-46FE-B0EC-09CB96BA0797}" type="datetime2">
              <a:rPr lang="en-US" smtClean="0"/>
              <a:t>Wednesday, November 19, 2025</a:t>
            </a:fld>
            <a:endParaRPr lang="en-US"/>
          </a:p>
        </p:txBody>
      </p:sp>
      <p:sp>
        <p:nvSpPr>
          <p:cNvPr id="6" name="Footer Placeholder 5">
            <a:extLst>
              <a:ext uri="{FF2B5EF4-FFF2-40B4-BE49-F238E27FC236}">
                <a16:creationId xmlns:a16="http://schemas.microsoft.com/office/drawing/2014/main" id="{3157173C-D16B-6071-9722-2C06441731EC}"/>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7" name="Slide Number Placeholder 6">
            <a:extLst>
              <a:ext uri="{FF2B5EF4-FFF2-40B4-BE49-F238E27FC236}">
                <a16:creationId xmlns:a16="http://schemas.microsoft.com/office/drawing/2014/main" id="{B2C136E5-292B-1335-A027-18A6D1EE9066}"/>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589590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50B82-6F7C-FB35-4809-08C9E73A1A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032CC38-FE79-7370-C176-E5E7C7CA70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411A3B6-47B9-412A-A4EF-A635E7DCF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D7D1A7-27A9-28A2-BE6E-D8DAB7027F46}"/>
              </a:ext>
            </a:extLst>
          </p:cNvPr>
          <p:cNvSpPr>
            <a:spLocks noGrp="1"/>
          </p:cNvSpPr>
          <p:nvPr>
            <p:ph type="dt" sz="half" idx="10"/>
          </p:nvPr>
        </p:nvSpPr>
        <p:spPr>
          <a:xfrm>
            <a:off x="15240" y="6424612"/>
            <a:ext cx="2743200" cy="365125"/>
          </a:xfrm>
          <a:prstGeom prst="rect">
            <a:avLst/>
          </a:prstGeom>
        </p:spPr>
        <p:txBody>
          <a:bodyPr/>
          <a:lstStyle/>
          <a:p>
            <a:fld id="{AF3BEA4A-F357-40B6-AB4E-133F4DBD4F7E}" type="datetime2">
              <a:rPr lang="en-US" smtClean="0"/>
              <a:t>Wednesday, November 19, 2025</a:t>
            </a:fld>
            <a:endParaRPr lang="en-US"/>
          </a:p>
        </p:txBody>
      </p:sp>
      <p:sp>
        <p:nvSpPr>
          <p:cNvPr id="6" name="Footer Placeholder 5">
            <a:extLst>
              <a:ext uri="{FF2B5EF4-FFF2-40B4-BE49-F238E27FC236}">
                <a16:creationId xmlns:a16="http://schemas.microsoft.com/office/drawing/2014/main" id="{D75A0763-D4D6-9E67-1CAD-4C2887E89D0E}"/>
              </a:ext>
            </a:extLst>
          </p:cNvPr>
          <p:cNvSpPr>
            <a:spLocks noGrp="1"/>
          </p:cNvSpPr>
          <p:nvPr>
            <p:ph type="ftr" sz="quarter" idx="11"/>
          </p:nvPr>
        </p:nvSpPr>
        <p:spPr>
          <a:xfrm>
            <a:off x="3114040" y="6406000"/>
            <a:ext cx="5963920" cy="365125"/>
          </a:xfrm>
          <a:prstGeom prst="rect">
            <a:avLst/>
          </a:prstGeom>
        </p:spPr>
        <p:txBody>
          <a:bodyPr/>
          <a:lstStyle/>
          <a:p>
            <a:r>
              <a:rPr lang="en-US"/>
              <a:t>jpeg.org</a:t>
            </a:r>
          </a:p>
        </p:txBody>
      </p:sp>
      <p:sp>
        <p:nvSpPr>
          <p:cNvPr id="7" name="Slide Number Placeholder 6">
            <a:extLst>
              <a:ext uri="{FF2B5EF4-FFF2-40B4-BE49-F238E27FC236}">
                <a16:creationId xmlns:a16="http://schemas.microsoft.com/office/drawing/2014/main" id="{E5F56C0A-B46F-946E-EDC3-FDF84C00F373}"/>
              </a:ext>
            </a:extLst>
          </p:cNvPr>
          <p:cNvSpPr>
            <a:spLocks noGrp="1"/>
          </p:cNvSpPr>
          <p:nvPr>
            <p:ph type="sldNum" sz="quarter" idx="12"/>
          </p:nvPr>
        </p:nvSpPr>
        <p:spPr/>
        <p:txBody>
          <a:bodyPr/>
          <a:lstStyle/>
          <a:p>
            <a:fld id="{3F88F465-32E8-417D-A0B4-AEBD1F0FF088}" type="slidenum">
              <a:rPr lang="en-US" smtClean="0"/>
              <a:t>‹#›</a:t>
            </a:fld>
            <a:endParaRPr lang="en-US"/>
          </a:p>
        </p:txBody>
      </p:sp>
    </p:spTree>
    <p:extLst>
      <p:ext uri="{BB962C8B-B14F-4D97-AF65-F5344CB8AC3E}">
        <p14:creationId xmlns:p14="http://schemas.microsoft.com/office/powerpoint/2010/main" val="372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053271-6B3D-C1B2-0D08-032DDF951A1D}"/>
              </a:ext>
            </a:extLst>
          </p:cNvPr>
          <p:cNvSpPr>
            <a:spLocks noGrp="1"/>
          </p:cNvSpPr>
          <p:nvPr>
            <p:ph type="title"/>
          </p:nvPr>
        </p:nvSpPr>
        <p:spPr>
          <a:xfrm>
            <a:off x="1194486" y="201718"/>
            <a:ext cx="10284213" cy="782977"/>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DD132E4-54E1-E996-41F7-5A7A38FF12BA}"/>
              </a:ext>
            </a:extLst>
          </p:cNvPr>
          <p:cNvSpPr>
            <a:spLocks noGrp="1"/>
          </p:cNvSpPr>
          <p:nvPr>
            <p:ph type="body" idx="1"/>
          </p:nvPr>
        </p:nvSpPr>
        <p:spPr>
          <a:xfrm>
            <a:off x="411891" y="1371600"/>
            <a:ext cx="11322907" cy="469968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5BAD30C-A2F8-82D0-3A8A-0422BE2E7B4B}"/>
              </a:ext>
            </a:extLst>
          </p:cNvPr>
          <p:cNvSpPr>
            <a:spLocks noGrp="1"/>
          </p:cNvSpPr>
          <p:nvPr>
            <p:ph type="sldNum" sz="quarter" idx="4"/>
          </p:nvPr>
        </p:nvSpPr>
        <p:spPr>
          <a:xfrm>
            <a:off x="9372600" y="6356351"/>
            <a:ext cx="2743200" cy="464424"/>
          </a:xfrm>
          <a:prstGeom prst="rect">
            <a:avLst/>
          </a:prstGeom>
        </p:spPr>
        <p:txBody>
          <a:bodyPr vert="horz" lIns="91440" tIns="45720" rIns="91440" bIns="45720" rtlCol="0" anchor="ctr"/>
          <a:lstStyle>
            <a:lvl1pPr algn="r">
              <a:defRPr sz="3200">
                <a:solidFill>
                  <a:schemeClr val="tx2">
                    <a:lumMod val="50000"/>
                    <a:lumOff val="50000"/>
                  </a:schemeClr>
                </a:solidFill>
              </a:defRPr>
            </a:lvl1pPr>
          </a:lstStyle>
          <a:p>
            <a:fld id="{3F88F465-32E8-417D-A0B4-AEBD1F0FF088}" type="slidenum">
              <a:rPr lang="en-US" smtClean="0"/>
              <a:pPr/>
              <a:t>‹#›</a:t>
            </a:fld>
            <a:endParaRPr lang="en-US" dirty="0"/>
          </a:p>
        </p:txBody>
      </p:sp>
      <p:pic>
        <p:nvPicPr>
          <p:cNvPr id="2050" name="Picture 2">
            <a:extLst>
              <a:ext uri="{FF2B5EF4-FFF2-40B4-BE49-F238E27FC236}">
                <a16:creationId xmlns:a16="http://schemas.microsoft.com/office/drawing/2014/main" id="{4D888F41-59FD-C5F6-0640-11A13CEDEC47}"/>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11891" y="201718"/>
            <a:ext cx="683013" cy="861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480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914400" rtl="0" eaLnBrk="1" latinLnBrk="0" hangingPunct="1">
        <a:lnSpc>
          <a:spcPct val="90000"/>
        </a:lnSpc>
        <a:spcBef>
          <a:spcPct val="0"/>
        </a:spcBef>
        <a:buNone/>
        <a:defRPr sz="4400" b="1" kern="1200">
          <a:solidFill>
            <a:schemeClr val="tx2">
              <a:lumMod val="90000"/>
              <a:lumOff val="10000"/>
            </a:schemeClr>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800"/>
        </a:spcBef>
        <a:buFont typeface="Arial" panose="020B0604020202020204" pitchFamily="34" charset="0"/>
        <a:buNone/>
        <a:defRPr sz="32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800" kern="1200">
          <a:solidFill>
            <a:schemeClr val="tx2">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chart" Target="../charts/chart5.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8" Type="http://schemas.openxmlformats.org/officeDocument/2006/relationships/hyperlink" Target="https://gitlab.com/wg1/htj2k-rs" TargetMode="External"/><Relationship Id="rId3" Type="http://schemas.openxmlformats.org/officeDocument/2006/relationships/hyperlink" Target="https://www.openjpeg.org/" TargetMode="External"/><Relationship Id="rId7" Type="http://schemas.openxmlformats.org/officeDocument/2006/relationships/hyperlink" Target="https://github.com/osamu620/OpenHTJ2K" TargetMode="External"/><Relationship Id="rId2" Type="http://schemas.openxmlformats.org/officeDocument/2006/relationships/hyperlink" Target="https://github.com/aous72/OpenJPH" TargetMode="External"/><Relationship Id="rId1" Type="http://schemas.openxmlformats.org/officeDocument/2006/relationships/slideLayout" Target="../slideLayouts/slideLayout2.xml"/><Relationship Id="rId6" Type="http://schemas.openxmlformats.org/officeDocument/2006/relationships/hyperlink" Target="https://comprimato.com/" TargetMode="External"/><Relationship Id="rId5" Type="http://schemas.openxmlformats.org/officeDocument/2006/relationships/hyperlink" Target="https://kakadusoftware.com/" TargetMode="External"/><Relationship Id="rId10" Type="http://schemas.openxmlformats.org/officeDocument/2006/relationships/hyperlink" Target="https://github.com/GrokImageCompression/grok" TargetMode="External"/><Relationship Id="rId4" Type="http://schemas.openxmlformats.org/officeDocument/2006/relationships/hyperlink" Target="https://ffmpeg.org/" TargetMode="External"/><Relationship Id="rId9" Type="http://schemas.openxmlformats.org/officeDocument/2006/relationships/hyperlink" Target="mailto:s_ogawa@mug.biglobe.ne.jp"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C4A3E-8EAF-86D0-AFE3-BAD334365B07}"/>
              </a:ext>
            </a:extLst>
          </p:cNvPr>
          <p:cNvSpPr>
            <a:spLocks noGrp="1"/>
          </p:cNvSpPr>
          <p:nvPr>
            <p:ph type="ctrTitle"/>
          </p:nvPr>
        </p:nvSpPr>
        <p:spPr>
          <a:xfrm>
            <a:off x="1524000" y="1122363"/>
            <a:ext cx="9144000" cy="2387600"/>
          </a:xfrm>
        </p:spPr>
        <p:txBody>
          <a:bodyPr>
            <a:normAutofit/>
          </a:bodyPr>
          <a:lstStyle/>
          <a:p>
            <a:r>
              <a:rPr lang="en-US" b="0" dirty="0"/>
              <a:t>HTJ2K</a:t>
            </a:r>
          </a:p>
        </p:txBody>
      </p:sp>
      <p:sp>
        <p:nvSpPr>
          <p:cNvPr id="5" name="Slide Number Placeholder 4">
            <a:extLst>
              <a:ext uri="{FF2B5EF4-FFF2-40B4-BE49-F238E27FC236}">
                <a16:creationId xmlns:a16="http://schemas.microsoft.com/office/drawing/2014/main" id="{1887CEB4-5C20-79A7-F3CA-A1DF46262D02}"/>
              </a:ext>
            </a:extLst>
          </p:cNvPr>
          <p:cNvSpPr>
            <a:spLocks noGrp="1"/>
          </p:cNvSpPr>
          <p:nvPr>
            <p:ph type="sldNum" sz="quarter" idx="12"/>
          </p:nvPr>
        </p:nvSpPr>
        <p:spPr>
          <a:xfrm>
            <a:off x="9372600" y="6356351"/>
            <a:ext cx="2743200" cy="464424"/>
          </a:xfrm>
        </p:spPr>
        <p:txBody>
          <a:bodyPr/>
          <a:lstStyle/>
          <a:p>
            <a:fld id="{3F88F465-32E8-417D-A0B4-AEBD1F0FF088}" type="slidenum">
              <a:rPr lang="en-US" smtClean="0"/>
              <a:pPr/>
              <a:t>1</a:t>
            </a:fld>
            <a:endParaRPr lang="en-US"/>
          </a:p>
        </p:txBody>
      </p:sp>
      <p:sp>
        <p:nvSpPr>
          <p:cNvPr id="8" name="Subtitle 7">
            <a:extLst>
              <a:ext uri="{FF2B5EF4-FFF2-40B4-BE49-F238E27FC236}">
                <a16:creationId xmlns:a16="http://schemas.microsoft.com/office/drawing/2014/main" id="{D5AAC478-8E78-0633-F37F-F0BAC1C8082A}"/>
              </a:ext>
            </a:extLst>
          </p:cNvPr>
          <p:cNvSpPr>
            <a:spLocks noGrp="1"/>
          </p:cNvSpPr>
          <p:nvPr>
            <p:ph type="subTitle" idx="1"/>
          </p:nvPr>
        </p:nvSpPr>
        <p:spPr/>
        <p:txBody>
          <a:bodyPr>
            <a:normAutofit/>
          </a:bodyPr>
          <a:lstStyle/>
          <a:p>
            <a:r>
              <a:rPr lang="en-US" sz="4800" dirty="0"/>
              <a:t>High-throughput JPEG 2000</a:t>
            </a:r>
          </a:p>
        </p:txBody>
      </p:sp>
      <p:pic>
        <p:nvPicPr>
          <p:cNvPr id="9" name="Picture 2">
            <a:extLst>
              <a:ext uri="{FF2B5EF4-FFF2-40B4-BE49-F238E27FC236}">
                <a16:creationId xmlns:a16="http://schemas.microsoft.com/office/drawing/2014/main" id="{BD293042-56CA-F26F-D919-06532005C3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570" y="269437"/>
            <a:ext cx="1014994" cy="1280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9163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744B176-8223-1ECD-B7BE-7CA798C5CFD6}"/>
              </a:ext>
            </a:extLst>
          </p:cNvPr>
          <p:cNvSpPr>
            <a:spLocks noGrp="1"/>
          </p:cNvSpPr>
          <p:nvPr>
            <p:ph sz="half" idx="2"/>
          </p:nvPr>
        </p:nvSpPr>
        <p:spPr/>
        <p:txBody>
          <a:bodyPr/>
          <a:lstStyle/>
          <a:p>
            <a:r>
              <a:rPr lang="en-US" dirty="0"/>
              <a:t>Consultant to the industry (Sandflow Consulting)</a:t>
            </a:r>
          </a:p>
          <a:p>
            <a:r>
              <a:rPr lang="en-US" dirty="0"/>
              <a:t>Co-chair of the JPEG 2000 activity in ISO (supported by Kakadu Software)</a:t>
            </a:r>
          </a:p>
          <a:p>
            <a:r>
              <a:rPr lang="en-US" dirty="0"/>
              <a:t>Involved with JPEG 2000 since the early days of D-Cinema</a:t>
            </a:r>
          </a:p>
          <a:p>
            <a:endParaRPr lang="en-US" dirty="0"/>
          </a:p>
        </p:txBody>
      </p:sp>
      <p:sp>
        <p:nvSpPr>
          <p:cNvPr id="3" name="Slide Number Placeholder 2">
            <a:extLst>
              <a:ext uri="{FF2B5EF4-FFF2-40B4-BE49-F238E27FC236}">
                <a16:creationId xmlns:a16="http://schemas.microsoft.com/office/drawing/2014/main" id="{10EABC2B-8E02-65AE-BCC6-1081D9821CBB}"/>
              </a:ext>
            </a:extLst>
          </p:cNvPr>
          <p:cNvSpPr>
            <a:spLocks noGrp="1"/>
          </p:cNvSpPr>
          <p:nvPr>
            <p:ph type="sldNum" sz="quarter" idx="12"/>
          </p:nvPr>
        </p:nvSpPr>
        <p:spPr/>
        <p:txBody>
          <a:bodyPr/>
          <a:lstStyle/>
          <a:p>
            <a:pPr lvl="0"/>
            <a:fld id="{00000000-1234-1234-1234-123412341234}" type="slidenum">
              <a:rPr lang="en-US" smtClean="0"/>
              <a:pPr lvl="0"/>
              <a:t>2</a:t>
            </a:fld>
            <a:endParaRPr lang="en-US"/>
          </a:p>
        </p:txBody>
      </p:sp>
      <p:pic>
        <p:nvPicPr>
          <p:cNvPr id="6" name="Google Shape;135;p2">
            <a:extLst>
              <a:ext uri="{FF2B5EF4-FFF2-40B4-BE49-F238E27FC236}">
                <a16:creationId xmlns:a16="http://schemas.microsoft.com/office/drawing/2014/main" id="{CE9AA7A4-C958-5093-2F31-0D05A826F6CA}"/>
              </a:ext>
            </a:extLst>
          </p:cNvPr>
          <p:cNvPicPr preferRelativeResize="0"/>
          <p:nvPr/>
        </p:nvPicPr>
        <p:blipFill>
          <a:blip r:embed="rId2">
            <a:extLst>
              <a:ext uri="{28A0092B-C50C-407E-A947-70E740481C1C}">
                <a14:useLocalDpi xmlns:a14="http://schemas.microsoft.com/office/drawing/2010/main" val="0"/>
              </a:ext>
            </a:extLst>
          </a:blip>
          <a:srcRect t="5900" b="13778"/>
          <a:stretch>
            <a:fillRect/>
          </a:stretch>
        </p:blipFill>
        <p:spPr>
          <a:xfrm>
            <a:off x="2207003" y="1592189"/>
            <a:ext cx="2026025" cy="2034989"/>
          </a:xfrm>
          <a:prstGeom prst="roundRect">
            <a:avLst>
              <a:gd name="adj" fmla="val 8594"/>
            </a:avLst>
          </a:prstGeom>
          <a:solidFill>
            <a:srgbClr val="ECECEC"/>
          </a:solidFill>
          <a:ln>
            <a:noFill/>
          </a:ln>
          <a:effectLst>
            <a:reflection stA="38000" endPos="28000" dist="5000" dir="5400000" sy="-100000" algn="bl" rotWithShape="0"/>
          </a:effectLst>
        </p:spPr>
      </p:pic>
      <p:sp>
        <p:nvSpPr>
          <p:cNvPr id="7" name="TextBox 6">
            <a:extLst>
              <a:ext uri="{FF2B5EF4-FFF2-40B4-BE49-F238E27FC236}">
                <a16:creationId xmlns:a16="http://schemas.microsoft.com/office/drawing/2014/main" id="{B9DF021E-93CB-F962-DC8D-05B6C83ACB84}"/>
              </a:ext>
            </a:extLst>
          </p:cNvPr>
          <p:cNvSpPr txBox="1"/>
          <p:nvPr/>
        </p:nvSpPr>
        <p:spPr>
          <a:xfrm>
            <a:off x="711173" y="4161062"/>
            <a:ext cx="5017686" cy="1785104"/>
          </a:xfrm>
          <a:prstGeom prst="rect">
            <a:avLst/>
          </a:prstGeom>
          <a:noFill/>
        </p:spPr>
        <p:txBody>
          <a:bodyPr wrap="square">
            <a:spAutoFit/>
          </a:bodyPr>
          <a:lstStyle/>
          <a:p>
            <a:pPr marL="0" lvl="0" indent="0" algn="ctr" rtl="0">
              <a:spcBef>
                <a:spcPts val="1200"/>
              </a:spcBef>
              <a:spcAft>
                <a:spcPts val="0"/>
              </a:spcAft>
              <a:buClr>
                <a:schemeClr val="dk1"/>
              </a:buClr>
              <a:buSzPts val="3600"/>
              <a:buNone/>
            </a:pPr>
            <a:r>
              <a:rPr lang="fr-FR" sz="3000" b="1" dirty="0"/>
              <a:t>Dr. Pierre-Anthony Lemieux</a:t>
            </a:r>
          </a:p>
          <a:p>
            <a:pPr marL="0" lvl="0" indent="0" algn="ctr" rtl="0">
              <a:spcBef>
                <a:spcPts val="600"/>
              </a:spcBef>
              <a:spcAft>
                <a:spcPts val="0"/>
              </a:spcAft>
              <a:buClr>
                <a:srgbClr val="3F3F3F"/>
              </a:buClr>
              <a:buSzPts val="2400"/>
              <a:buNone/>
            </a:pPr>
            <a:r>
              <a:rPr lang="fr-FR" sz="2200" b="1" dirty="0">
                <a:solidFill>
                  <a:schemeClr val="bg2">
                    <a:lumMod val="50000"/>
                  </a:schemeClr>
                </a:solidFill>
              </a:rPr>
              <a:t>SANDFLOW CONSULTING</a:t>
            </a:r>
          </a:p>
          <a:p>
            <a:pPr marL="0" lvl="0" indent="0" algn="ctr" rtl="0">
              <a:spcBef>
                <a:spcPts val="600"/>
              </a:spcBef>
              <a:spcAft>
                <a:spcPts val="0"/>
              </a:spcAft>
              <a:buClr>
                <a:schemeClr val="dk1"/>
              </a:buClr>
              <a:buSzPts val="2400"/>
              <a:buNone/>
            </a:pPr>
            <a:r>
              <a:rPr lang="fr-FR" sz="1800" dirty="0"/>
              <a:t>pal@sandflow.com</a:t>
            </a:r>
          </a:p>
        </p:txBody>
      </p:sp>
    </p:spTree>
    <p:extLst>
      <p:ext uri="{BB962C8B-B14F-4D97-AF65-F5344CB8AC3E}">
        <p14:creationId xmlns:p14="http://schemas.microsoft.com/office/powerpoint/2010/main" val="2740584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978597-E001-37BF-9B82-FAB5F8D7F73F}"/>
              </a:ext>
            </a:extLst>
          </p:cNvPr>
          <p:cNvSpPr>
            <a:spLocks noGrp="1"/>
          </p:cNvSpPr>
          <p:nvPr>
            <p:ph idx="1"/>
          </p:nvPr>
        </p:nvSpPr>
        <p:spPr/>
        <p:txBody>
          <a:bodyPr>
            <a:normAutofit/>
          </a:bodyPr>
          <a:lstStyle/>
          <a:p>
            <a:r>
              <a:rPr lang="en-US" dirty="0"/>
              <a:t>Published in 2019 as Rec. </a:t>
            </a:r>
            <a:r>
              <a:rPr lang="fr-FR" dirty="0"/>
              <a:t>ITU-T T.814 | ISO/IEC 15444-15</a:t>
            </a:r>
            <a:r>
              <a:rPr lang="en-US" dirty="0"/>
              <a:t> </a:t>
            </a:r>
          </a:p>
          <a:p>
            <a:r>
              <a:rPr lang="en-US" dirty="0"/>
              <a:t>Adds the </a:t>
            </a:r>
            <a:r>
              <a:rPr lang="en-US" b="1" dirty="0"/>
              <a:t>HT block coder </a:t>
            </a:r>
            <a:r>
              <a:rPr lang="en-US" dirty="0"/>
              <a:t>as an alternative to the legacy arithmetic block coder</a:t>
            </a:r>
          </a:p>
          <a:p>
            <a:pPr lvl="1"/>
            <a:r>
              <a:rPr lang="en-US" dirty="0"/>
              <a:t>Built for today’s vectorized computing (CPU, GPU, FPGA…)</a:t>
            </a:r>
          </a:p>
          <a:p>
            <a:pPr lvl="1"/>
            <a:r>
              <a:rPr lang="en-US" dirty="0"/>
              <a:t>Order of magnitude (10x) faster</a:t>
            </a:r>
          </a:p>
          <a:p>
            <a:pPr lvl="1"/>
            <a:r>
              <a:rPr lang="en-US" dirty="0"/>
              <a:t>Approx. 5% size increase and no quality scalability</a:t>
            </a:r>
          </a:p>
          <a:p>
            <a:pPr lvl="1"/>
            <a:r>
              <a:rPr lang="en-US" dirty="0"/>
              <a:t>Lossless transcoding to/from JPEG 2000 Part 1</a:t>
            </a:r>
          </a:p>
          <a:p>
            <a:r>
              <a:rPr lang="en-US" dirty="0"/>
              <a:t>Royalty-free</a:t>
            </a:r>
          </a:p>
          <a:p>
            <a:endParaRPr lang="en-US" dirty="0"/>
          </a:p>
        </p:txBody>
      </p:sp>
      <p:sp>
        <p:nvSpPr>
          <p:cNvPr id="6" name="Slide Number Placeholder 5">
            <a:extLst>
              <a:ext uri="{FF2B5EF4-FFF2-40B4-BE49-F238E27FC236}">
                <a16:creationId xmlns:a16="http://schemas.microsoft.com/office/drawing/2014/main" id="{9349C74E-195D-9834-0A18-F1389AA446E7}"/>
              </a:ext>
            </a:extLst>
          </p:cNvPr>
          <p:cNvSpPr>
            <a:spLocks noGrp="1"/>
          </p:cNvSpPr>
          <p:nvPr>
            <p:ph type="sldNum" sz="quarter" idx="12"/>
          </p:nvPr>
        </p:nvSpPr>
        <p:spPr/>
        <p:txBody>
          <a:bodyPr/>
          <a:lstStyle/>
          <a:p>
            <a:fld id="{3F88F465-32E8-417D-A0B4-AEBD1F0FF088}" type="slidenum">
              <a:rPr lang="en-US" smtClean="0"/>
              <a:pPr/>
              <a:t>3</a:t>
            </a:fld>
            <a:endParaRPr lang="en-US"/>
          </a:p>
        </p:txBody>
      </p:sp>
      <p:sp>
        <p:nvSpPr>
          <p:cNvPr id="2" name="Title 1">
            <a:extLst>
              <a:ext uri="{FF2B5EF4-FFF2-40B4-BE49-F238E27FC236}">
                <a16:creationId xmlns:a16="http://schemas.microsoft.com/office/drawing/2014/main" id="{F74CD4DA-9E24-6CF8-7750-CB37CC0264AB}"/>
              </a:ext>
            </a:extLst>
          </p:cNvPr>
          <p:cNvSpPr>
            <a:spLocks noGrp="1"/>
          </p:cNvSpPr>
          <p:nvPr>
            <p:ph type="title"/>
          </p:nvPr>
        </p:nvSpPr>
        <p:spPr/>
        <p:txBody>
          <a:bodyPr/>
          <a:lstStyle/>
          <a:p>
            <a:r>
              <a:rPr lang="en-US"/>
              <a:t>High-throughput JPEG 2000 (HTJ2K)</a:t>
            </a:r>
            <a:endParaRPr lang="en-US" dirty="0"/>
          </a:p>
        </p:txBody>
      </p:sp>
    </p:spTree>
    <p:extLst>
      <p:ext uri="{BB962C8B-B14F-4D97-AF65-F5344CB8AC3E}">
        <p14:creationId xmlns:p14="http://schemas.microsoft.com/office/powerpoint/2010/main" val="2274910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489E7-DEAF-4DC6-98E1-36B58D901064}"/>
              </a:ext>
            </a:extLst>
          </p:cNvPr>
          <p:cNvSpPr>
            <a:spLocks noGrp="1"/>
          </p:cNvSpPr>
          <p:nvPr>
            <p:ph type="title"/>
          </p:nvPr>
        </p:nvSpPr>
        <p:spPr/>
        <p:txBody>
          <a:bodyPr>
            <a:normAutofit/>
          </a:bodyPr>
          <a:lstStyle/>
          <a:p>
            <a:r>
              <a:rPr lang="en-US" dirty="0"/>
              <a:t>Same codestream, same capabilities*</a:t>
            </a:r>
          </a:p>
        </p:txBody>
      </p:sp>
      <p:sp>
        <p:nvSpPr>
          <p:cNvPr id="73" name="TextBox 72">
            <a:extLst>
              <a:ext uri="{FF2B5EF4-FFF2-40B4-BE49-F238E27FC236}">
                <a16:creationId xmlns:a16="http://schemas.microsoft.com/office/drawing/2014/main" id="{789A0111-46E4-41B0-B003-190E37CFE02A}"/>
              </a:ext>
            </a:extLst>
          </p:cNvPr>
          <p:cNvSpPr txBox="1"/>
          <p:nvPr/>
        </p:nvSpPr>
        <p:spPr>
          <a:xfrm>
            <a:off x="10659261" y="2551127"/>
            <a:ext cx="1291251" cy="369332"/>
          </a:xfrm>
          <a:prstGeom prst="rect">
            <a:avLst/>
          </a:prstGeom>
          <a:noFill/>
        </p:spPr>
        <p:txBody>
          <a:bodyPr wrap="none" rtlCol="0">
            <a:spAutoFit/>
          </a:bodyPr>
          <a:lstStyle/>
          <a:p>
            <a:r>
              <a:rPr lang="en-US" dirty="0">
                <a:ea typeface="Times New Roman" charset="0"/>
                <a:cs typeface="Times New Roman" panose="02020603050405020304" pitchFamily="18" charset="0"/>
              </a:rPr>
              <a:t>codestream</a:t>
            </a:r>
          </a:p>
        </p:txBody>
      </p:sp>
      <p:sp>
        <p:nvSpPr>
          <p:cNvPr id="88" name="TextBox 87">
            <a:extLst>
              <a:ext uri="{FF2B5EF4-FFF2-40B4-BE49-F238E27FC236}">
                <a16:creationId xmlns:a16="http://schemas.microsoft.com/office/drawing/2014/main" id="{957CE705-D821-4E32-943F-E15A86D90A81}"/>
              </a:ext>
            </a:extLst>
          </p:cNvPr>
          <p:cNvSpPr txBox="1"/>
          <p:nvPr/>
        </p:nvSpPr>
        <p:spPr>
          <a:xfrm>
            <a:off x="241488" y="2469354"/>
            <a:ext cx="1125697" cy="646331"/>
          </a:xfrm>
          <a:prstGeom prst="rect">
            <a:avLst/>
          </a:prstGeom>
          <a:noFill/>
        </p:spPr>
        <p:txBody>
          <a:bodyPr wrap="square" rtlCol="0">
            <a:spAutoFit/>
          </a:bodyPr>
          <a:lstStyle/>
          <a:p>
            <a:pPr algn="ctr"/>
            <a:r>
              <a:rPr lang="en-US" dirty="0">
                <a:ea typeface="Times New Roman" charset="0"/>
                <a:cs typeface="Times New Roman" panose="02020603050405020304" pitchFamily="18" charset="0"/>
              </a:rPr>
              <a:t>input imagery</a:t>
            </a:r>
          </a:p>
        </p:txBody>
      </p:sp>
      <p:graphicFrame>
        <p:nvGraphicFramePr>
          <p:cNvPr id="92" name="Diagram 91">
            <a:extLst>
              <a:ext uri="{FF2B5EF4-FFF2-40B4-BE49-F238E27FC236}">
                <a16:creationId xmlns:a16="http://schemas.microsoft.com/office/drawing/2014/main" id="{F513D30F-3B9B-4B0E-85F8-CB66CC5ECC12}"/>
              </a:ext>
            </a:extLst>
          </p:cNvPr>
          <p:cNvGraphicFramePr/>
          <p:nvPr>
            <p:extLst>
              <p:ext uri="{D42A27DB-BD31-4B8C-83A1-F6EECF244321}">
                <p14:modId xmlns:p14="http://schemas.microsoft.com/office/powerpoint/2010/main" val="1160355807"/>
              </p:ext>
            </p:extLst>
          </p:nvPr>
        </p:nvGraphicFramePr>
        <p:xfrm>
          <a:off x="1532739" y="2089627"/>
          <a:ext cx="8978900" cy="14057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5" name="Diagram 94">
            <a:extLst>
              <a:ext uri="{FF2B5EF4-FFF2-40B4-BE49-F238E27FC236}">
                <a16:creationId xmlns:a16="http://schemas.microsoft.com/office/drawing/2014/main" id="{014FC160-04CF-4FAF-A6D3-96BB8D2ECD12}"/>
              </a:ext>
            </a:extLst>
          </p:cNvPr>
          <p:cNvGraphicFramePr/>
          <p:nvPr>
            <p:extLst>
              <p:ext uri="{D42A27DB-BD31-4B8C-83A1-F6EECF244321}">
                <p14:modId xmlns:p14="http://schemas.microsoft.com/office/powerpoint/2010/main" val="974939443"/>
              </p:ext>
            </p:extLst>
          </p:nvPr>
        </p:nvGraphicFramePr>
        <p:xfrm>
          <a:off x="1532739" y="4237892"/>
          <a:ext cx="8978900" cy="140578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6" name="TextBox 95">
            <a:extLst>
              <a:ext uri="{FF2B5EF4-FFF2-40B4-BE49-F238E27FC236}">
                <a16:creationId xmlns:a16="http://schemas.microsoft.com/office/drawing/2014/main" id="{89876CFA-E53F-47DD-BFAC-C9AC0B28308F}"/>
              </a:ext>
            </a:extLst>
          </p:cNvPr>
          <p:cNvSpPr txBox="1"/>
          <p:nvPr/>
        </p:nvSpPr>
        <p:spPr>
          <a:xfrm>
            <a:off x="1483511" y="4009292"/>
            <a:ext cx="5029200" cy="461665"/>
          </a:xfrm>
          <a:prstGeom prst="rect">
            <a:avLst/>
          </a:prstGeom>
          <a:noFill/>
        </p:spPr>
        <p:txBody>
          <a:bodyPr wrap="square" rtlCol="0">
            <a:spAutoFit/>
          </a:bodyPr>
          <a:lstStyle/>
          <a:p>
            <a:r>
              <a:rPr lang="en-US" sz="2400" dirty="0"/>
              <a:t>HTJ2K</a:t>
            </a:r>
          </a:p>
        </p:txBody>
      </p:sp>
      <p:sp>
        <p:nvSpPr>
          <p:cNvPr id="97" name="TextBox 96">
            <a:extLst>
              <a:ext uri="{FF2B5EF4-FFF2-40B4-BE49-F238E27FC236}">
                <a16:creationId xmlns:a16="http://schemas.microsoft.com/office/drawing/2014/main" id="{DD603292-89C8-46D0-B8FA-66909A264915}"/>
              </a:ext>
            </a:extLst>
          </p:cNvPr>
          <p:cNvSpPr txBox="1"/>
          <p:nvPr/>
        </p:nvSpPr>
        <p:spPr>
          <a:xfrm>
            <a:off x="1483511" y="1850730"/>
            <a:ext cx="5029200" cy="461665"/>
          </a:xfrm>
          <a:prstGeom prst="rect">
            <a:avLst/>
          </a:prstGeom>
          <a:noFill/>
        </p:spPr>
        <p:txBody>
          <a:bodyPr wrap="square" rtlCol="0">
            <a:spAutoFit/>
          </a:bodyPr>
          <a:lstStyle/>
          <a:p>
            <a:r>
              <a:rPr lang="en-US" sz="2400" dirty="0"/>
              <a:t>Legacy  J2K</a:t>
            </a:r>
          </a:p>
        </p:txBody>
      </p:sp>
      <p:sp>
        <p:nvSpPr>
          <p:cNvPr id="100" name="TextBox 99">
            <a:extLst>
              <a:ext uri="{FF2B5EF4-FFF2-40B4-BE49-F238E27FC236}">
                <a16:creationId xmlns:a16="http://schemas.microsoft.com/office/drawing/2014/main" id="{899681E8-D53A-4AE5-87E2-8572766DF66B}"/>
              </a:ext>
            </a:extLst>
          </p:cNvPr>
          <p:cNvSpPr txBox="1"/>
          <p:nvPr/>
        </p:nvSpPr>
        <p:spPr>
          <a:xfrm>
            <a:off x="10659261" y="4776712"/>
            <a:ext cx="1291251" cy="369332"/>
          </a:xfrm>
          <a:prstGeom prst="rect">
            <a:avLst/>
          </a:prstGeom>
          <a:noFill/>
        </p:spPr>
        <p:txBody>
          <a:bodyPr wrap="none" rtlCol="0">
            <a:spAutoFit/>
          </a:bodyPr>
          <a:lstStyle/>
          <a:p>
            <a:r>
              <a:rPr lang="en-US" dirty="0">
                <a:ea typeface="Times New Roman" charset="0"/>
                <a:cs typeface="Times New Roman" panose="02020603050405020304" pitchFamily="18" charset="0"/>
              </a:rPr>
              <a:t>codestream</a:t>
            </a:r>
          </a:p>
        </p:txBody>
      </p:sp>
      <p:sp>
        <p:nvSpPr>
          <p:cNvPr id="101" name="TextBox 100">
            <a:extLst>
              <a:ext uri="{FF2B5EF4-FFF2-40B4-BE49-F238E27FC236}">
                <a16:creationId xmlns:a16="http://schemas.microsoft.com/office/drawing/2014/main" id="{531C03BB-94D2-44AA-9AEF-6BF1DBFA90E1}"/>
              </a:ext>
            </a:extLst>
          </p:cNvPr>
          <p:cNvSpPr txBox="1"/>
          <p:nvPr/>
        </p:nvSpPr>
        <p:spPr>
          <a:xfrm>
            <a:off x="241488" y="4596616"/>
            <a:ext cx="1125697" cy="646331"/>
          </a:xfrm>
          <a:prstGeom prst="rect">
            <a:avLst/>
          </a:prstGeom>
          <a:noFill/>
        </p:spPr>
        <p:txBody>
          <a:bodyPr wrap="square" rtlCol="0">
            <a:spAutoFit/>
          </a:bodyPr>
          <a:lstStyle/>
          <a:p>
            <a:pPr algn="ctr"/>
            <a:r>
              <a:rPr lang="en-US" dirty="0">
                <a:ea typeface="Times New Roman" charset="0"/>
                <a:cs typeface="Times New Roman" panose="02020603050405020304" pitchFamily="18" charset="0"/>
              </a:rPr>
              <a:t>input imagery</a:t>
            </a:r>
          </a:p>
        </p:txBody>
      </p:sp>
      <p:sp>
        <p:nvSpPr>
          <p:cNvPr id="3" name="Slide Number Placeholder 2">
            <a:extLst>
              <a:ext uri="{FF2B5EF4-FFF2-40B4-BE49-F238E27FC236}">
                <a16:creationId xmlns:a16="http://schemas.microsoft.com/office/drawing/2014/main" id="{171B3C75-C347-724B-9905-B6B348E64CC0}"/>
              </a:ext>
            </a:extLst>
          </p:cNvPr>
          <p:cNvSpPr>
            <a:spLocks noGrp="1"/>
          </p:cNvSpPr>
          <p:nvPr>
            <p:ph type="sldNum" sz="quarter" idx="12"/>
          </p:nvPr>
        </p:nvSpPr>
        <p:spPr/>
        <p:txBody>
          <a:bodyPr/>
          <a:lstStyle/>
          <a:p>
            <a:fld id="{D3911225-C9BE-47A9-B448-5743770F8516}" type="slidenum">
              <a:rPr lang="en-US" smtClean="0"/>
              <a:t>4</a:t>
            </a:fld>
            <a:endParaRPr lang="en-US"/>
          </a:p>
        </p:txBody>
      </p:sp>
      <p:sp>
        <p:nvSpPr>
          <p:cNvPr id="5" name="TextBox 4">
            <a:extLst>
              <a:ext uri="{FF2B5EF4-FFF2-40B4-BE49-F238E27FC236}">
                <a16:creationId xmlns:a16="http://schemas.microsoft.com/office/drawing/2014/main" id="{E632AF6E-45EF-7124-8AB6-1B108C354061}"/>
              </a:ext>
            </a:extLst>
          </p:cNvPr>
          <p:cNvSpPr txBox="1"/>
          <p:nvPr/>
        </p:nvSpPr>
        <p:spPr>
          <a:xfrm>
            <a:off x="0" y="6356351"/>
            <a:ext cx="7826619" cy="461665"/>
          </a:xfrm>
          <a:prstGeom prst="rect">
            <a:avLst/>
          </a:prstGeom>
          <a:noFill/>
        </p:spPr>
        <p:txBody>
          <a:bodyPr wrap="square">
            <a:spAutoFit/>
          </a:bodyPr>
          <a:lstStyle/>
          <a:p>
            <a:r>
              <a:rPr lang="en-US" sz="2400" i="1" dirty="0">
                <a:solidFill>
                  <a:schemeClr val="bg1">
                    <a:lumMod val="50000"/>
                  </a:schemeClr>
                </a:solidFill>
              </a:rPr>
              <a:t>* minus quality scalability</a:t>
            </a:r>
          </a:p>
        </p:txBody>
      </p:sp>
    </p:spTree>
    <p:extLst>
      <p:ext uri="{BB962C8B-B14F-4D97-AF65-F5344CB8AC3E}">
        <p14:creationId xmlns:p14="http://schemas.microsoft.com/office/powerpoint/2010/main" val="1846731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C8FDE-4CC6-49E1-866B-56989DAB3E74}"/>
              </a:ext>
            </a:extLst>
          </p:cNvPr>
          <p:cNvSpPr>
            <a:spLocks noGrp="1"/>
          </p:cNvSpPr>
          <p:nvPr>
            <p:ph type="title"/>
          </p:nvPr>
        </p:nvSpPr>
        <p:spPr>
          <a:xfrm>
            <a:off x="1194486" y="201718"/>
            <a:ext cx="10284213" cy="782977"/>
          </a:xfrm>
        </p:spPr>
        <p:txBody>
          <a:bodyPr>
            <a:normAutofit fontScale="90000"/>
          </a:bodyPr>
          <a:lstStyle/>
          <a:p>
            <a:r>
              <a:rPr lang="en-US" dirty="0"/>
              <a:t>Lossless transcoding to/from legacy J2K</a:t>
            </a:r>
          </a:p>
        </p:txBody>
      </p:sp>
      <p:sp>
        <p:nvSpPr>
          <p:cNvPr id="3" name="Content Placeholder 2">
            <a:extLst>
              <a:ext uri="{FF2B5EF4-FFF2-40B4-BE49-F238E27FC236}">
                <a16:creationId xmlns:a16="http://schemas.microsoft.com/office/drawing/2014/main" id="{2CD50555-E81D-4F3D-A896-85BF1302E5E4}"/>
              </a:ext>
            </a:extLst>
          </p:cNvPr>
          <p:cNvSpPr>
            <a:spLocks noGrp="1"/>
          </p:cNvSpPr>
          <p:nvPr>
            <p:ph idx="1"/>
          </p:nvPr>
        </p:nvSpPr>
        <p:spPr>
          <a:xfrm>
            <a:off x="838200" y="4572000"/>
            <a:ext cx="10515600" cy="1604962"/>
          </a:xfrm>
        </p:spPr>
        <p:txBody>
          <a:bodyPr>
            <a:normAutofit/>
          </a:bodyPr>
          <a:lstStyle/>
          <a:p>
            <a:r>
              <a:rPr lang="en-US" sz="2800" dirty="0"/>
              <a:t>Maintains compatibility with legacy JPEG 2000 applications</a:t>
            </a:r>
          </a:p>
          <a:p>
            <a:r>
              <a:rPr lang="en-US" sz="2800" dirty="0"/>
              <a:t>Provides a path to quality scalability</a:t>
            </a:r>
          </a:p>
        </p:txBody>
      </p:sp>
      <p:sp>
        <p:nvSpPr>
          <p:cNvPr id="4" name="Rectangle: Diagonal Corners Snipped 3">
            <a:extLst>
              <a:ext uri="{FF2B5EF4-FFF2-40B4-BE49-F238E27FC236}">
                <a16:creationId xmlns:a16="http://schemas.microsoft.com/office/drawing/2014/main" id="{47ADDECC-F5FE-447E-B9BC-F6EBFE6B185B}"/>
              </a:ext>
            </a:extLst>
          </p:cNvPr>
          <p:cNvSpPr/>
          <p:nvPr/>
        </p:nvSpPr>
        <p:spPr>
          <a:xfrm>
            <a:off x="875493" y="2887189"/>
            <a:ext cx="1393479" cy="923329"/>
          </a:xfrm>
          <a:prstGeom prst="snip2Diag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Legacy</a:t>
            </a:r>
            <a:br>
              <a:rPr lang="en-US" sz="1600" dirty="0">
                <a:solidFill>
                  <a:schemeClr val="tx1"/>
                </a:solidFill>
              </a:rPr>
            </a:br>
            <a:r>
              <a:rPr lang="en-US" sz="1600" dirty="0">
                <a:solidFill>
                  <a:schemeClr val="tx1"/>
                </a:solidFill>
              </a:rPr>
              <a:t>JPEG 2000 system</a:t>
            </a:r>
          </a:p>
        </p:txBody>
      </p:sp>
      <p:sp>
        <p:nvSpPr>
          <p:cNvPr id="5" name="Rectangle: Diagonal Corners Snipped 4">
            <a:extLst>
              <a:ext uri="{FF2B5EF4-FFF2-40B4-BE49-F238E27FC236}">
                <a16:creationId xmlns:a16="http://schemas.microsoft.com/office/drawing/2014/main" id="{F2A3CD06-9E8F-48DF-91F5-A475988C0003}"/>
              </a:ext>
            </a:extLst>
          </p:cNvPr>
          <p:cNvSpPr/>
          <p:nvPr/>
        </p:nvSpPr>
        <p:spPr>
          <a:xfrm>
            <a:off x="3968685" y="2887189"/>
            <a:ext cx="1304455" cy="923328"/>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Lossless transcode</a:t>
            </a:r>
          </a:p>
        </p:txBody>
      </p:sp>
      <p:pic>
        <p:nvPicPr>
          <p:cNvPr id="9" name="Graphic 8" descr="Repeat">
            <a:extLst>
              <a:ext uri="{FF2B5EF4-FFF2-40B4-BE49-F238E27FC236}">
                <a16:creationId xmlns:a16="http://schemas.microsoft.com/office/drawing/2014/main" id="{EC914B83-F265-4872-AEEF-D593AD3E45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00683" y="1769977"/>
            <a:ext cx="2921910" cy="2921910"/>
          </a:xfrm>
          <a:prstGeom prst="rect">
            <a:avLst/>
          </a:prstGeom>
        </p:spPr>
      </p:pic>
      <p:sp>
        <p:nvSpPr>
          <p:cNvPr id="11" name="TextBox 10">
            <a:extLst>
              <a:ext uri="{FF2B5EF4-FFF2-40B4-BE49-F238E27FC236}">
                <a16:creationId xmlns:a16="http://schemas.microsoft.com/office/drawing/2014/main" id="{84AB54C9-535D-4699-B848-55D5A4700267}"/>
              </a:ext>
            </a:extLst>
          </p:cNvPr>
          <p:cNvSpPr txBox="1"/>
          <p:nvPr/>
        </p:nvSpPr>
        <p:spPr>
          <a:xfrm>
            <a:off x="2389619" y="1943100"/>
            <a:ext cx="1371600" cy="830997"/>
          </a:xfrm>
          <a:prstGeom prst="rect">
            <a:avLst/>
          </a:prstGeom>
          <a:noFill/>
        </p:spPr>
        <p:txBody>
          <a:bodyPr wrap="square" rtlCol="0">
            <a:spAutoFit/>
          </a:bodyPr>
          <a:lstStyle/>
          <a:p>
            <a:pPr algn="ctr"/>
            <a:r>
              <a:rPr lang="en-US" sz="1600" dirty="0"/>
              <a:t>Legacy</a:t>
            </a:r>
          </a:p>
          <a:p>
            <a:pPr algn="ctr"/>
            <a:r>
              <a:rPr lang="en-US" sz="1600" dirty="0"/>
              <a:t>J2K codestream</a:t>
            </a:r>
          </a:p>
        </p:txBody>
      </p:sp>
      <p:sp>
        <p:nvSpPr>
          <p:cNvPr id="12" name="TextBox 11">
            <a:extLst>
              <a:ext uri="{FF2B5EF4-FFF2-40B4-BE49-F238E27FC236}">
                <a16:creationId xmlns:a16="http://schemas.microsoft.com/office/drawing/2014/main" id="{C9BEF0C5-B6D1-40F8-969D-2C8BA88FA21F}"/>
              </a:ext>
            </a:extLst>
          </p:cNvPr>
          <p:cNvSpPr txBox="1"/>
          <p:nvPr/>
        </p:nvSpPr>
        <p:spPr>
          <a:xfrm>
            <a:off x="5410200" y="2165552"/>
            <a:ext cx="1371600" cy="584775"/>
          </a:xfrm>
          <a:prstGeom prst="rect">
            <a:avLst/>
          </a:prstGeom>
          <a:noFill/>
        </p:spPr>
        <p:txBody>
          <a:bodyPr wrap="square" rtlCol="0">
            <a:spAutoFit/>
          </a:bodyPr>
          <a:lstStyle/>
          <a:p>
            <a:pPr algn="ctr"/>
            <a:r>
              <a:rPr lang="en-US" sz="1600" dirty="0"/>
              <a:t>HTJ2K</a:t>
            </a:r>
            <a:br>
              <a:rPr lang="en-US" sz="1600" dirty="0"/>
            </a:br>
            <a:r>
              <a:rPr lang="en-US" sz="1600" dirty="0"/>
              <a:t>codestream</a:t>
            </a:r>
          </a:p>
        </p:txBody>
      </p:sp>
      <p:sp>
        <p:nvSpPr>
          <p:cNvPr id="21" name="TextBox 20">
            <a:extLst>
              <a:ext uri="{FF2B5EF4-FFF2-40B4-BE49-F238E27FC236}">
                <a16:creationId xmlns:a16="http://schemas.microsoft.com/office/drawing/2014/main" id="{4312B9EF-5A39-4D41-B742-8114DB800991}"/>
              </a:ext>
            </a:extLst>
          </p:cNvPr>
          <p:cNvSpPr txBox="1"/>
          <p:nvPr/>
        </p:nvSpPr>
        <p:spPr>
          <a:xfrm>
            <a:off x="9886571" y="2630767"/>
            <a:ext cx="1842325" cy="1200329"/>
          </a:xfrm>
          <a:prstGeom prst="rect">
            <a:avLst/>
          </a:prstGeom>
          <a:solidFill>
            <a:schemeClr val="bg1"/>
          </a:solidFill>
        </p:spPr>
        <p:txBody>
          <a:bodyPr wrap="square" rtlCol="0">
            <a:spAutoFit/>
          </a:bodyPr>
          <a:lstStyle/>
          <a:p>
            <a:pPr algn="ctr"/>
            <a:r>
              <a:rPr lang="en-US" sz="2400" b="1" dirty="0"/>
              <a:t>Efficient HTJ2K processing</a:t>
            </a:r>
          </a:p>
        </p:txBody>
      </p:sp>
      <p:sp>
        <p:nvSpPr>
          <p:cNvPr id="24" name="Arrow: Left-Right 23">
            <a:extLst>
              <a:ext uri="{FF2B5EF4-FFF2-40B4-BE49-F238E27FC236}">
                <a16:creationId xmlns:a16="http://schemas.microsoft.com/office/drawing/2014/main" id="{7A4FE5F1-E7D1-4A68-B594-E7AD66615299}"/>
              </a:ext>
            </a:extLst>
          </p:cNvPr>
          <p:cNvSpPr/>
          <p:nvPr/>
        </p:nvSpPr>
        <p:spPr>
          <a:xfrm>
            <a:off x="2541957" y="3138234"/>
            <a:ext cx="1143000" cy="457200"/>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Left-Right 24">
            <a:extLst>
              <a:ext uri="{FF2B5EF4-FFF2-40B4-BE49-F238E27FC236}">
                <a16:creationId xmlns:a16="http://schemas.microsoft.com/office/drawing/2014/main" id="{82CE8CE2-EE4E-470D-ADE1-FC95C5C83E2A}"/>
              </a:ext>
            </a:extLst>
          </p:cNvPr>
          <p:cNvSpPr/>
          <p:nvPr/>
        </p:nvSpPr>
        <p:spPr>
          <a:xfrm>
            <a:off x="5565411" y="3138234"/>
            <a:ext cx="1143000" cy="457200"/>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2E452680-9D4A-A62D-2C39-397017EFB810}"/>
              </a:ext>
            </a:extLst>
          </p:cNvPr>
          <p:cNvSpPr>
            <a:spLocks noGrp="1"/>
          </p:cNvSpPr>
          <p:nvPr>
            <p:ph type="sldNum" sz="quarter" idx="12"/>
          </p:nvPr>
        </p:nvSpPr>
        <p:spPr/>
        <p:txBody>
          <a:bodyPr/>
          <a:lstStyle/>
          <a:p>
            <a:fld id="{D3911225-C9BE-47A9-B448-5743770F8516}" type="slidenum">
              <a:rPr lang="en-US" smtClean="0"/>
              <a:t>5</a:t>
            </a:fld>
            <a:endParaRPr lang="en-US"/>
          </a:p>
        </p:txBody>
      </p:sp>
    </p:spTree>
    <p:extLst>
      <p:ext uri="{BB962C8B-B14F-4D97-AF65-F5344CB8AC3E}">
        <p14:creationId xmlns:p14="http://schemas.microsoft.com/office/powerpoint/2010/main" val="44385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3B133-C236-4702-BBE2-9C9414C65BA6}"/>
              </a:ext>
            </a:extLst>
          </p:cNvPr>
          <p:cNvSpPr>
            <a:spLocks noGrp="1"/>
          </p:cNvSpPr>
          <p:nvPr>
            <p:ph type="title"/>
          </p:nvPr>
        </p:nvSpPr>
        <p:spPr>
          <a:xfrm>
            <a:off x="1194486" y="201718"/>
            <a:ext cx="10284213" cy="782977"/>
          </a:xfrm>
        </p:spPr>
        <p:txBody>
          <a:bodyPr>
            <a:normAutofit/>
          </a:bodyPr>
          <a:lstStyle/>
          <a:p>
            <a:r>
              <a:rPr lang="en-US" dirty="0"/>
              <a:t>Lossless UHD image coding</a:t>
            </a:r>
          </a:p>
        </p:txBody>
      </p:sp>
      <p:graphicFrame>
        <p:nvGraphicFramePr>
          <p:cNvPr id="9" name="Chart 8">
            <a:extLst>
              <a:ext uri="{FF2B5EF4-FFF2-40B4-BE49-F238E27FC236}">
                <a16:creationId xmlns:a16="http://schemas.microsoft.com/office/drawing/2014/main" id="{20838F67-59BB-4979-BDC1-53B40B92991D}"/>
              </a:ext>
            </a:extLst>
          </p:cNvPr>
          <p:cNvGraphicFramePr/>
          <p:nvPr>
            <p:extLst>
              <p:ext uri="{D42A27DB-BD31-4B8C-83A1-F6EECF244321}">
                <p14:modId xmlns:p14="http://schemas.microsoft.com/office/powerpoint/2010/main" val="4006495904"/>
              </p:ext>
            </p:extLst>
          </p:nvPr>
        </p:nvGraphicFramePr>
        <p:xfrm>
          <a:off x="1181100" y="2199293"/>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04CCF4B6-B7E3-4EBE-B000-093A4A281BB0}"/>
              </a:ext>
            </a:extLst>
          </p:cNvPr>
          <p:cNvGraphicFramePr/>
          <p:nvPr>
            <p:extLst>
              <p:ext uri="{D42A27DB-BD31-4B8C-83A1-F6EECF244321}">
                <p14:modId xmlns:p14="http://schemas.microsoft.com/office/powerpoint/2010/main" val="1477727479"/>
              </p:ext>
            </p:extLst>
          </p:nvPr>
        </p:nvGraphicFramePr>
        <p:xfrm>
          <a:off x="6324600" y="2199293"/>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a:extLst>
              <a:ext uri="{FF2B5EF4-FFF2-40B4-BE49-F238E27FC236}">
                <a16:creationId xmlns:a16="http://schemas.microsoft.com/office/drawing/2014/main" id="{9AC153DC-498F-3A5E-5CB4-3176880059D9}"/>
              </a:ext>
            </a:extLst>
          </p:cNvPr>
          <p:cNvSpPr txBox="1"/>
          <p:nvPr/>
        </p:nvSpPr>
        <p:spPr>
          <a:xfrm>
            <a:off x="0" y="6297555"/>
            <a:ext cx="11897456" cy="523220"/>
          </a:xfrm>
          <a:prstGeom prst="rect">
            <a:avLst/>
          </a:prstGeom>
          <a:noFill/>
        </p:spPr>
        <p:txBody>
          <a:bodyPr wrap="square">
            <a:spAutoFit/>
          </a:bodyPr>
          <a:lstStyle/>
          <a:p>
            <a:r>
              <a:rPr lang="en-US" sz="1400" dirty="0">
                <a:solidFill>
                  <a:schemeClr val="bg1">
                    <a:lumMod val="65000"/>
                  </a:schemeClr>
                </a:solidFill>
              </a:rPr>
              <a:t>10-second clip of Netflix' Meridian UHD SDR converted to DCDM X’Y’Z’</a:t>
            </a:r>
          </a:p>
          <a:p>
            <a:r>
              <a:rPr lang="en-US" sz="1400" dirty="0">
                <a:solidFill>
                  <a:schemeClr val="bg1">
                    <a:lumMod val="65000"/>
                  </a:schemeClr>
                </a:solidFill>
              </a:rPr>
              <a:t>MacBook Pro 15-inch 2018 2.9GHz Intel Core i9 (6-core) 16GB RAM 1TB SSD</a:t>
            </a:r>
          </a:p>
        </p:txBody>
      </p:sp>
      <p:sp>
        <p:nvSpPr>
          <p:cNvPr id="4" name="Slide Number Placeholder 3">
            <a:extLst>
              <a:ext uri="{FF2B5EF4-FFF2-40B4-BE49-F238E27FC236}">
                <a16:creationId xmlns:a16="http://schemas.microsoft.com/office/drawing/2014/main" id="{90B17F72-2446-BE31-98C1-06E96C9891ED}"/>
              </a:ext>
            </a:extLst>
          </p:cNvPr>
          <p:cNvSpPr>
            <a:spLocks noGrp="1"/>
          </p:cNvSpPr>
          <p:nvPr>
            <p:ph type="sldNum" sz="quarter" idx="12"/>
          </p:nvPr>
        </p:nvSpPr>
        <p:spPr/>
        <p:txBody>
          <a:bodyPr/>
          <a:lstStyle/>
          <a:p>
            <a:fld id="{D3911225-C9BE-47A9-B448-5743770F8516}" type="slidenum">
              <a:rPr lang="en-US" smtClean="0"/>
              <a:t>6</a:t>
            </a:fld>
            <a:endParaRPr lang="en-US"/>
          </a:p>
        </p:txBody>
      </p:sp>
    </p:spTree>
    <p:extLst>
      <p:ext uri="{BB962C8B-B14F-4D97-AF65-F5344CB8AC3E}">
        <p14:creationId xmlns:p14="http://schemas.microsoft.com/office/powerpoint/2010/main" val="2700065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E3F9D-F238-4978-BFB1-9F9E85A9071A}"/>
              </a:ext>
            </a:extLst>
          </p:cNvPr>
          <p:cNvSpPr>
            <a:spLocks noGrp="1"/>
          </p:cNvSpPr>
          <p:nvPr>
            <p:ph type="title"/>
          </p:nvPr>
        </p:nvSpPr>
        <p:spPr>
          <a:xfrm>
            <a:off x="1194486" y="201718"/>
            <a:ext cx="10284213" cy="782977"/>
          </a:xfrm>
        </p:spPr>
        <p:txBody>
          <a:bodyPr/>
          <a:lstStyle/>
          <a:p>
            <a:r>
              <a:rPr lang="en-US" dirty="0"/>
              <a:t>Lossy large image coding</a:t>
            </a:r>
          </a:p>
        </p:txBody>
      </p:sp>
      <p:graphicFrame>
        <p:nvGraphicFramePr>
          <p:cNvPr id="12" name="Chart 11">
            <a:extLst>
              <a:ext uri="{FF2B5EF4-FFF2-40B4-BE49-F238E27FC236}">
                <a16:creationId xmlns:a16="http://schemas.microsoft.com/office/drawing/2014/main" id="{41D849B2-0DCE-471C-8987-353BAC9FF650}"/>
              </a:ext>
            </a:extLst>
          </p:cNvPr>
          <p:cNvGraphicFramePr/>
          <p:nvPr/>
        </p:nvGraphicFramePr>
        <p:xfrm>
          <a:off x="4281230" y="1594416"/>
          <a:ext cx="36576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4DD91D15-71FF-4D1F-BB8A-0A96A7BEDE50}"/>
              </a:ext>
            </a:extLst>
          </p:cNvPr>
          <p:cNvGraphicFramePr/>
          <p:nvPr/>
        </p:nvGraphicFramePr>
        <p:xfrm>
          <a:off x="495300" y="1594416"/>
          <a:ext cx="36576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30D9A59B-502D-4013-80E3-E2D23FEDB5B0}"/>
              </a:ext>
            </a:extLst>
          </p:cNvPr>
          <p:cNvGraphicFramePr/>
          <p:nvPr/>
        </p:nvGraphicFramePr>
        <p:xfrm>
          <a:off x="8067160" y="1594416"/>
          <a:ext cx="36576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5" name="TextBox 14">
            <a:extLst>
              <a:ext uri="{FF2B5EF4-FFF2-40B4-BE49-F238E27FC236}">
                <a16:creationId xmlns:a16="http://schemas.microsoft.com/office/drawing/2014/main" id="{7A4EAF5C-0B58-4F20-B7D5-7412C2A8188D}"/>
              </a:ext>
            </a:extLst>
          </p:cNvPr>
          <p:cNvSpPr txBox="1"/>
          <p:nvPr/>
        </p:nvSpPr>
        <p:spPr>
          <a:xfrm>
            <a:off x="6781800" y="2659549"/>
            <a:ext cx="914400" cy="306467"/>
          </a:xfrm>
          <a:prstGeom prst="roundRect">
            <a:avLst/>
          </a:prstGeom>
          <a:ln w="38100"/>
        </p:spPr>
        <p:style>
          <a:lnRef idx="2">
            <a:schemeClr val="accent2"/>
          </a:lnRef>
          <a:fillRef idx="1">
            <a:schemeClr val="lt1"/>
          </a:fillRef>
          <a:effectRef idx="0">
            <a:schemeClr val="accent2"/>
          </a:effectRef>
          <a:fontRef idx="minor">
            <a:schemeClr val="dk1"/>
          </a:fontRef>
        </p:style>
        <p:txBody>
          <a:bodyPr wrap="square" lIns="0" tIns="0" rIns="0" bIns="0" rtlCol="0">
            <a:spAutoFit/>
          </a:bodyPr>
          <a:lstStyle/>
          <a:p>
            <a:pPr algn="ctr"/>
            <a:r>
              <a:rPr lang="en-US" dirty="0"/>
              <a:t>HTJ2K</a:t>
            </a:r>
          </a:p>
        </p:txBody>
      </p:sp>
      <p:sp>
        <p:nvSpPr>
          <p:cNvPr id="18" name="TextBox 17">
            <a:extLst>
              <a:ext uri="{FF2B5EF4-FFF2-40B4-BE49-F238E27FC236}">
                <a16:creationId xmlns:a16="http://schemas.microsoft.com/office/drawing/2014/main" id="{8AB54300-78E6-4778-9005-CA222392ABA9}"/>
              </a:ext>
            </a:extLst>
          </p:cNvPr>
          <p:cNvSpPr txBox="1"/>
          <p:nvPr/>
        </p:nvSpPr>
        <p:spPr>
          <a:xfrm>
            <a:off x="4953000" y="3543300"/>
            <a:ext cx="1257300" cy="306467"/>
          </a:xfrm>
          <a:prstGeom prst="round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wrap="square" lIns="0" tIns="0" rIns="0" bIns="0" rtlCol="0">
            <a:spAutoFit/>
          </a:bodyPr>
          <a:lstStyle/>
          <a:p>
            <a:pPr algn="ctr"/>
            <a:r>
              <a:rPr lang="en-US" dirty="0"/>
              <a:t>Legacy J2K</a:t>
            </a:r>
          </a:p>
        </p:txBody>
      </p:sp>
      <p:sp>
        <p:nvSpPr>
          <p:cNvPr id="4" name="TextBox 3">
            <a:extLst>
              <a:ext uri="{FF2B5EF4-FFF2-40B4-BE49-F238E27FC236}">
                <a16:creationId xmlns:a16="http://schemas.microsoft.com/office/drawing/2014/main" id="{47DF3022-BE2E-FF29-942A-25C4FAC6DA39}"/>
              </a:ext>
            </a:extLst>
          </p:cNvPr>
          <p:cNvSpPr txBox="1"/>
          <p:nvPr/>
        </p:nvSpPr>
        <p:spPr>
          <a:xfrm>
            <a:off x="0" y="6326953"/>
            <a:ext cx="11897456" cy="523220"/>
          </a:xfrm>
          <a:prstGeom prst="rect">
            <a:avLst/>
          </a:prstGeom>
          <a:noFill/>
        </p:spPr>
        <p:txBody>
          <a:bodyPr wrap="square">
            <a:spAutoFit/>
          </a:bodyPr>
          <a:lstStyle/>
          <a:p>
            <a:r>
              <a:rPr lang="en-GB" sz="1400" dirty="0">
                <a:solidFill>
                  <a:schemeClr val="bg1">
                    <a:lumMod val="65000"/>
                  </a:schemeClr>
                </a:solidFill>
              </a:rPr>
              <a:t>64×64 </a:t>
            </a:r>
            <a:r>
              <a:rPr lang="en-GB" sz="1400" dirty="0" err="1">
                <a:solidFill>
                  <a:schemeClr val="bg1">
                    <a:lumMod val="65000"/>
                  </a:schemeClr>
                </a:solidFill>
              </a:rPr>
              <a:t>codeblocks</a:t>
            </a:r>
            <a:r>
              <a:rPr lang="en-GB" sz="1400" dirty="0">
                <a:solidFill>
                  <a:schemeClr val="bg1">
                    <a:lumMod val="65000"/>
                  </a:schemeClr>
                </a:solidFill>
              </a:rPr>
              <a:t>, 9-7 wavelet transform, RGB to YCbCr irreversible decorrelating colour transform;</a:t>
            </a:r>
          </a:p>
          <a:p>
            <a:r>
              <a:rPr lang="en-US" sz="1400" dirty="0">
                <a:solidFill>
                  <a:schemeClr val="bg1">
                    <a:lumMod val="65000"/>
                  </a:schemeClr>
                </a:solidFill>
              </a:rPr>
              <a:t>Kakadu SDK v8.0 on 4-core Intel i7-6700 CPU @ 3.4 GHz</a:t>
            </a:r>
          </a:p>
        </p:txBody>
      </p:sp>
      <p:sp>
        <p:nvSpPr>
          <p:cNvPr id="6" name="TextBox 5">
            <a:extLst>
              <a:ext uri="{FF2B5EF4-FFF2-40B4-BE49-F238E27FC236}">
                <a16:creationId xmlns:a16="http://schemas.microsoft.com/office/drawing/2014/main" id="{71C0E314-251B-BCDE-BD80-955CD504EEEA}"/>
              </a:ext>
            </a:extLst>
          </p:cNvPr>
          <p:cNvSpPr txBox="1"/>
          <p:nvPr/>
        </p:nvSpPr>
        <p:spPr>
          <a:xfrm>
            <a:off x="185372" y="5066521"/>
            <a:ext cx="11859356" cy="461665"/>
          </a:xfrm>
          <a:prstGeom prst="rect">
            <a:avLst/>
          </a:prstGeom>
          <a:noFill/>
        </p:spPr>
        <p:txBody>
          <a:bodyPr wrap="square">
            <a:spAutoFit/>
          </a:bodyPr>
          <a:lstStyle/>
          <a:p>
            <a:pPr algn="ctr"/>
            <a:r>
              <a:rPr lang="en-GB" sz="2400" dirty="0"/>
              <a:t>Aerial photograph, 13333×13333 pixels, RGB, 8 bits per channel</a:t>
            </a:r>
            <a:endParaRPr lang="en-US" sz="2400" dirty="0"/>
          </a:p>
        </p:txBody>
      </p:sp>
      <p:sp>
        <p:nvSpPr>
          <p:cNvPr id="3" name="Slide Number Placeholder 2">
            <a:extLst>
              <a:ext uri="{FF2B5EF4-FFF2-40B4-BE49-F238E27FC236}">
                <a16:creationId xmlns:a16="http://schemas.microsoft.com/office/drawing/2014/main" id="{C96C1FEB-0A81-3501-FC58-3F5C10E52EA5}"/>
              </a:ext>
            </a:extLst>
          </p:cNvPr>
          <p:cNvSpPr>
            <a:spLocks noGrp="1"/>
          </p:cNvSpPr>
          <p:nvPr>
            <p:ph type="sldNum" sz="quarter" idx="12"/>
          </p:nvPr>
        </p:nvSpPr>
        <p:spPr/>
        <p:txBody>
          <a:bodyPr/>
          <a:lstStyle/>
          <a:p>
            <a:fld id="{D3911225-C9BE-47A9-B448-5743770F8516}" type="slidenum">
              <a:rPr lang="en-US" smtClean="0"/>
              <a:t>7</a:t>
            </a:fld>
            <a:endParaRPr lang="en-US"/>
          </a:p>
        </p:txBody>
      </p:sp>
    </p:spTree>
    <p:extLst>
      <p:ext uri="{BB962C8B-B14F-4D97-AF65-F5344CB8AC3E}">
        <p14:creationId xmlns:p14="http://schemas.microsoft.com/office/powerpoint/2010/main" val="2347434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lowchart: Alternate Process 11">
            <a:extLst>
              <a:ext uri="{FF2B5EF4-FFF2-40B4-BE49-F238E27FC236}">
                <a16:creationId xmlns:a16="http://schemas.microsoft.com/office/drawing/2014/main" id="{A03CC52B-F1BF-5CD7-F5C8-CEFD5A4B9CBF}"/>
              </a:ext>
            </a:extLst>
          </p:cNvPr>
          <p:cNvSpPr/>
          <p:nvPr/>
        </p:nvSpPr>
        <p:spPr>
          <a:xfrm>
            <a:off x="7283246" y="4299580"/>
            <a:ext cx="2203495" cy="1191816"/>
          </a:xfrm>
          <a:prstGeom prst="flowChartAlternateProcess">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pPr algn="ctr"/>
            <a:r>
              <a:rPr lang="en-US" sz="6400" dirty="0">
                <a:latin typeface="Arial" panose="020B0604020202020204" pitchFamily="34" charset="0"/>
                <a:cs typeface="Arial" panose="020B0604020202020204" pitchFamily="34" charset="0"/>
              </a:rPr>
              <a:t>ASIC</a:t>
            </a:r>
          </a:p>
        </p:txBody>
      </p:sp>
      <p:sp>
        <p:nvSpPr>
          <p:cNvPr id="10" name="Flowchart: Alternate Process 9">
            <a:extLst>
              <a:ext uri="{FF2B5EF4-FFF2-40B4-BE49-F238E27FC236}">
                <a16:creationId xmlns:a16="http://schemas.microsoft.com/office/drawing/2014/main" id="{DFB406AC-06CF-E81B-8AA5-8C268DF6F94E}"/>
              </a:ext>
            </a:extLst>
          </p:cNvPr>
          <p:cNvSpPr/>
          <p:nvPr/>
        </p:nvSpPr>
        <p:spPr>
          <a:xfrm>
            <a:off x="5571059" y="4299580"/>
            <a:ext cx="1253830" cy="1191816"/>
          </a:xfrm>
          <a:prstGeom prst="flowChartAlternateProcess">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pPr algn="ctr"/>
            <a:r>
              <a:rPr lang="en-US" sz="6400" dirty="0">
                <a:latin typeface="Arial" panose="020B0604020202020204" pitchFamily="34" charset="0"/>
                <a:cs typeface="Arial" panose="020B0604020202020204" pitchFamily="34" charset="0"/>
              </a:rPr>
              <a:t>JS</a:t>
            </a:r>
          </a:p>
        </p:txBody>
      </p:sp>
      <p:sp>
        <p:nvSpPr>
          <p:cNvPr id="8" name="Flowchart: Alternate Process 7">
            <a:extLst>
              <a:ext uri="{FF2B5EF4-FFF2-40B4-BE49-F238E27FC236}">
                <a16:creationId xmlns:a16="http://schemas.microsoft.com/office/drawing/2014/main" id="{3F7D8C8C-F8D3-F5B9-EA1D-C71B764E16EF}"/>
              </a:ext>
            </a:extLst>
          </p:cNvPr>
          <p:cNvSpPr/>
          <p:nvPr/>
        </p:nvSpPr>
        <p:spPr>
          <a:xfrm>
            <a:off x="149810" y="4281351"/>
            <a:ext cx="2474059" cy="1191816"/>
          </a:xfrm>
          <a:prstGeom prst="flowChartAlternateProcess">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pPr algn="ctr"/>
            <a:r>
              <a:rPr lang="en-US" sz="6400" dirty="0">
                <a:latin typeface="Arial" panose="020B0604020202020204" pitchFamily="34" charset="0"/>
                <a:cs typeface="Arial" panose="020B0604020202020204" pitchFamily="34" charset="0"/>
              </a:rPr>
              <a:t>FGPA</a:t>
            </a:r>
          </a:p>
        </p:txBody>
      </p:sp>
      <p:sp>
        <p:nvSpPr>
          <p:cNvPr id="7" name="Rectangle: Rounded Corners 6">
            <a:extLst>
              <a:ext uri="{FF2B5EF4-FFF2-40B4-BE49-F238E27FC236}">
                <a16:creationId xmlns:a16="http://schemas.microsoft.com/office/drawing/2014/main" id="{C0A246D9-146F-7989-3AFF-6295326286F5}"/>
              </a:ext>
            </a:extLst>
          </p:cNvPr>
          <p:cNvSpPr/>
          <p:nvPr/>
        </p:nvSpPr>
        <p:spPr>
          <a:xfrm>
            <a:off x="3082226" y="4299580"/>
            <a:ext cx="2030476" cy="1191816"/>
          </a:xfrm>
          <a:prstGeom prst="round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pPr algn="ctr"/>
            <a:r>
              <a:rPr lang="en-US" sz="6400" dirty="0">
                <a:latin typeface="Arial" panose="020B0604020202020204" pitchFamily="34" charset="0"/>
                <a:cs typeface="Arial" panose="020B0604020202020204" pitchFamily="34" charset="0"/>
              </a:rPr>
              <a:t>CPU</a:t>
            </a:r>
          </a:p>
        </p:txBody>
      </p:sp>
      <p:sp>
        <p:nvSpPr>
          <p:cNvPr id="5" name="Flowchart: Alternate Process 4">
            <a:extLst>
              <a:ext uri="{FF2B5EF4-FFF2-40B4-BE49-F238E27FC236}">
                <a16:creationId xmlns:a16="http://schemas.microsoft.com/office/drawing/2014/main" id="{CC804DEA-2126-3F9C-3791-11C16BB647AB}"/>
              </a:ext>
            </a:extLst>
          </p:cNvPr>
          <p:cNvSpPr/>
          <p:nvPr/>
        </p:nvSpPr>
        <p:spPr>
          <a:xfrm>
            <a:off x="9945097" y="4301480"/>
            <a:ext cx="2077965" cy="1191816"/>
          </a:xfrm>
          <a:prstGeom prst="flowChartAlternateProcess">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spAutoFit/>
          </a:bodyPr>
          <a:lstStyle/>
          <a:p>
            <a:pPr algn="ctr"/>
            <a:r>
              <a:rPr lang="en-US" sz="6400" dirty="0">
                <a:latin typeface="Arial" panose="020B0604020202020204" pitchFamily="34" charset="0"/>
                <a:cs typeface="Arial" panose="020B0604020202020204" pitchFamily="34" charset="0"/>
              </a:rPr>
              <a:t>GPU</a:t>
            </a:r>
          </a:p>
        </p:txBody>
      </p:sp>
      <p:sp>
        <p:nvSpPr>
          <p:cNvPr id="6" name="Slide Number Placeholder 5">
            <a:extLst>
              <a:ext uri="{FF2B5EF4-FFF2-40B4-BE49-F238E27FC236}">
                <a16:creationId xmlns:a16="http://schemas.microsoft.com/office/drawing/2014/main" id="{E9695DCA-2F83-25EA-E48E-9AABADCC5CC0}"/>
              </a:ext>
            </a:extLst>
          </p:cNvPr>
          <p:cNvSpPr>
            <a:spLocks noGrp="1"/>
          </p:cNvSpPr>
          <p:nvPr>
            <p:ph type="sldNum" sz="quarter" idx="12"/>
          </p:nvPr>
        </p:nvSpPr>
        <p:spPr>
          <a:xfrm>
            <a:off x="9372600" y="6356351"/>
            <a:ext cx="2743200" cy="464424"/>
          </a:xfrm>
        </p:spPr>
        <p:txBody>
          <a:bodyPr/>
          <a:lstStyle/>
          <a:p>
            <a:fld id="{3F88F465-32E8-417D-A0B4-AEBD1F0FF088}" type="slidenum">
              <a:rPr lang="en-US" smtClean="0"/>
              <a:pPr/>
              <a:t>8</a:t>
            </a:fld>
            <a:endParaRPr lang="en-US"/>
          </a:p>
        </p:txBody>
      </p:sp>
      <p:sp>
        <p:nvSpPr>
          <p:cNvPr id="2" name="Title 1">
            <a:extLst>
              <a:ext uri="{FF2B5EF4-FFF2-40B4-BE49-F238E27FC236}">
                <a16:creationId xmlns:a16="http://schemas.microsoft.com/office/drawing/2014/main" id="{6BD77D60-431F-81C6-8AE5-A04075E0266D}"/>
              </a:ext>
            </a:extLst>
          </p:cNvPr>
          <p:cNvSpPr>
            <a:spLocks noGrp="1"/>
          </p:cNvSpPr>
          <p:nvPr>
            <p:ph type="title"/>
          </p:nvPr>
        </p:nvSpPr>
        <p:spPr>
          <a:xfrm>
            <a:off x="1194486" y="201718"/>
            <a:ext cx="10284213" cy="782977"/>
          </a:xfrm>
        </p:spPr>
        <p:txBody>
          <a:bodyPr/>
          <a:lstStyle/>
          <a:p>
            <a:r>
              <a:rPr lang="en-US" dirty="0"/>
              <a:t>Many implementations</a:t>
            </a:r>
          </a:p>
        </p:txBody>
      </p:sp>
      <p:sp>
        <p:nvSpPr>
          <p:cNvPr id="9" name="TextBox 8">
            <a:extLst>
              <a:ext uri="{FF2B5EF4-FFF2-40B4-BE49-F238E27FC236}">
                <a16:creationId xmlns:a16="http://schemas.microsoft.com/office/drawing/2014/main" id="{40DBD409-32C8-A511-8EC0-A9B8F1C78198}"/>
              </a:ext>
            </a:extLst>
          </p:cNvPr>
          <p:cNvSpPr txBox="1"/>
          <p:nvPr/>
        </p:nvSpPr>
        <p:spPr>
          <a:xfrm>
            <a:off x="3535768" y="2912503"/>
            <a:ext cx="1754327" cy="738664"/>
          </a:xfrm>
          <a:prstGeom prst="rect">
            <a:avLst/>
          </a:prstGeom>
          <a:noFill/>
        </p:spPr>
        <p:txBody>
          <a:bodyPr wrap="none" lIns="182880" tIns="182880" rIns="182880" bIns="182880" anchor="ctr" anchorCtr="0">
            <a:spAutoFit/>
          </a:bodyPr>
          <a:lstStyle/>
          <a:p>
            <a:pPr algn="ctr"/>
            <a:r>
              <a:rPr lang="en-US" sz="2400" b="1" dirty="0">
                <a:latin typeface="Arial" panose="020B0604020202020204" pitchFamily="34" charset="0"/>
                <a:cs typeface="Arial" panose="020B0604020202020204" pitchFamily="34" charset="0"/>
                <a:hlinkClick r:id="rId2"/>
              </a:rPr>
              <a:t>OpenJPH</a:t>
            </a:r>
            <a:endParaRPr lang="en-US" sz="24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A3A1C76A-ED9C-8D53-8C86-30A1AE27CC28}"/>
              </a:ext>
            </a:extLst>
          </p:cNvPr>
          <p:cNvSpPr txBox="1"/>
          <p:nvPr/>
        </p:nvSpPr>
        <p:spPr>
          <a:xfrm>
            <a:off x="5096509" y="1280485"/>
            <a:ext cx="1975542" cy="771750"/>
          </a:xfrm>
          <a:prstGeom prst="rect">
            <a:avLst/>
          </a:prstGeom>
          <a:noFill/>
        </p:spPr>
        <p:txBody>
          <a:bodyPr wrap="none" lIns="182880" tIns="182880" rIns="182880" bIns="182880" anchor="ctr" anchorCtr="0">
            <a:spAutoFit/>
          </a:bodyPr>
          <a:lstStyle/>
          <a:p>
            <a:pPr algn="ctr">
              <a:lnSpc>
                <a:spcPct val="120000"/>
              </a:lnSpc>
            </a:pPr>
            <a:r>
              <a:rPr lang="en-US" sz="2400" b="1" dirty="0">
                <a:latin typeface="Arial" panose="020B0604020202020204" pitchFamily="34" charset="0"/>
                <a:cs typeface="Arial" panose="020B0604020202020204" pitchFamily="34" charset="0"/>
                <a:hlinkClick r:id="rId3"/>
              </a:rPr>
              <a:t>OpenJPEG</a:t>
            </a:r>
            <a:endParaRPr lang="en-US" sz="2400" b="1"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C8E936DE-80F3-18B4-96BF-BAA7C3CD86D9}"/>
              </a:ext>
            </a:extLst>
          </p:cNvPr>
          <p:cNvSpPr txBox="1"/>
          <p:nvPr/>
        </p:nvSpPr>
        <p:spPr>
          <a:xfrm>
            <a:off x="2710702" y="1313571"/>
            <a:ext cx="1650132" cy="738664"/>
          </a:xfrm>
          <a:prstGeom prst="rect">
            <a:avLst/>
          </a:prstGeom>
          <a:noFill/>
        </p:spPr>
        <p:txBody>
          <a:bodyPr wrap="none" lIns="182880" tIns="182880" rIns="182880" bIns="182880" anchor="ctr" anchorCtr="0">
            <a:spAutoFit/>
          </a:bodyPr>
          <a:lstStyle/>
          <a:p>
            <a:pPr algn="ctr"/>
            <a:r>
              <a:rPr lang="en-US" sz="2400" b="1" dirty="0">
                <a:latin typeface="Arial" panose="020B0604020202020204" pitchFamily="34" charset="0"/>
                <a:cs typeface="Arial" panose="020B0604020202020204" pitchFamily="34" charset="0"/>
                <a:hlinkClick r:id="rId4"/>
              </a:rPr>
              <a:t>FFMPEG</a:t>
            </a:r>
            <a:endParaRPr lang="en-US" sz="2400"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B41DF9DD-1371-D6DF-A349-684DC16BB0BD}"/>
              </a:ext>
            </a:extLst>
          </p:cNvPr>
          <p:cNvSpPr txBox="1"/>
          <p:nvPr/>
        </p:nvSpPr>
        <p:spPr>
          <a:xfrm>
            <a:off x="718681" y="2920679"/>
            <a:ext cx="2217595" cy="771750"/>
          </a:xfrm>
          <a:prstGeom prst="rect">
            <a:avLst/>
          </a:prstGeom>
          <a:noFill/>
        </p:spPr>
        <p:txBody>
          <a:bodyPr wrap="none" lIns="182880" tIns="182880" rIns="182880" bIns="182880" anchor="ctr" anchorCtr="0">
            <a:spAutoFit/>
          </a:bodyPr>
          <a:lstStyle/>
          <a:p>
            <a:pPr algn="ctr">
              <a:lnSpc>
                <a:spcPct val="120000"/>
              </a:lnSpc>
            </a:pPr>
            <a:r>
              <a:rPr lang="en-US" sz="2400" b="1" dirty="0">
                <a:latin typeface="Arial" panose="020B0604020202020204" pitchFamily="34" charset="0"/>
                <a:cs typeface="Arial" panose="020B0604020202020204" pitchFamily="34" charset="0"/>
                <a:hlinkClick r:id="rId5"/>
              </a:rPr>
              <a:t>Kakadu SDK</a:t>
            </a:r>
            <a:endParaRPr lang="en-US" sz="2400" b="1"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F5A81234-0E25-0D94-84B9-7101CCA301EE}"/>
              </a:ext>
            </a:extLst>
          </p:cNvPr>
          <p:cNvSpPr txBox="1"/>
          <p:nvPr/>
        </p:nvSpPr>
        <p:spPr>
          <a:xfrm>
            <a:off x="177968" y="1794787"/>
            <a:ext cx="2182329" cy="738664"/>
          </a:xfrm>
          <a:prstGeom prst="rect">
            <a:avLst/>
          </a:prstGeom>
          <a:noFill/>
        </p:spPr>
        <p:txBody>
          <a:bodyPr wrap="none" lIns="182880" tIns="182880" rIns="182880" bIns="182880" anchor="ctr" anchorCtr="0">
            <a:spAutoFit/>
          </a:bodyPr>
          <a:lstStyle/>
          <a:p>
            <a:pPr algn="ctr"/>
            <a:r>
              <a:rPr lang="en-US" sz="2400" b="1" dirty="0">
                <a:latin typeface="Arial" panose="020B0604020202020204" pitchFamily="34" charset="0"/>
                <a:cs typeface="Arial" panose="020B0604020202020204" pitchFamily="34" charset="0"/>
                <a:hlinkClick r:id="rId6"/>
              </a:rPr>
              <a:t>Comprimato</a:t>
            </a:r>
            <a:endParaRPr lang="en-US" sz="2400" b="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69D22B77-C78A-9319-246A-8B0EAE13DACD}"/>
              </a:ext>
            </a:extLst>
          </p:cNvPr>
          <p:cNvSpPr txBox="1"/>
          <p:nvPr/>
        </p:nvSpPr>
        <p:spPr>
          <a:xfrm>
            <a:off x="5030483" y="2264091"/>
            <a:ext cx="2131033" cy="738664"/>
          </a:xfrm>
          <a:prstGeom prst="rect">
            <a:avLst/>
          </a:prstGeom>
          <a:noFill/>
        </p:spPr>
        <p:txBody>
          <a:bodyPr wrap="none" lIns="182880" tIns="182880" rIns="182880" bIns="182880" anchor="ctr" anchorCtr="0">
            <a:spAutoFit/>
          </a:bodyPr>
          <a:lstStyle/>
          <a:p>
            <a:pPr algn="ctr"/>
            <a:r>
              <a:rPr lang="en-US" sz="2400" b="1" dirty="0">
                <a:latin typeface="Arial" panose="020B0604020202020204" pitchFamily="34" charset="0"/>
                <a:cs typeface="Arial" panose="020B0604020202020204" pitchFamily="34" charset="0"/>
                <a:hlinkClick r:id="rId7"/>
              </a:rPr>
              <a:t>OpenHTJ2K</a:t>
            </a:r>
            <a:endParaRPr lang="en-US" sz="2400" b="1"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D3479B5E-6A56-AECF-97A2-8147328C3162}"/>
              </a:ext>
            </a:extLst>
          </p:cNvPr>
          <p:cNvSpPr txBox="1"/>
          <p:nvPr/>
        </p:nvSpPr>
        <p:spPr>
          <a:xfrm>
            <a:off x="7705820" y="2462807"/>
            <a:ext cx="2869985" cy="1034129"/>
          </a:xfrm>
          <a:prstGeom prst="rect">
            <a:avLst/>
          </a:prstGeom>
          <a:noFill/>
        </p:spPr>
        <p:txBody>
          <a:bodyPr wrap="square" lIns="182880" tIns="182880" rIns="182880" bIns="182880" anchor="ctr" anchorCtr="0">
            <a:spAutoFit/>
          </a:bodyPr>
          <a:lstStyle/>
          <a:p>
            <a:pPr algn="ctr">
              <a:lnSpc>
                <a:spcPct val="90000"/>
              </a:lnSpc>
            </a:pPr>
            <a:r>
              <a:rPr lang="en-US" sz="2400" b="1" dirty="0">
                <a:latin typeface="Arial" panose="020B0604020202020204" pitchFamily="34" charset="0"/>
                <a:cs typeface="Arial" panose="020B0604020202020204" pitchFamily="34" charset="0"/>
                <a:hlinkClick r:id="rId8"/>
              </a:rPr>
              <a:t>ISO reference software</a:t>
            </a:r>
            <a:endParaRPr lang="en-US" sz="2400" b="1"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0D431AE8-E456-FFA2-1BD9-5D784809B3B8}"/>
              </a:ext>
            </a:extLst>
          </p:cNvPr>
          <p:cNvSpPr txBox="1"/>
          <p:nvPr/>
        </p:nvSpPr>
        <p:spPr>
          <a:xfrm>
            <a:off x="9781186" y="3461483"/>
            <a:ext cx="2334614" cy="738664"/>
          </a:xfrm>
          <a:prstGeom prst="rect">
            <a:avLst/>
          </a:prstGeom>
          <a:noFill/>
        </p:spPr>
        <p:txBody>
          <a:bodyPr wrap="none" lIns="182880" tIns="182880" rIns="182880" bIns="182880" anchor="ctr" anchorCtr="0">
            <a:spAutoFit/>
          </a:bodyPr>
          <a:lstStyle/>
          <a:p>
            <a:pPr algn="ctr"/>
            <a:r>
              <a:rPr lang="en-US" sz="2400" b="1" dirty="0">
                <a:latin typeface="Arial" panose="020B0604020202020204" pitchFamily="34" charset="0"/>
                <a:cs typeface="Arial" panose="020B0604020202020204" pitchFamily="34" charset="0"/>
              </a:rPr>
              <a:t>… and others</a:t>
            </a:r>
          </a:p>
        </p:txBody>
      </p:sp>
      <p:sp>
        <p:nvSpPr>
          <p:cNvPr id="34" name="TextBox 33">
            <a:extLst>
              <a:ext uri="{FF2B5EF4-FFF2-40B4-BE49-F238E27FC236}">
                <a16:creationId xmlns:a16="http://schemas.microsoft.com/office/drawing/2014/main" id="{8FE156B8-FF7B-84E1-5812-7CCA853EE46C}"/>
              </a:ext>
            </a:extLst>
          </p:cNvPr>
          <p:cNvSpPr txBox="1"/>
          <p:nvPr/>
        </p:nvSpPr>
        <p:spPr>
          <a:xfrm>
            <a:off x="-12793" y="5784353"/>
            <a:ext cx="12194146" cy="369332"/>
          </a:xfrm>
          <a:prstGeom prst="rect">
            <a:avLst/>
          </a:prstGeom>
          <a:solidFill>
            <a:schemeClr val="accent1">
              <a:lumMod val="60000"/>
              <a:lumOff val="40000"/>
            </a:schemeClr>
          </a:solidFill>
          <a:ln>
            <a:noFill/>
          </a:ln>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n-US" dirty="0">
                <a:latin typeface="Arial" panose="020B0604020202020204" pitchFamily="34" charset="0"/>
                <a:cs typeface="Arial" panose="020B0604020202020204" pitchFamily="34" charset="0"/>
              </a:rPr>
              <a:t>Open source and commercial</a:t>
            </a:r>
          </a:p>
        </p:txBody>
      </p:sp>
      <p:sp>
        <p:nvSpPr>
          <p:cNvPr id="13" name="TextBox 12">
            <a:extLst>
              <a:ext uri="{FF2B5EF4-FFF2-40B4-BE49-F238E27FC236}">
                <a16:creationId xmlns:a16="http://schemas.microsoft.com/office/drawing/2014/main" id="{9BEF0F20-92B9-59A8-B51F-C32678919766}"/>
              </a:ext>
            </a:extLst>
          </p:cNvPr>
          <p:cNvSpPr txBox="1"/>
          <p:nvPr/>
        </p:nvSpPr>
        <p:spPr>
          <a:xfrm>
            <a:off x="7590412" y="1273719"/>
            <a:ext cx="1581843" cy="738664"/>
          </a:xfrm>
          <a:prstGeom prst="rect">
            <a:avLst/>
          </a:prstGeom>
          <a:noFill/>
        </p:spPr>
        <p:txBody>
          <a:bodyPr wrap="none" lIns="182880" tIns="182880" rIns="182880" bIns="182880" anchor="ctr" anchorCtr="0">
            <a:spAutoFit/>
          </a:bodyPr>
          <a:lstStyle/>
          <a:p>
            <a:pPr algn="ctr"/>
            <a:r>
              <a:rPr lang="en-US" sz="2400" b="1" dirty="0">
                <a:latin typeface="Arial" panose="020B0604020202020204" pitchFamily="34" charset="0"/>
                <a:cs typeface="Arial" panose="020B0604020202020204" pitchFamily="34" charset="0"/>
                <a:hlinkClick r:id="rId9"/>
              </a:rPr>
              <a:t>ICT-Link</a:t>
            </a:r>
            <a:endParaRPr lang="en-US" sz="24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A6C1824-1E10-FC3C-4058-C69AA706DD8F}"/>
              </a:ext>
            </a:extLst>
          </p:cNvPr>
          <p:cNvSpPr txBox="1"/>
          <p:nvPr/>
        </p:nvSpPr>
        <p:spPr>
          <a:xfrm>
            <a:off x="10430402" y="1747328"/>
            <a:ext cx="1036181" cy="738664"/>
          </a:xfrm>
          <a:prstGeom prst="rect">
            <a:avLst/>
          </a:prstGeom>
          <a:noFill/>
        </p:spPr>
        <p:txBody>
          <a:bodyPr wrap="none" lIns="182880" tIns="182880" rIns="182880" bIns="182880" anchor="ctr" anchorCtr="0">
            <a:spAutoFit/>
          </a:bodyPr>
          <a:lstStyle/>
          <a:p>
            <a:pPr algn="ctr"/>
            <a:r>
              <a:rPr lang="en-US" sz="2400" b="1" dirty="0">
                <a:latin typeface="Arial" panose="020B0604020202020204" pitchFamily="34" charset="0"/>
                <a:cs typeface="Arial" panose="020B0604020202020204" pitchFamily="34" charset="0"/>
                <a:hlinkClick r:id="rId10"/>
              </a:rPr>
              <a:t>grok</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833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84DEB50-4F0A-98F8-B35D-9F7341B7A7B5}"/>
              </a:ext>
            </a:extLst>
          </p:cNvPr>
          <p:cNvSpPr>
            <a:spLocks noGrp="1"/>
          </p:cNvSpPr>
          <p:nvPr>
            <p:ph idx="1"/>
          </p:nvPr>
        </p:nvSpPr>
        <p:spPr/>
        <p:txBody>
          <a:bodyPr>
            <a:normAutofit/>
          </a:bodyPr>
          <a:lstStyle/>
          <a:p>
            <a:r>
              <a:rPr lang="en-US" dirty="0"/>
              <a:t>Real-time playback from a vanilla HTTP server</a:t>
            </a:r>
          </a:p>
          <a:p>
            <a:r>
              <a:rPr lang="en-US" dirty="0"/>
              <a:t>JavaScript decoder (OpenJPH compiled to </a:t>
            </a:r>
            <a:r>
              <a:rPr lang="en-US" dirty="0" err="1"/>
              <a:t>WebAssembly</a:t>
            </a:r>
            <a:r>
              <a:rPr lang="en-US" dirty="0"/>
              <a:t>)</a:t>
            </a:r>
          </a:p>
          <a:p>
            <a:r>
              <a:rPr lang="en-US" dirty="0"/>
              <a:t>Lossy HTJ2K essence wrapped in an MXF file</a:t>
            </a:r>
          </a:p>
          <a:p>
            <a:r>
              <a:rPr lang="en-US" dirty="0"/>
              <a:t>UHD image</a:t>
            </a:r>
          </a:p>
          <a:p>
            <a:pPr lvl="1"/>
            <a:r>
              <a:rPr lang="en-US" dirty="0"/>
              <a:t>3840x2160</a:t>
            </a:r>
          </a:p>
          <a:p>
            <a:pPr lvl="1"/>
            <a:r>
              <a:rPr lang="en-US" dirty="0"/>
              <a:t>4:2:2</a:t>
            </a:r>
          </a:p>
          <a:p>
            <a:pPr lvl="1"/>
            <a:r>
              <a:rPr lang="en-US" dirty="0"/>
              <a:t>10-bit</a:t>
            </a:r>
          </a:p>
          <a:p>
            <a:r>
              <a:rPr lang="en-US" dirty="0"/>
              <a:t>Resolution scalability to adapt to network and CPU availability</a:t>
            </a:r>
          </a:p>
          <a:p>
            <a:pPr lvl="1"/>
            <a:endParaRPr lang="en-US" dirty="0"/>
          </a:p>
          <a:p>
            <a:endParaRPr lang="en-US" dirty="0"/>
          </a:p>
        </p:txBody>
      </p:sp>
      <p:sp>
        <p:nvSpPr>
          <p:cNvPr id="4" name="Slide Number Placeholder 3">
            <a:extLst>
              <a:ext uri="{FF2B5EF4-FFF2-40B4-BE49-F238E27FC236}">
                <a16:creationId xmlns:a16="http://schemas.microsoft.com/office/drawing/2014/main" id="{34546999-498A-CB31-F58B-BD28028B48BD}"/>
              </a:ext>
            </a:extLst>
          </p:cNvPr>
          <p:cNvSpPr>
            <a:spLocks noGrp="1"/>
          </p:cNvSpPr>
          <p:nvPr>
            <p:ph type="sldNum" sz="quarter" idx="12"/>
          </p:nvPr>
        </p:nvSpPr>
        <p:spPr/>
        <p:txBody>
          <a:bodyPr/>
          <a:lstStyle/>
          <a:p>
            <a:fld id="{D3911225-C9BE-47A9-B448-5743770F8516}" type="slidenum">
              <a:rPr lang="en-US" smtClean="0"/>
              <a:t>9</a:t>
            </a:fld>
            <a:endParaRPr lang="en-US"/>
          </a:p>
        </p:txBody>
      </p:sp>
      <p:sp>
        <p:nvSpPr>
          <p:cNvPr id="2" name="Title 1">
            <a:extLst>
              <a:ext uri="{FF2B5EF4-FFF2-40B4-BE49-F238E27FC236}">
                <a16:creationId xmlns:a16="http://schemas.microsoft.com/office/drawing/2014/main" id="{1FA5AA61-8873-E218-2E9E-2F6945744607}"/>
              </a:ext>
            </a:extLst>
          </p:cNvPr>
          <p:cNvSpPr>
            <a:spLocks noGrp="1"/>
          </p:cNvSpPr>
          <p:nvPr>
            <p:ph type="title"/>
          </p:nvPr>
        </p:nvSpPr>
        <p:spPr/>
        <p:txBody>
          <a:bodyPr>
            <a:normAutofit/>
          </a:bodyPr>
          <a:lstStyle/>
          <a:p>
            <a:r>
              <a:rPr lang="en-US" dirty="0"/>
              <a:t>https://demo.noproxy.cloud/</a:t>
            </a:r>
          </a:p>
        </p:txBody>
      </p:sp>
    </p:spTree>
    <p:extLst>
      <p:ext uri="{BB962C8B-B14F-4D97-AF65-F5344CB8AC3E}">
        <p14:creationId xmlns:p14="http://schemas.microsoft.com/office/powerpoint/2010/main" val="37970715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2899</TotalTime>
  <Words>897</Words>
  <Application>Microsoft Office PowerPoint</Application>
  <PresentationFormat>Widescreen</PresentationFormat>
  <Paragraphs>141</Paragraphs>
  <Slides>9</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Amasis MT Pro Medium</vt:lpstr>
      <vt:lpstr>Aptos</vt:lpstr>
      <vt:lpstr>Arial</vt:lpstr>
      <vt:lpstr>Arial Black</vt:lpstr>
      <vt:lpstr>Times New Roman</vt:lpstr>
      <vt:lpstr>Office Theme</vt:lpstr>
      <vt:lpstr>HTJ2K</vt:lpstr>
      <vt:lpstr>PowerPoint Presentation</vt:lpstr>
      <vt:lpstr>High-throughput JPEG 2000 (HTJ2K)</vt:lpstr>
      <vt:lpstr>Same codestream, same capabilities*</vt:lpstr>
      <vt:lpstr>Lossless transcoding to/from legacy J2K</vt:lpstr>
      <vt:lpstr>Lossless UHD image coding</vt:lpstr>
      <vt:lpstr>Lossy large image coding</vt:lpstr>
      <vt:lpstr>Many implementations</vt:lpstr>
      <vt:lpstr>https://demo.noproxy.cloud/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Pierre-Anthony Lemieux</dc:creator>
  <cp:lastModifiedBy>Pierre-Anthony Lemieux</cp:lastModifiedBy>
  <cp:revision>245</cp:revision>
  <dcterms:created xsi:type="dcterms:W3CDTF">2024-04-09T21:07:00Z</dcterms:created>
  <dcterms:modified xsi:type="dcterms:W3CDTF">2025-11-19T15:38:10Z</dcterms:modified>
</cp:coreProperties>
</file>