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58" r:id="rId6"/>
    <p:sldId id="261" r:id="rId7"/>
    <p:sldId id="259" r:id="rId8"/>
    <p:sldId id="262" r:id="rId9"/>
    <p:sldId id="265" r:id="rId10"/>
    <p:sldId id="260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7F7557-89CF-7C54-5D29-37B2DA136361}" name="Comstock, Bill" initials="CB" userId="S::comstock@fas.harvard.edu::2f9f7500-4e55-491a-95d4-9b9f4c5c3d23" providerId="AD"/>
  <p188:author id="{7D243D67-8CFC-D3A1-665F-CB8DA8F04C59}" name="Abrams, Stephen" initials="" userId="S::stephen_abrams@harvard.edu::7c9befd0-87e2-49bd-b8e6-44727c9fac8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A4E"/>
    <a:srgbClr val="2F641C"/>
    <a:srgbClr val="994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9" autoAdjust="0"/>
    <p:restoredTop sz="92764" autoAdjust="0"/>
  </p:normalViewPr>
  <p:slideViewPr>
    <p:cSldViewPr>
      <p:cViewPr varScale="1">
        <p:scale>
          <a:sx n="67" d="100"/>
          <a:sy n="67" d="100"/>
        </p:scale>
        <p:origin x="1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ms, Stephen" userId="7c9befd0-87e2-49bd-b8e6-44727c9fac86" providerId="ADAL" clId="{B5990493-4C61-4AFC-948F-71D0462C49C8}"/>
    <pc:docChg chg="undo custSel modSld">
      <pc:chgData name="Abrams, Stephen" userId="7c9befd0-87e2-49bd-b8e6-44727c9fac86" providerId="ADAL" clId="{B5990493-4C61-4AFC-948F-71D0462C49C8}" dt="2025-11-19T14:38:08.805" v="16" actId="20577"/>
      <pc:docMkLst>
        <pc:docMk/>
      </pc:docMkLst>
      <pc:sldChg chg="modSp mod">
        <pc:chgData name="Abrams, Stephen" userId="7c9befd0-87e2-49bd-b8e6-44727c9fac86" providerId="ADAL" clId="{B5990493-4C61-4AFC-948F-71D0462C49C8}" dt="2025-11-19T14:38:08.805" v="16" actId="20577"/>
        <pc:sldMkLst>
          <pc:docMk/>
          <pc:sldMk cId="2240869290" sldId="258"/>
        </pc:sldMkLst>
        <pc:spChg chg="mod">
          <ac:chgData name="Abrams, Stephen" userId="7c9befd0-87e2-49bd-b8e6-44727c9fac86" providerId="ADAL" clId="{B5990493-4C61-4AFC-948F-71D0462C49C8}" dt="2025-11-19T14:38:08.805" v="16" actId="20577"/>
          <ac:spMkLst>
            <pc:docMk/>
            <pc:sldMk cId="2240869290" sldId="258"/>
            <ac:spMk id="2" creationId="{74F305F6-EE41-F28B-A280-467598BA5176}"/>
          </ac:spMkLst>
        </pc:spChg>
      </pc:sldChg>
      <pc:sldChg chg="modSp mod">
        <pc:chgData name="Abrams, Stephen" userId="7c9befd0-87e2-49bd-b8e6-44727c9fac86" providerId="ADAL" clId="{B5990493-4C61-4AFC-948F-71D0462C49C8}" dt="2025-11-19T13:40:41.228" v="5" actId="20577"/>
        <pc:sldMkLst>
          <pc:docMk/>
          <pc:sldMk cId="588046324" sldId="265"/>
        </pc:sldMkLst>
        <pc:spChg chg="mod">
          <ac:chgData name="Abrams, Stephen" userId="7c9befd0-87e2-49bd-b8e6-44727c9fac86" providerId="ADAL" clId="{B5990493-4C61-4AFC-948F-71D0462C49C8}" dt="2025-11-19T13:40:41.228" v="5" actId="20577"/>
          <ac:spMkLst>
            <pc:docMk/>
            <pc:sldMk cId="588046324" sldId="265"/>
            <ac:spMk id="3" creationId="{8B4550DF-10A5-5EBB-6AA6-380E8E67E20C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hu-my.sharepoint.com/personal/stephen_abrams_harvard_edu/Documents/Systems%20&amp;%20tools/DRS/Stats/DRS-image-formats_2025-11-1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hu-my.sharepoint.com/personal/stephen_abrams_harvard_edu/Documents/Systems%20&amp;%20tools/DRS/Stats/DRS-image-formats_2025-11-1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hu-my.sharepoint.com/personal/stephen_abrams_harvard_edu/Documents/Systems%20&amp;%20tools/DRS/Stats/DRS-image-formats_2025-11-1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hu-my.sharepoint.com/personal/stephen_abrams_harvard_edu/Documents/Systems%20&amp;%20tools/DRS/Stats/DRS-image-formats_2025-11-1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File MIME by count</a:t>
            </a:r>
          </a:p>
        </c:rich>
      </c:tx>
      <c:layout>
        <c:manualLayout>
          <c:xMode val="edge"/>
          <c:yMode val="edge"/>
          <c:x val="0.36529333481202175"/>
          <c:y val="6.944444444444444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'MIME types'!$B$1</c:f>
              <c:strCache>
                <c:ptCount val="1"/>
                <c:pt idx="0">
                  <c:v>Files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AC-479A-93D9-8361944AA8E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AC-479A-93D9-8361944AA8E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AC-479A-93D9-8361944AA8E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AC-479A-93D9-8361944AA8E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AC-479A-93D9-8361944AA8E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AC-479A-93D9-8361944AA8E2}"/>
              </c:ext>
            </c:extLst>
          </c:dPt>
          <c:dLbls>
            <c:dLbl>
              <c:idx val="0"/>
              <c:layout>
                <c:manualLayout>
                  <c:x val="0.17676056338028159"/>
                  <c:y val="-1.099546150481189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82621714539203"/>
                      <c:h val="7.133010717410323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9AC-479A-93D9-8361944AA8E2}"/>
                </c:ext>
              </c:extLst>
            </c:dLbl>
            <c:dLbl>
              <c:idx val="2"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9AC-479A-93D9-8361944AA8E2}"/>
                </c:ext>
              </c:extLst>
            </c:dLbl>
            <c:dLbl>
              <c:idx val="4"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9AC-479A-93D9-8361944AA8E2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'MIME types'!$A$2:$A$7</c:f>
              <c:strCache>
                <c:ptCount val="6"/>
                <c:pt idx="0">
                  <c:v>application/*</c:v>
                </c:pt>
                <c:pt idx="1">
                  <c:v>audio/*</c:v>
                </c:pt>
                <c:pt idx="2">
                  <c:v>image/*</c:v>
                </c:pt>
                <c:pt idx="3">
                  <c:v>message/*</c:v>
                </c:pt>
                <c:pt idx="4">
                  <c:v>text/*</c:v>
                </c:pt>
                <c:pt idx="5">
                  <c:v>video/*</c:v>
                </c:pt>
              </c:strCache>
            </c:strRef>
          </c:cat>
          <c:val>
            <c:numRef>
              <c:f>'MIME types'!$B$2:$B$7</c:f>
              <c:numCache>
                <c:formatCode>#,##0</c:formatCode>
                <c:ptCount val="6"/>
                <c:pt idx="0">
                  <c:v>1102990</c:v>
                </c:pt>
                <c:pt idx="1">
                  <c:v>158608</c:v>
                </c:pt>
                <c:pt idx="2">
                  <c:v>74506560</c:v>
                </c:pt>
                <c:pt idx="3">
                  <c:v>294</c:v>
                </c:pt>
                <c:pt idx="4">
                  <c:v>42868838</c:v>
                </c:pt>
                <c:pt idx="5">
                  <c:v>34972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9AC-479A-93D9-8361944AA8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File MIME by size</a:t>
            </a:r>
          </a:p>
        </c:rich>
      </c:tx>
      <c:layout>
        <c:manualLayout>
          <c:xMode val="edge"/>
          <c:yMode val="edge"/>
          <c:x val="0.3790257291782188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'MIME types'!$D$1</c:f>
              <c:strCache>
                <c:ptCount val="1"/>
                <c:pt idx="0">
                  <c:v>Size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D0E-4D51-A1FA-898169416E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D0E-4D51-A1FA-898169416E0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D0E-4D51-A1FA-898169416E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D0E-4D51-A1FA-898169416E0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D0E-4D51-A1FA-898169416E0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D0E-4D51-A1FA-898169416E0F}"/>
              </c:ext>
            </c:extLst>
          </c:dPt>
          <c:dLbls>
            <c:dLbl>
              <c:idx val="0"/>
              <c:layout>
                <c:manualLayout>
                  <c:x val="2.7778871391075095E-3"/>
                  <c:y val="-1.3888706620005855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805971128608923"/>
                      <c:h val="8.432341790609505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D0E-4D51-A1FA-898169416E0F}"/>
                </c:ext>
              </c:extLst>
            </c:dLbl>
            <c:dLbl>
              <c:idx val="1"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0E-4D51-A1FA-898169416E0F}"/>
                </c:ext>
              </c:extLst>
            </c:dLbl>
            <c:dLbl>
              <c:idx val="2"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D0E-4D51-A1FA-898169416E0F}"/>
                </c:ext>
              </c:extLst>
            </c:dLbl>
            <c:dLbl>
              <c:idx val="5"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D0E-4D51-A1FA-898169416E0F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'MIME types'!$A$2:$A$7</c:f>
              <c:strCache>
                <c:ptCount val="6"/>
                <c:pt idx="0">
                  <c:v>application/*</c:v>
                </c:pt>
                <c:pt idx="1">
                  <c:v>audio/*</c:v>
                </c:pt>
                <c:pt idx="2">
                  <c:v>image/*</c:v>
                </c:pt>
                <c:pt idx="3">
                  <c:v>message/*</c:v>
                </c:pt>
                <c:pt idx="4">
                  <c:v>text/*</c:v>
                </c:pt>
                <c:pt idx="5">
                  <c:v>video/*</c:v>
                </c:pt>
              </c:strCache>
            </c:strRef>
          </c:cat>
          <c:val>
            <c:numRef>
              <c:f>'MIME types'!$D$2:$D$7</c:f>
              <c:numCache>
                <c:formatCode>#,##0</c:formatCode>
                <c:ptCount val="6"/>
                <c:pt idx="0">
                  <c:v>65784057547701</c:v>
                </c:pt>
                <c:pt idx="1">
                  <c:v>34600338802533</c:v>
                </c:pt>
                <c:pt idx="2">
                  <c:v>288174710550647</c:v>
                </c:pt>
                <c:pt idx="3">
                  <c:v>16876688</c:v>
                </c:pt>
                <c:pt idx="4">
                  <c:v>978721054195</c:v>
                </c:pt>
                <c:pt idx="5">
                  <c:v>234700952690886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D0E-4D51-A1FA-898169416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Image files by count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'Image use'!$AA$1</c:f>
              <c:strCache>
                <c:ptCount val="1"/>
                <c:pt idx="0">
                  <c:v>BMP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use'!$AA$2:$AA$29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707-411B-A4B2-07AD6AD57807}"/>
            </c:ext>
          </c:extLst>
        </c:ser>
        <c:ser>
          <c:idx val="2"/>
          <c:order val="2"/>
          <c:tx>
            <c:strRef>
              <c:f>'Image use'!$AD$1</c:f>
              <c:strCache>
                <c:ptCount val="1"/>
                <c:pt idx="0">
                  <c:v>DWG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use'!$AD$2:$AD$29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187</c:v>
                </c:pt>
                <c:pt idx="25">
                  <c:v>187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707-411B-A4B2-07AD6AD57807}"/>
            </c:ext>
          </c:extLst>
        </c:ser>
        <c:ser>
          <c:idx val="3"/>
          <c:order val="3"/>
          <c:tx>
            <c:strRef>
              <c:f>'Image use'!$AG$1</c:f>
              <c:strCache>
                <c:ptCount val="1"/>
                <c:pt idx="0">
                  <c:v>EMF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use'!$AG$2:$AG$29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707-411B-A4B2-07AD6AD57807}"/>
            </c:ext>
          </c:extLst>
        </c:ser>
        <c:ser>
          <c:idx val="4"/>
          <c:order val="4"/>
          <c:tx>
            <c:strRef>
              <c:f>'Image use'!$AJ$1</c:f>
              <c:strCache>
                <c:ptCount val="1"/>
                <c:pt idx="0">
                  <c:v>FPX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use'!$AJ$2:$AJ$29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</c:v>
                </c:pt>
                <c:pt idx="22">
                  <c:v>9</c:v>
                </c:pt>
                <c:pt idx="23">
                  <c:v>9</c:v>
                </c:pt>
                <c:pt idx="24">
                  <c:v>14</c:v>
                </c:pt>
                <c:pt idx="25">
                  <c:v>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707-411B-A4B2-07AD6AD57807}"/>
            </c:ext>
          </c:extLst>
        </c:ser>
        <c:ser>
          <c:idx val="5"/>
          <c:order val="5"/>
          <c:tx>
            <c:strRef>
              <c:f>'Image use'!$AM$1</c:f>
              <c:strCache>
                <c:ptCount val="1"/>
                <c:pt idx="0">
                  <c:v>GIF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use'!$AM$2:$AM$29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55</c:v>
                </c:pt>
                <c:pt idx="18">
                  <c:v>55</c:v>
                </c:pt>
                <c:pt idx="19">
                  <c:v>58</c:v>
                </c:pt>
                <c:pt idx="20">
                  <c:v>58</c:v>
                </c:pt>
                <c:pt idx="21">
                  <c:v>59</c:v>
                </c:pt>
                <c:pt idx="22">
                  <c:v>62</c:v>
                </c:pt>
                <c:pt idx="23">
                  <c:v>62</c:v>
                </c:pt>
                <c:pt idx="24">
                  <c:v>62</c:v>
                </c:pt>
                <c:pt idx="25">
                  <c:v>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707-411B-A4B2-07AD6AD57807}"/>
            </c:ext>
          </c:extLst>
        </c:ser>
        <c:ser>
          <c:idx val="6"/>
          <c:order val="6"/>
          <c:tx>
            <c:strRef>
              <c:f>'Image use'!$AP$1</c:f>
              <c:strCache>
                <c:ptCount val="1"/>
                <c:pt idx="0">
                  <c:v>JPEG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use'!$AP$2:$AP$29</c:f>
              <c:numCache>
                <c:formatCode>#,##0</c:formatCode>
                <c:ptCount val="28"/>
                <c:pt idx="0">
                  <c:v>4888</c:v>
                </c:pt>
                <c:pt idx="1">
                  <c:v>10249</c:v>
                </c:pt>
                <c:pt idx="2">
                  <c:v>98742</c:v>
                </c:pt>
                <c:pt idx="3">
                  <c:v>205362</c:v>
                </c:pt>
                <c:pt idx="4">
                  <c:v>701863</c:v>
                </c:pt>
                <c:pt idx="5">
                  <c:v>1196187</c:v>
                </c:pt>
                <c:pt idx="6">
                  <c:v>1610817</c:v>
                </c:pt>
                <c:pt idx="7">
                  <c:v>1958878</c:v>
                </c:pt>
                <c:pt idx="8">
                  <c:v>2250379</c:v>
                </c:pt>
                <c:pt idx="9">
                  <c:v>2288079</c:v>
                </c:pt>
                <c:pt idx="10">
                  <c:v>2319742</c:v>
                </c:pt>
                <c:pt idx="11">
                  <c:v>2330349</c:v>
                </c:pt>
                <c:pt idx="12">
                  <c:v>2333364</c:v>
                </c:pt>
                <c:pt idx="13">
                  <c:v>2333435</c:v>
                </c:pt>
                <c:pt idx="14">
                  <c:v>2335755</c:v>
                </c:pt>
                <c:pt idx="15">
                  <c:v>2342097</c:v>
                </c:pt>
                <c:pt idx="16">
                  <c:v>2358013</c:v>
                </c:pt>
                <c:pt idx="17">
                  <c:v>2365164</c:v>
                </c:pt>
                <c:pt idx="18">
                  <c:v>5592551</c:v>
                </c:pt>
                <c:pt idx="19">
                  <c:v>5602742</c:v>
                </c:pt>
                <c:pt idx="20">
                  <c:v>6171887</c:v>
                </c:pt>
                <c:pt idx="21">
                  <c:v>6372291</c:v>
                </c:pt>
                <c:pt idx="22">
                  <c:v>6380130</c:v>
                </c:pt>
                <c:pt idx="23">
                  <c:v>6407618</c:v>
                </c:pt>
                <c:pt idx="24">
                  <c:v>6410615</c:v>
                </c:pt>
                <c:pt idx="25">
                  <c:v>6413682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707-411B-A4B2-07AD6AD57807}"/>
            </c:ext>
          </c:extLst>
        </c:ser>
        <c:ser>
          <c:idx val="7"/>
          <c:order val="7"/>
          <c:tx>
            <c:strRef>
              <c:f>'Image use'!$AS$1</c:f>
              <c:strCache>
                <c:ptCount val="1"/>
                <c:pt idx="0">
                  <c:v>JP2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use'!$AS$2:$AS$29</c:f>
              <c:numCache>
                <c:formatCode>#,##0</c:formatCode>
                <c:ptCount val="28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9545</c:v>
                </c:pt>
                <c:pt idx="5">
                  <c:v>254213</c:v>
                </c:pt>
                <c:pt idx="6">
                  <c:v>714442</c:v>
                </c:pt>
                <c:pt idx="7">
                  <c:v>1382891</c:v>
                </c:pt>
                <c:pt idx="8">
                  <c:v>3333331</c:v>
                </c:pt>
                <c:pt idx="9">
                  <c:v>5153973</c:v>
                </c:pt>
                <c:pt idx="10">
                  <c:v>7558398</c:v>
                </c:pt>
                <c:pt idx="11">
                  <c:v>9028756</c:v>
                </c:pt>
                <c:pt idx="12">
                  <c:v>10505707</c:v>
                </c:pt>
                <c:pt idx="13">
                  <c:v>11629406</c:v>
                </c:pt>
                <c:pt idx="14">
                  <c:v>13299441</c:v>
                </c:pt>
                <c:pt idx="15">
                  <c:v>20904230</c:v>
                </c:pt>
                <c:pt idx="16">
                  <c:v>23743906</c:v>
                </c:pt>
                <c:pt idx="17">
                  <c:v>26717498</c:v>
                </c:pt>
                <c:pt idx="18">
                  <c:v>28130646</c:v>
                </c:pt>
                <c:pt idx="19">
                  <c:v>38703845</c:v>
                </c:pt>
                <c:pt idx="20">
                  <c:v>39401214</c:v>
                </c:pt>
                <c:pt idx="21">
                  <c:v>40178959</c:v>
                </c:pt>
                <c:pt idx="22">
                  <c:v>41218648</c:v>
                </c:pt>
                <c:pt idx="23">
                  <c:v>42294334</c:v>
                </c:pt>
                <c:pt idx="24">
                  <c:v>43535074</c:v>
                </c:pt>
                <c:pt idx="25">
                  <c:v>44556493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D707-411B-A4B2-07AD6AD57807}"/>
            </c:ext>
          </c:extLst>
        </c:ser>
        <c:ser>
          <c:idx val="8"/>
          <c:order val="8"/>
          <c:tx>
            <c:strRef>
              <c:f>'Image use'!$AV$1</c:f>
              <c:strCache>
                <c:ptCount val="1"/>
                <c:pt idx="0">
                  <c:v>PICT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use'!$AV$2:$AV$29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707-411B-A4B2-07AD6AD57807}"/>
            </c:ext>
          </c:extLst>
        </c:ser>
        <c:ser>
          <c:idx val="9"/>
          <c:order val="9"/>
          <c:tx>
            <c:strRef>
              <c:f>'Image use'!$AY$1</c:f>
              <c:strCache>
                <c:ptCount val="1"/>
                <c:pt idx="0">
                  <c:v>PNG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use'!$AY$2:$AY$29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190</c:v>
                </c:pt>
                <c:pt idx="18">
                  <c:v>190</c:v>
                </c:pt>
                <c:pt idx="19">
                  <c:v>190</c:v>
                </c:pt>
                <c:pt idx="20">
                  <c:v>202</c:v>
                </c:pt>
                <c:pt idx="21">
                  <c:v>204</c:v>
                </c:pt>
                <c:pt idx="22">
                  <c:v>204</c:v>
                </c:pt>
                <c:pt idx="23">
                  <c:v>205</c:v>
                </c:pt>
                <c:pt idx="24">
                  <c:v>206</c:v>
                </c:pt>
                <c:pt idx="25">
                  <c:v>206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D707-411B-A4B2-07AD6AD57807}"/>
            </c:ext>
          </c:extLst>
        </c:ser>
        <c:ser>
          <c:idx val="10"/>
          <c:order val="10"/>
          <c:tx>
            <c:strRef>
              <c:f>'Image use'!$BB$1</c:f>
              <c:strCache>
                <c:ptCount val="1"/>
                <c:pt idx="0">
                  <c:v>PSD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use'!$BB$2:$BB$29</c:f>
              <c:numCache>
                <c:formatCode>#,##0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23</c:v>
                </c:pt>
                <c:pt idx="18">
                  <c:v>23</c:v>
                </c:pt>
                <c:pt idx="19">
                  <c:v>23</c:v>
                </c:pt>
                <c:pt idx="20">
                  <c:v>23</c:v>
                </c:pt>
                <c:pt idx="21">
                  <c:v>23</c:v>
                </c:pt>
                <c:pt idx="22">
                  <c:v>23</c:v>
                </c:pt>
                <c:pt idx="23">
                  <c:v>23</c:v>
                </c:pt>
                <c:pt idx="24">
                  <c:v>24</c:v>
                </c:pt>
                <c:pt idx="25">
                  <c:v>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D707-411B-A4B2-07AD6AD57807}"/>
            </c:ext>
          </c:extLst>
        </c:ser>
        <c:ser>
          <c:idx val="11"/>
          <c:order val="11"/>
          <c:tx>
            <c:strRef>
              <c:f>'Image use'!$BE$1</c:f>
              <c:strCache>
                <c:ptCount val="1"/>
                <c:pt idx="0">
                  <c:v>TIFF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use'!$BE$2:$BE$29</c:f>
              <c:numCache>
                <c:formatCode>#,##0</c:formatCode>
                <c:ptCount val="28"/>
                <c:pt idx="0">
                  <c:v>6690</c:v>
                </c:pt>
                <c:pt idx="1">
                  <c:v>113670</c:v>
                </c:pt>
                <c:pt idx="2">
                  <c:v>145157</c:v>
                </c:pt>
                <c:pt idx="3">
                  <c:v>249071</c:v>
                </c:pt>
                <c:pt idx="4">
                  <c:v>896939</c:v>
                </c:pt>
                <c:pt idx="5">
                  <c:v>1182059</c:v>
                </c:pt>
                <c:pt idx="6">
                  <c:v>1657149</c:v>
                </c:pt>
                <c:pt idx="7">
                  <c:v>1868867</c:v>
                </c:pt>
                <c:pt idx="8">
                  <c:v>2099728</c:v>
                </c:pt>
                <c:pt idx="9">
                  <c:v>2259617</c:v>
                </c:pt>
                <c:pt idx="10">
                  <c:v>4362092</c:v>
                </c:pt>
                <c:pt idx="11">
                  <c:v>12800498</c:v>
                </c:pt>
                <c:pt idx="12">
                  <c:v>14127284</c:v>
                </c:pt>
                <c:pt idx="13">
                  <c:v>14326577</c:v>
                </c:pt>
                <c:pt idx="14">
                  <c:v>14570870</c:v>
                </c:pt>
                <c:pt idx="15">
                  <c:v>15027280</c:v>
                </c:pt>
                <c:pt idx="16">
                  <c:v>15300300</c:v>
                </c:pt>
                <c:pt idx="17">
                  <c:v>15843921</c:v>
                </c:pt>
                <c:pt idx="18">
                  <c:v>19365229</c:v>
                </c:pt>
                <c:pt idx="19">
                  <c:v>19607103</c:v>
                </c:pt>
                <c:pt idx="20">
                  <c:v>21978256</c:v>
                </c:pt>
                <c:pt idx="21">
                  <c:v>22937054</c:v>
                </c:pt>
                <c:pt idx="22">
                  <c:v>22986626</c:v>
                </c:pt>
                <c:pt idx="23">
                  <c:v>23026395</c:v>
                </c:pt>
                <c:pt idx="24">
                  <c:v>23096244</c:v>
                </c:pt>
                <c:pt idx="25">
                  <c:v>23534387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D707-411B-A4B2-07AD6AD578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99544319"/>
        <c:axId val="1999544799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'Image use'!$A$1</c15:sqref>
                        </c15:formulaRef>
                      </c:ext>
                    </c:extLst>
                    <c:strCache>
                      <c:ptCount val="1"/>
                      <c:pt idx="0">
                        <c:v>Year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'Image use'!$A$2:$A$27</c15:sqref>
                        </c15:formulaRef>
                      </c:ext>
                    </c:extLst>
                    <c:numCache>
                      <c:formatCode>General</c:formatCode>
                      <c:ptCount val="26"/>
                      <c:pt idx="0">
                        <c:v>2000</c:v>
                      </c:pt>
                      <c:pt idx="1">
                        <c:v>2001</c:v>
                      </c:pt>
                      <c:pt idx="2">
                        <c:v>2002</c:v>
                      </c:pt>
                      <c:pt idx="3">
                        <c:v>2003</c:v>
                      </c:pt>
                      <c:pt idx="4">
                        <c:v>2004</c:v>
                      </c:pt>
                      <c:pt idx="5">
                        <c:v>2005</c:v>
                      </c:pt>
                      <c:pt idx="6">
                        <c:v>2006</c:v>
                      </c:pt>
                      <c:pt idx="7">
                        <c:v>2007</c:v>
                      </c:pt>
                      <c:pt idx="8">
                        <c:v>2008</c:v>
                      </c:pt>
                      <c:pt idx="9">
                        <c:v>2009</c:v>
                      </c:pt>
                      <c:pt idx="10">
                        <c:v>2010</c:v>
                      </c:pt>
                      <c:pt idx="11">
                        <c:v>2011</c:v>
                      </c:pt>
                      <c:pt idx="12">
                        <c:v>2012</c:v>
                      </c:pt>
                      <c:pt idx="13">
                        <c:v>2013</c:v>
                      </c:pt>
                      <c:pt idx="14">
                        <c:v>2014</c:v>
                      </c:pt>
                      <c:pt idx="15">
                        <c:v>2015</c:v>
                      </c:pt>
                      <c:pt idx="16">
                        <c:v>2016</c:v>
                      </c:pt>
                      <c:pt idx="17">
                        <c:v>2017</c:v>
                      </c:pt>
                      <c:pt idx="18">
                        <c:v>2018</c:v>
                      </c:pt>
                      <c:pt idx="19">
                        <c:v>2019</c:v>
                      </c:pt>
                      <c:pt idx="20">
                        <c:v>2020</c:v>
                      </c:pt>
                      <c:pt idx="21">
                        <c:v>2021</c:v>
                      </c:pt>
                      <c:pt idx="22">
                        <c:v>2022</c:v>
                      </c:pt>
                      <c:pt idx="23">
                        <c:v>2023</c:v>
                      </c:pt>
                      <c:pt idx="24">
                        <c:v>2024</c:v>
                      </c:pt>
                      <c:pt idx="25">
                        <c:v>2025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'Image use'!$A$2:$A$29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2000</c:v>
                      </c:pt>
                      <c:pt idx="1">
                        <c:v>2001</c:v>
                      </c:pt>
                      <c:pt idx="2">
                        <c:v>2002</c:v>
                      </c:pt>
                      <c:pt idx="3">
                        <c:v>2003</c:v>
                      </c:pt>
                      <c:pt idx="4">
                        <c:v>2004</c:v>
                      </c:pt>
                      <c:pt idx="5">
                        <c:v>2005</c:v>
                      </c:pt>
                      <c:pt idx="6">
                        <c:v>2006</c:v>
                      </c:pt>
                      <c:pt idx="7">
                        <c:v>2007</c:v>
                      </c:pt>
                      <c:pt idx="8">
                        <c:v>2008</c:v>
                      </c:pt>
                      <c:pt idx="9">
                        <c:v>2009</c:v>
                      </c:pt>
                      <c:pt idx="10">
                        <c:v>2010</c:v>
                      </c:pt>
                      <c:pt idx="11">
                        <c:v>2011</c:v>
                      </c:pt>
                      <c:pt idx="12">
                        <c:v>2012</c:v>
                      </c:pt>
                      <c:pt idx="13">
                        <c:v>2013</c:v>
                      </c:pt>
                      <c:pt idx="14">
                        <c:v>2014</c:v>
                      </c:pt>
                      <c:pt idx="15">
                        <c:v>2015</c:v>
                      </c:pt>
                      <c:pt idx="16">
                        <c:v>2016</c:v>
                      </c:pt>
                      <c:pt idx="17">
                        <c:v>2017</c:v>
                      </c:pt>
                      <c:pt idx="18">
                        <c:v>2018</c:v>
                      </c:pt>
                      <c:pt idx="19">
                        <c:v>2019</c:v>
                      </c:pt>
                      <c:pt idx="20">
                        <c:v>2020</c:v>
                      </c:pt>
                      <c:pt idx="21">
                        <c:v>2021</c:v>
                      </c:pt>
                      <c:pt idx="22">
                        <c:v>2022</c:v>
                      </c:pt>
                      <c:pt idx="23">
                        <c:v>2023</c:v>
                      </c:pt>
                      <c:pt idx="24">
                        <c:v>2024</c:v>
                      </c:pt>
                      <c:pt idx="25">
                        <c:v>2025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B-D707-411B-A4B2-07AD6AD57807}"/>
                  </c:ext>
                </c:extLst>
              </c15:ser>
            </c15:filteredLineSeries>
          </c:ext>
        </c:extLst>
      </c:lineChart>
      <c:catAx>
        <c:axId val="19995443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9544799"/>
        <c:crosses val="autoZero"/>
        <c:auto val="1"/>
        <c:lblAlgn val="ctr"/>
        <c:lblOffset val="100"/>
        <c:noMultiLvlLbl val="0"/>
      </c:catAx>
      <c:valAx>
        <c:axId val="1999544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9544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Image files by TB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'Image use'!$AC$1</c:f>
              <c:strCache>
                <c:ptCount val="1"/>
                <c:pt idx="0">
                  <c:v>BMP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use'!$AC$2:$AC$29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1.6653425399999999E-4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64-42F6-99BB-CE7C9C74EDFF}"/>
            </c:ext>
          </c:extLst>
        </c:ser>
        <c:ser>
          <c:idx val="2"/>
          <c:order val="2"/>
          <c:tx>
            <c:strRef>
              <c:f>'Image use'!$AF$1</c:f>
              <c:strCache>
                <c:ptCount val="1"/>
                <c:pt idx="0">
                  <c:v>DWG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use'!$AF$2:$AF$29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6.1939212999999994E-5</c:v>
                </c:pt>
                <c:pt idx="25">
                  <c:v>6.1939212999999994E-5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64-42F6-99BB-CE7C9C74EDFF}"/>
            </c:ext>
          </c:extLst>
        </c:ser>
        <c:ser>
          <c:idx val="3"/>
          <c:order val="3"/>
          <c:tx>
            <c:strRef>
              <c:f>'Image use'!$AI$1</c:f>
              <c:strCache>
                <c:ptCount val="1"/>
                <c:pt idx="0">
                  <c:v>EMF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use'!$AI$2:$AI$29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4.2919999999999997E-9</c:v>
                </c:pt>
                <c:pt idx="18">
                  <c:v>4.2919999999999997E-9</c:v>
                </c:pt>
                <c:pt idx="19">
                  <c:v>4.2919999999999997E-9</c:v>
                </c:pt>
                <c:pt idx="20">
                  <c:v>4.2919999999999997E-9</c:v>
                </c:pt>
                <c:pt idx="21">
                  <c:v>4.2919999999999997E-9</c:v>
                </c:pt>
                <c:pt idx="22">
                  <c:v>4.2919999999999997E-9</c:v>
                </c:pt>
                <c:pt idx="23">
                  <c:v>4.2919999999999997E-9</c:v>
                </c:pt>
                <c:pt idx="24">
                  <c:v>4.2919999999999997E-9</c:v>
                </c:pt>
                <c:pt idx="25">
                  <c:v>4.2919999999999997E-9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764-42F6-99BB-CE7C9C74EDFF}"/>
            </c:ext>
          </c:extLst>
        </c:ser>
        <c:ser>
          <c:idx val="4"/>
          <c:order val="4"/>
          <c:tx>
            <c:strRef>
              <c:f>'Image use'!$AL$1</c:f>
              <c:strCache>
                <c:ptCount val="1"/>
                <c:pt idx="0">
                  <c:v>FPX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use'!$AL$2:$AL$29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6.2499839999999999E-6</c:v>
                </c:pt>
                <c:pt idx="22">
                  <c:v>8.4264960000000004E-6</c:v>
                </c:pt>
                <c:pt idx="23">
                  <c:v>8.4264960000000004E-6</c:v>
                </c:pt>
                <c:pt idx="24">
                  <c:v>1.084928E-5</c:v>
                </c:pt>
                <c:pt idx="25">
                  <c:v>1.084928E-5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764-42F6-99BB-CE7C9C74EDFF}"/>
            </c:ext>
          </c:extLst>
        </c:ser>
        <c:ser>
          <c:idx val="5"/>
          <c:order val="5"/>
          <c:tx>
            <c:strRef>
              <c:f>'Image use'!$AO$1</c:f>
              <c:strCache>
                <c:ptCount val="1"/>
                <c:pt idx="0">
                  <c:v>GIF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use'!$AO$2:$AO$29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1.4864999999999999E-8</c:v>
                </c:pt>
                <c:pt idx="10">
                  <c:v>1.4864999999999999E-8</c:v>
                </c:pt>
                <c:pt idx="11">
                  <c:v>1.4864999999999999E-8</c:v>
                </c:pt>
                <c:pt idx="12">
                  <c:v>1.4864999999999999E-8</c:v>
                </c:pt>
                <c:pt idx="13">
                  <c:v>1.4864999999999999E-8</c:v>
                </c:pt>
                <c:pt idx="14">
                  <c:v>1.4864999999999999E-8</c:v>
                </c:pt>
                <c:pt idx="15">
                  <c:v>1.4864999999999999E-8</c:v>
                </c:pt>
                <c:pt idx="16">
                  <c:v>1.4864999999999999E-8</c:v>
                </c:pt>
                <c:pt idx="17">
                  <c:v>9.2374693000000003E-5</c:v>
                </c:pt>
                <c:pt idx="18">
                  <c:v>9.2374693000000003E-5</c:v>
                </c:pt>
                <c:pt idx="19">
                  <c:v>9.2375094999999996E-5</c:v>
                </c:pt>
                <c:pt idx="20">
                  <c:v>9.2375094999999996E-5</c:v>
                </c:pt>
                <c:pt idx="21">
                  <c:v>9.2375229000000002E-5</c:v>
                </c:pt>
                <c:pt idx="22">
                  <c:v>9.2417683000000001E-5</c:v>
                </c:pt>
                <c:pt idx="23">
                  <c:v>9.2417683000000001E-5</c:v>
                </c:pt>
                <c:pt idx="24">
                  <c:v>9.2417683000000001E-5</c:v>
                </c:pt>
                <c:pt idx="25">
                  <c:v>1.00148853E-4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764-42F6-99BB-CE7C9C74EDFF}"/>
            </c:ext>
          </c:extLst>
        </c:ser>
        <c:ser>
          <c:idx val="6"/>
          <c:order val="6"/>
          <c:tx>
            <c:strRef>
              <c:f>'Image use'!$AR$1</c:f>
              <c:strCache>
                <c:ptCount val="1"/>
                <c:pt idx="0">
                  <c:v>JPEG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use'!$AR$2:$AR$29</c:f>
              <c:numCache>
                <c:formatCode>#,##0.0</c:formatCode>
                <c:ptCount val="28"/>
                <c:pt idx="0">
                  <c:v>7.1051678100000004E-4</c:v>
                </c:pt>
                <c:pt idx="1">
                  <c:v>4.8126456799999998E-3</c:v>
                </c:pt>
                <c:pt idx="2">
                  <c:v>0.118131133203</c:v>
                </c:pt>
                <c:pt idx="3">
                  <c:v>0.20278448157100001</c:v>
                </c:pt>
                <c:pt idx="4">
                  <c:v>0.44461258900599998</c:v>
                </c:pt>
                <c:pt idx="5">
                  <c:v>0.93856386300500005</c:v>
                </c:pt>
                <c:pt idx="6">
                  <c:v>1.5633450369769999</c:v>
                </c:pt>
                <c:pt idx="7">
                  <c:v>2.0247389183169999</c:v>
                </c:pt>
                <c:pt idx="8">
                  <c:v>2.1677085525209998</c:v>
                </c:pt>
                <c:pt idx="9">
                  <c:v>2.1916461745309999</c:v>
                </c:pt>
                <c:pt idx="10">
                  <c:v>2.20689126062</c:v>
                </c:pt>
                <c:pt idx="11">
                  <c:v>2.2264150778870002</c:v>
                </c:pt>
                <c:pt idx="12">
                  <c:v>2.2290754443759999</c:v>
                </c:pt>
                <c:pt idx="13">
                  <c:v>2.229221185418</c:v>
                </c:pt>
                <c:pt idx="14">
                  <c:v>2.2333393935569998</c:v>
                </c:pt>
                <c:pt idx="15">
                  <c:v>2.2494192002790001</c:v>
                </c:pt>
                <c:pt idx="16">
                  <c:v>2.320042079222</c:v>
                </c:pt>
                <c:pt idx="17">
                  <c:v>2.3333445279839999</c:v>
                </c:pt>
                <c:pt idx="18">
                  <c:v>3.15962060308</c:v>
                </c:pt>
                <c:pt idx="19">
                  <c:v>3.1866167108400001</c:v>
                </c:pt>
                <c:pt idx="20">
                  <c:v>3.3285350548560002</c:v>
                </c:pt>
                <c:pt idx="21">
                  <c:v>3.4070745253200001</c:v>
                </c:pt>
                <c:pt idx="22">
                  <c:v>3.4280168826150001</c:v>
                </c:pt>
                <c:pt idx="23">
                  <c:v>3.4564686191140002</c:v>
                </c:pt>
                <c:pt idx="24">
                  <c:v>3.4671232806579999</c:v>
                </c:pt>
                <c:pt idx="25">
                  <c:v>3.4762094046329999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9764-42F6-99BB-CE7C9C74EDFF}"/>
            </c:ext>
          </c:extLst>
        </c:ser>
        <c:ser>
          <c:idx val="7"/>
          <c:order val="7"/>
          <c:tx>
            <c:strRef>
              <c:f>'Image use'!$AU$1</c:f>
              <c:strCache>
                <c:ptCount val="1"/>
                <c:pt idx="0">
                  <c:v>JP2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use'!$AU$2:$AU$29</c:f>
              <c:numCache>
                <c:formatCode>#,##0.0</c:formatCode>
                <c:ptCount val="28"/>
                <c:pt idx="0">
                  <c:v>3.4849200000000002E-7</c:v>
                </c:pt>
                <c:pt idx="1">
                  <c:v>1.8133380000000001E-6</c:v>
                </c:pt>
                <c:pt idx="2">
                  <c:v>1.8133380000000001E-6</c:v>
                </c:pt>
                <c:pt idx="3">
                  <c:v>1.8133380000000001E-6</c:v>
                </c:pt>
                <c:pt idx="4">
                  <c:v>3.3323790563999998E-2</c:v>
                </c:pt>
                <c:pt idx="5">
                  <c:v>0.84926136915799999</c:v>
                </c:pt>
                <c:pt idx="6">
                  <c:v>1.9904792798319999</c:v>
                </c:pt>
                <c:pt idx="7">
                  <c:v>4.3183533039329998</c:v>
                </c:pt>
                <c:pt idx="8">
                  <c:v>9.6229324433159995</c:v>
                </c:pt>
                <c:pt idx="9">
                  <c:v>18.997883433944999</c:v>
                </c:pt>
                <c:pt idx="10">
                  <c:v>27.671957409744</c:v>
                </c:pt>
                <c:pt idx="11">
                  <c:v>33.723869019052998</c:v>
                </c:pt>
                <c:pt idx="12">
                  <c:v>42.182631813623999</c:v>
                </c:pt>
                <c:pt idx="13">
                  <c:v>49.289608315427003</c:v>
                </c:pt>
                <c:pt idx="14">
                  <c:v>57.727728954466002</c:v>
                </c:pt>
                <c:pt idx="15">
                  <c:v>68.982988670953006</c:v>
                </c:pt>
                <c:pt idx="16">
                  <c:v>80.001984145335001</c:v>
                </c:pt>
                <c:pt idx="17">
                  <c:v>93.848755102065994</c:v>
                </c:pt>
                <c:pt idx="18">
                  <c:v>103.427982578276</c:v>
                </c:pt>
                <c:pt idx="19">
                  <c:v>124.715178115038</c:v>
                </c:pt>
                <c:pt idx="20">
                  <c:v>134.89241919176899</c:v>
                </c:pt>
                <c:pt idx="21">
                  <c:v>146.97224608350101</c:v>
                </c:pt>
                <c:pt idx="22">
                  <c:v>155.57531544957999</c:v>
                </c:pt>
                <c:pt idx="23">
                  <c:v>163.48713190608501</c:v>
                </c:pt>
                <c:pt idx="24">
                  <c:v>179.29954819240999</c:v>
                </c:pt>
                <c:pt idx="25">
                  <c:v>187.46595533183199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764-42F6-99BB-CE7C9C74EDFF}"/>
            </c:ext>
          </c:extLst>
        </c:ser>
        <c:ser>
          <c:idx val="8"/>
          <c:order val="8"/>
          <c:tx>
            <c:strRef>
              <c:f>'Image use'!$AX$1</c:f>
              <c:strCache>
                <c:ptCount val="1"/>
                <c:pt idx="0">
                  <c:v>PICT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use'!$AX$2:$AX$29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9.3893999999999994E-8</c:v>
                </c:pt>
                <c:pt idx="22">
                  <c:v>9.3893999999999994E-8</c:v>
                </c:pt>
                <c:pt idx="23">
                  <c:v>9.3893999999999994E-8</c:v>
                </c:pt>
                <c:pt idx="24">
                  <c:v>9.3893999999999994E-8</c:v>
                </c:pt>
                <c:pt idx="25">
                  <c:v>9.3893999999999994E-8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9764-42F6-99BB-CE7C9C74EDFF}"/>
            </c:ext>
          </c:extLst>
        </c:ser>
        <c:ser>
          <c:idx val="9"/>
          <c:order val="9"/>
          <c:tx>
            <c:strRef>
              <c:f>'Image use'!$BA$1</c:f>
              <c:strCache>
                <c:ptCount val="1"/>
                <c:pt idx="0">
                  <c:v>PNG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use'!$BA$2:$BA$29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4.2421332000000001E-5</c:v>
                </c:pt>
                <c:pt idx="18">
                  <c:v>4.2421332000000001E-5</c:v>
                </c:pt>
                <c:pt idx="19">
                  <c:v>4.2421332000000001E-5</c:v>
                </c:pt>
                <c:pt idx="20">
                  <c:v>4.5572670000000003E-5</c:v>
                </c:pt>
                <c:pt idx="21">
                  <c:v>5.1963336999999999E-5</c:v>
                </c:pt>
                <c:pt idx="22">
                  <c:v>5.1963336999999999E-5</c:v>
                </c:pt>
                <c:pt idx="23">
                  <c:v>5.6072778999999999E-5</c:v>
                </c:pt>
                <c:pt idx="24">
                  <c:v>5.6378878999999999E-5</c:v>
                </c:pt>
                <c:pt idx="25">
                  <c:v>5.6378878999999999E-5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764-42F6-99BB-CE7C9C74EDFF}"/>
            </c:ext>
          </c:extLst>
        </c:ser>
        <c:ser>
          <c:idx val="10"/>
          <c:order val="10"/>
          <c:tx>
            <c:strRef>
              <c:f>'Image use'!$BD$1</c:f>
              <c:strCache>
                <c:ptCount val="1"/>
                <c:pt idx="0">
                  <c:v>PSD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use'!$BD$2:$BD$29</c:f>
              <c:numCache>
                <c:formatCode>#,##0.0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4.1814559400000003E-3</c:v>
                </c:pt>
                <c:pt idx="18">
                  <c:v>4.1814559400000003E-3</c:v>
                </c:pt>
                <c:pt idx="19">
                  <c:v>4.1814559400000003E-3</c:v>
                </c:pt>
                <c:pt idx="20">
                  <c:v>4.1814559400000003E-3</c:v>
                </c:pt>
                <c:pt idx="21">
                  <c:v>4.1814559400000003E-3</c:v>
                </c:pt>
                <c:pt idx="22">
                  <c:v>4.1814559400000003E-3</c:v>
                </c:pt>
                <c:pt idx="23">
                  <c:v>4.1814559400000003E-3</c:v>
                </c:pt>
                <c:pt idx="24">
                  <c:v>4.1825905920000002E-3</c:v>
                </c:pt>
                <c:pt idx="25">
                  <c:v>4.1825905920000002E-3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764-42F6-99BB-CE7C9C74EDFF}"/>
            </c:ext>
          </c:extLst>
        </c:ser>
        <c:ser>
          <c:idx val="11"/>
          <c:order val="11"/>
          <c:tx>
            <c:strRef>
              <c:f>'Image use'!$BG$1</c:f>
              <c:strCache>
                <c:ptCount val="1"/>
                <c:pt idx="0">
                  <c:v>TIFF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'Image use'!$A$2:$A$27</c:f>
              <c:numCache>
                <c:formatCode>General</c:formatCode>
                <c:ptCount val="26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</c:numCache>
            </c:numRef>
          </c:cat>
          <c:val>
            <c:numRef>
              <c:f>'Image use'!$BG$2:$BG$29</c:f>
              <c:numCache>
                <c:formatCode>#,##0.0</c:formatCode>
                <c:ptCount val="28"/>
                <c:pt idx="0">
                  <c:v>6.7365623865999993E-2</c:v>
                </c:pt>
                <c:pt idx="1">
                  <c:v>0.12189269945300001</c:v>
                </c:pt>
                <c:pt idx="2">
                  <c:v>2.2001104869699999</c:v>
                </c:pt>
                <c:pt idx="3">
                  <c:v>3.8220202414369999</c:v>
                </c:pt>
                <c:pt idx="4">
                  <c:v>7.6998989669990001</c:v>
                </c:pt>
                <c:pt idx="5">
                  <c:v>11.696365441495001</c:v>
                </c:pt>
                <c:pt idx="6">
                  <c:v>17.980911826785</c:v>
                </c:pt>
                <c:pt idx="7">
                  <c:v>22.983793629985001</c:v>
                </c:pt>
                <c:pt idx="8">
                  <c:v>28.776242770243002</c:v>
                </c:pt>
                <c:pt idx="9">
                  <c:v>34.429685536184003</c:v>
                </c:pt>
                <c:pt idx="10">
                  <c:v>40.508979682670997</c:v>
                </c:pt>
                <c:pt idx="11">
                  <c:v>43.802474297362998</c:v>
                </c:pt>
                <c:pt idx="12">
                  <c:v>46.187795381980003</c:v>
                </c:pt>
                <c:pt idx="13">
                  <c:v>50.725603392499998</c:v>
                </c:pt>
                <c:pt idx="14">
                  <c:v>55.690645504346001</c:v>
                </c:pt>
                <c:pt idx="15">
                  <c:v>59.091122463841003</c:v>
                </c:pt>
                <c:pt idx="16">
                  <c:v>62.305125343853</c:v>
                </c:pt>
                <c:pt idx="17">
                  <c:v>63.794377320716997</c:v>
                </c:pt>
                <c:pt idx="18">
                  <c:v>67.974670964206993</c:v>
                </c:pt>
                <c:pt idx="19">
                  <c:v>70.965441602347994</c:v>
                </c:pt>
                <c:pt idx="20">
                  <c:v>73.201916061541993</c:v>
                </c:pt>
                <c:pt idx="21">
                  <c:v>76.580249342946004</c:v>
                </c:pt>
                <c:pt idx="22">
                  <c:v>80.014491642327997</c:v>
                </c:pt>
                <c:pt idx="23">
                  <c:v>83.945284688645998</c:v>
                </c:pt>
                <c:pt idx="24">
                  <c:v>89.866757580227997</c:v>
                </c:pt>
                <c:pt idx="25">
                  <c:v>97.206117649812001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764-42F6-99BB-CE7C9C74E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53230959"/>
        <c:axId val="1853229519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'Image use'!$A$1</c15:sqref>
                        </c15:formulaRef>
                      </c:ext>
                    </c:extLst>
                    <c:strCache>
                      <c:ptCount val="1"/>
                      <c:pt idx="0">
                        <c:v>Year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'Image use'!$A$2:$A$27</c15:sqref>
                        </c15:formulaRef>
                      </c:ext>
                    </c:extLst>
                    <c:numCache>
                      <c:formatCode>General</c:formatCode>
                      <c:ptCount val="26"/>
                      <c:pt idx="0">
                        <c:v>2000</c:v>
                      </c:pt>
                      <c:pt idx="1">
                        <c:v>2001</c:v>
                      </c:pt>
                      <c:pt idx="2">
                        <c:v>2002</c:v>
                      </c:pt>
                      <c:pt idx="3">
                        <c:v>2003</c:v>
                      </c:pt>
                      <c:pt idx="4">
                        <c:v>2004</c:v>
                      </c:pt>
                      <c:pt idx="5">
                        <c:v>2005</c:v>
                      </c:pt>
                      <c:pt idx="6">
                        <c:v>2006</c:v>
                      </c:pt>
                      <c:pt idx="7">
                        <c:v>2007</c:v>
                      </c:pt>
                      <c:pt idx="8">
                        <c:v>2008</c:v>
                      </c:pt>
                      <c:pt idx="9">
                        <c:v>2009</c:v>
                      </c:pt>
                      <c:pt idx="10">
                        <c:v>2010</c:v>
                      </c:pt>
                      <c:pt idx="11">
                        <c:v>2011</c:v>
                      </c:pt>
                      <c:pt idx="12">
                        <c:v>2012</c:v>
                      </c:pt>
                      <c:pt idx="13">
                        <c:v>2013</c:v>
                      </c:pt>
                      <c:pt idx="14">
                        <c:v>2014</c:v>
                      </c:pt>
                      <c:pt idx="15">
                        <c:v>2015</c:v>
                      </c:pt>
                      <c:pt idx="16">
                        <c:v>2016</c:v>
                      </c:pt>
                      <c:pt idx="17">
                        <c:v>2017</c:v>
                      </c:pt>
                      <c:pt idx="18">
                        <c:v>2018</c:v>
                      </c:pt>
                      <c:pt idx="19">
                        <c:v>2019</c:v>
                      </c:pt>
                      <c:pt idx="20">
                        <c:v>2020</c:v>
                      </c:pt>
                      <c:pt idx="21">
                        <c:v>2021</c:v>
                      </c:pt>
                      <c:pt idx="22">
                        <c:v>2022</c:v>
                      </c:pt>
                      <c:pt idx="23">
                        <c:v>2023</c:v>
                      </c:pt>
                      <c:pt idx="24">
                        <c:v>2024</c:v>
                      </c:pt>
                      <c:pt idx="25">
                        <c:v>2025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'Image use'!$A$2:$A$29</c15:sqref>
                        </c15:formulaRef>
                      </c:ext>
                    </c:extLst>
                    <c:numCache>
                      <c:formatCode>General</c:formatCode>
                      <c:ptCount val="28"/>
                      <c:pt idx="0">
                        <c:v>2000</c:v>
                      </c:pt>
                      <c:pt idx="1">
                        <c:v>2001</c:v>
                      </c:pt>
                      <c:pt idx="2">
                        <c:v>2002</c:v>
                      </c:pt>
                      <c:pt idx="3">
                        <c:v>2003</c:v>
                      </c:pt>
                      <c:pt idx="4">
                        <c:v>2004</c:v>
                      </c:pt>
                      <c:pt idx="5">
                        <c:v>2005</c:v>
                      </c:pt>
                      <c:pt idx="6">
                        <c:v>2006</c:v>
                      </c:pt>
                      <c:pt idx="7">
                        <c:v>2007</c:v>
                      </c:pt>
                      <c:pt idx="8">
                        <c:v>2008</c:v>
                      </c:pt>
                      <c:pt idx="9">
                        <c:v>2009</c:v>
                      </c:pt>
                      <c:pt idx="10">
                        <c:v>2010</c:v>
                      </c:pt>
                      <c:pt idx="11">
                        <c:v>2011</c:v>
                      </c:pt>
                      <c:pt idx="12">
                        <c:v>2012</c:v>
                      </c:pt>
                      <c:pt idx="13">
                        <c:v>2013</c:v>
                      </c:pt>
                      <c:pt idx="14">
                        <c:v>2014</c:v>
                      </c:pt>
                      <c:pt idx="15">
                        <c:v>2015</c:v>
                      </c:pt>
                      <c:pt idx="16">
                        <c:v>2016</c:v>
                      </c:pt>
                      <c:pt idx="17">
                        <c:v>2017</c:v>
                      </c:pt>
                      <c:pt idx="18">
                        <c:v>2018</c:v>
                      </c:pt>
                      <c:pt idx="19">
                        <c:v>2019</c:v>
                      </c:pt>
                      <c:pt idx="20">
                        <c:v>2020</c:v>
                      </c:pt>
                      <c:pt idx="21">
                        <c:v>2021</c:v>
                      </c:pt>
                      <c:pt idx="22">
                        <c:v>2022</c:v>
                      </c:pt>
                      <c:pt idx="23">
                        <c:v>2023</c:v>
                      </c:pt>
                      <c:pt idx="24">
                        <c:v>2024</c:v>
                      </c:pt>
                      <c:pt idx="25">
                        <c:v>2025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B-9764-42F6-99BB-CE7C9C74EDFF}"/>
                  </c:ext>
                </c:extLst>
              </c15:ser>
            </c15:filteredLineSeries>
          </c:ext>
        </c:extLst>
      </c:lineChart>
      <c:catAx>
        <c:axId val="1853230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3229519"/>
        <c:crosses val="autoZero"/>
        <c:auto val="1"/>
        <c:lblAlgn val="ctr"/>
        <c:lblOffset val="100"/>
        <c:noMultiLvlLbl val="0"/>
      </c:catAx>
      <c:valAx>
        <c:axId val="18532295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32309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825FA-269B-463E-BB1C-1722E51F836E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1F9A4-A3AD-4649-B9AE-808FDA42F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4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1F9A4-A3AD-4649-B9AE-808FDA42F7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82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B1F9A4-A3AD-4649-B9AE-808FDA42F7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4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A0752-0CAC-2294-0CFF-73C37C6A45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E81BC7-4A23-597F-DE2D-F774CD0ADF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6A3E2-AC6E-C4B7-841C-668375332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53A57-9567-9B15-FC3D-882290BD2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C43EF-4298-4803-879D-7A3072D5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1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BAC2E-CAB6-62F7-4F12-50D18B2E2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1E8B38-CAD3-072D-6117-F6D5B183B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D2547-81CD-CBD2-AA51-D8F44FD00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77514-F735-7F60-9A40-73F3BCF0A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72DC1-0543-9100-BD58-BEE94BF0C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4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A88312-CC74-C63B-08E3-E532BDB159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57C915-888A-B693-0747-1A482F932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2A474-5C55-43A0-B87B-693AB39A6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82B26-FF4F-3268-B59A-0A00A3309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FFA3A-2852-8DDD-DC81-2DF066EF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17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EF842-615B-1B3D-039D-ABF1170FC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E79CE-078F-0844-22C2-2B0F96138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5B639-34B9-8DF8-F98C-D0F0AC38C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27CCA-AE53-452D-EA55-1F6B88CD9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A543A-3BD2-A66B-ACCA-30806884A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29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20F5F-9534-EA25-B6B7-0109430E0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29100-6F12-CB8F-3F80-AE2726CD8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F7961-F660-D480-9D16-555AF350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7884D-C839-76EB-DC97-C6FFD93F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1A013-6700-3CC3-B23C-ACB69D87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9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F893F-A478-7323-7A8F-6949175A8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4676D-F9EA-BBE3-3C24-A42F0E2274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72A92-C658-FD76-FB6F-7C46D8E10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742FD-45DA-9BCC-C029-4E4EBE11E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8CC15-53CF-BEAD-F58F-0364A3542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405E3-642C-A46E-E98A-5E471D29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9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41C89-C191-1417-560C-4B8E649B0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F7C35-4067-6140-750D-63A549F78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23AD7-EFDA-E12D-BA06-6353CD9E6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E4E022-14CC-D9D3-7B53-77E714B5D1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DDFDE-C9CF-DF4B-71FB-592104FE7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E3A918-1C9D-68A0-3E36-2EA4A5493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B70C49-3486-B97D-7B56-4CCF2B65D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247E3C-DD63-BD17-8667-932C8D8E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01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A3E32-2168-EF7D-B13B-1AE998D91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44135D-FE6D-D452-4F2C-1C3652706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47DE54-E647-C04A-0BB0-2645194FB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705499-A225-5FF9-9C8F-9BBEFEA19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51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53641-7846-A940-2982-6191AB473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DBE22-AF87-7D97-1EEB-10D2A24C2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FE20EF-BF8A-BBC7-BC64-F181B3E48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6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6906A-D323-AF74-BCF8-A54BCF8B0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D4F51-0210-754A-F990-D2DA037FE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284542-9735-4E30-859B-E53FBFD87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EF5BA-C4AD-EDF8-D3B9-8EF7FAAF8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F2BC4-0089-F6C1-4BAC-3DB2C9E75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D3A86-B9FE-BCEE-2AF1-149A76EC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8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C8321-F005-7C4D-C7EF-B089D845F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29CD31-B85C-A122-9F20-3FB3715373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0D8D61-1B1A-D1F9-8304-225249B38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22B93-4F6C-BDFC-3677-859838C31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522B08-5D14-9026-8EB6-72300775B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F03EB2-87EC-4252-2DB8-5FEC7251A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7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83A9D6-2399-1D2B-B8FD-3F30D0AF7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A93267-8CBD-AE45-F991-4D1D56F39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C7814-D14E-51DE-AEF5-06106791E0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7344DD-C245-42F4-974B-AEB44BCBD4FF}" type="datetimeFigureOut">
              <a:rPr lang="en-US" smtClean="0"/>
              <a:t>11/19/2025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C4DDA-7C82-AB10-CCED-98FC32E520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4A7BB-7183-3D9F-DD49-B5A3B533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F439A2-E611-4C05-A131-BF645E348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3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rvation.library.harvard.edu/news/2025/11/2025-world-digital-preservation-day-why-preserve" TargetMode="External"/><Relationship Id="rId2" Type="http://schemas.openxmlformats.org/officeDocument/2006/relationships/hyperlink" Target="https://preservation.library.harvard.edu/news/2025/10/celebrating-twenty-five-years-digital-preservation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id.lib.harvard.edu/via/olvgroup62/urn-3:HUL.ARCH:31945/catalog" TargetMode="External"/><Relationship Id="rId4" Type="http://schemas.openxmlformats.org/officeDocument/2006/relationships/hyperlink" Target="http://id.lib.harvard.edu/via/olvwork95508/urn-3:FHCL:8718/catalo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tamorfoze.nl/" TargetMode="External"/><Relationship Id="rId2" Type="http://schemas.openxmlformats.org/officeDocument/2006/relationships/hyperlink" Target="https://www.digitizationguidelines.gov/guidelines/digitize-technical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6BAB35-E2A4-07C6-33A0-C60065042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4185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03840E-8D87-7711-082E-34C68FDE10A4}"/>
              </a:ext>
            </a:extLst>
          </p:cNvPr>
          <p:cNvSpPr txBox="1"/>
          <p:nvPr/>
        </p:nvSpPr>
        <p:spPr>
          <a:xfrm>
            <a:off x="1524000" y="21336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Trueno" panose="00000500000000000000" pitchFamily="50" charset="0"/>
              </a:rPr>
              <a:t>JPEG 2000 and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rueno" panose="00000500000000000000" pitchFamily="50" charset="0"/>
              </a:rPr>
              <a:t>Imaging Strategy at Harvard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195910-6D18-89C6-8A1D-39BE94684CA4}"/>
              </a:ext>
            </a:extLst>
          </p:cNvPr>
          <p:cNvSpPr txBox="1"/>
          <p:nvPr/>
        </p:nvSpPr>
        <p:spPr>
          <a:xfrm>
            <a:off x="608744" y="609600"/>
            <a:ext cx="640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  <a:latin typeface="Lora" panose="02000503000000020004" pitchFamily="2" charset="0"/>
              </a:rPr>
              <a:t>DPC, 25th Anniversary of JPEG 2000, </a:t>
            </a:r>
            <a:r>
              <a:rPr lang="en-US" sz="1600" i="1" dirty="0">
                <a:solidFill>
                  <a:schemeClr val="bg1"/>
                </a:solidFill>
                <a:latin typeface="Lora" panose="02000503000000020004" pitchFamily="2" charset="0"/>
              </a:rPr>
              <a:t>19 November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DB40C-CC67-48C7-0BC0-7AC314CFA3EE}"/>
              </a:ext>
            </a:extLst>
          </p:cNvPr>
          <p:cNvSpPr txBox="1"/>
          <p:nvPr/>
        </p:nvSpPr>
        <p:spPr>
          <a:xfrm>
            <a:off x="2438400" y="4343400"/>
            <a:ext cx="7315200" cy="2134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400" cap="small" dirty="0">
                <a:solidFill>
                  <a:schemeClr val="bg1"/>
                </a:solidFill>
                <a:latin typeface="Trueno" panose="00000500000000000000" pitchFamily="50" charset="0"/>
              </a:rPr>
              <a:t>Stephen Abrams,</a:t>
            </a:r>
            <a:r>
              <a:rPr lang="en-US" cap="small" dirty="0">
                <a:solidFill>
                  <a:schemeClr val="bg1"/>
                </a:solidFill>
                <a:latin typeface="Trueno" panose="00000500000000000000" pitchFamily="50" charset="0"/>
              </a:rPr>
              <a:t> </a:t>
            </a:r>
            <a:r>
              <a:rPr lang="en-US" sz="1600" cap="small" dirty="0">
                <a:solidFill>
                  <a:schemeClr val="bg1"/>
                </a:solidFill>
                <a:latin typeface="Trueno" panose="00000500000000000000" pitchFamily="50" charset="0"/>
              </a:rPr>
              <a:t>PhD</a:t>
            </a:r>
          </a:p>
          <a:p>
            <a:pPr algn="ctr">
              <a:lnSpc>
                <a:spcPct val="115000"/>
              </a:lnSpc>
              <a:spcBef>
                <a:spcPts val="600"/>
              </a:spcBef>
            </a:pPr>
            <a:r>
              <a:rPr lang="en-US" sz="2000" dirty="0">
                <a:solidFill>
                  <a:schemeClr val="bg1"/>
                </a:solidFill>
                <a:latin typeface="Trueno" panose="00000500000000000000" pitchFamily="50" charset="0"/>
              </a:rPr>
              <a:t>Head of Digital Preservation</a:t>
            </a:r>
          </a:p>
          <a:p>
            <a:pPr algn="ctr">
              <a:lnSpc>
                <a:spcPct val="115000"/>
              </a:lnSpc>
            </a:pPr>
            <a:r>
              <a:rPr lang="en-US" sz="2000" dirty="0">
                <a:solidFill>
                  <a:schemeClr val="bg1"/>
                </a:solidFill>
                <a:latin typeface="Trueno" panose="00000500000000000000" pitchFamily="50" charset="0"/>
              </a:rPr>
              <a:t>Harvard Library</a:t>
            </a:r>
          </a:p>
          <a:p>
            <a:pPr algn="ctr">
              <a:lnSpc>
                <a:spcPct val="115000"/>
              </a:lnSpc>
              <a:spcBef>
                <a:spcPts val="1200"/>
              </a:spcBef>
            </a:pPr>
            <a:r>
              <a:rPr lang="en-US" i="1" dirty="0">
                <a:solidFill>
                  <a:schemeClr val="bg1"/>
                </a:solidFill>
                <a:latin typeface="Trueno" panose="00000500000000000000" pitchFamily="50" charset="0"/>
              </a:rPr>
              <a:t>stephen_abrams@harvard.edu</a:t>
            </a:r>
          </a:p>
          <a:p>
            <a:pPr algn="ctr">
              <a:lnSpc>
                <a:spcPct val="115000"/>
              </a:lnSpc>
            </a:pPr>
            <a:r>
              <a:rPr lang="en-US" i="1" dirty="0">
                <a:solidFill>
                  <a:schemeClr val="bg1"/>
                </a:solidFill>
                <a:latin typeface="Trueno" panose="00000500000000000000" pitchFamily="50" charset="0"/>
              </a:rPr>
              <a:t>preservation.library.harvard.edu/digital-preservation </a:t>
            </a:r>
          </a:p>
        </p:txBody>
      </p:sp>
    </p:spTree>
    <p:extLst>
      <p:ext uri="{BB962C8B-B14F-4D97-AF65-F5344CB8AC3E}">
        <p14:creationId xmlns:p14="http://schemas.microsoft.com/office/powerpoint/2010/main" val="1142998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F305F6-EE41-F28B-A280-467598BA5176}"/>
              </a:ext>
            </a:extLst>
          </p:cNvPr>
          <p:cNvSpPr txBox="1"/>
          <p:nvPr/>
        </p:nvSpPr>
        <p:spPr>
          <a:xfrm>
            <a:off x="914400" y="2094702"/>
            <a:ext cx="10363200" cy="17826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en-US" sz="2400" dirty="0"/>
              <a:t>25 years</a:t>
            </a:r>
          </a:p>
          <a:p>
            <a:pPr>
              <a:lnSpc>
                <a:spcPct val="115000"/>
              </a:lnSpc>
            </a:pPr>
            <a:r>
              <a:rPr lang="en-US" sz="1600" i="1" dirty="0">
                <a:hlinkClick r:id="rId2"/>
              </a:rPr>
              <a:t>preservation.library.harvard.edu/news/2025/10/celebrating-twenty-five-years-digital-preservation</a:t>
            </a:r>
            <a:r>
              <a:rPr lang="en-US" sz="1600" i="1" dirty="0"/>
              <a:t>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en-US" sz="2400" dirty="0"/>
              <a:t>63 curatorial units, 484 collections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en-US" sz="2400" dirty="0"/>
              <a:t>&gt;11 million objects, 120 million data files, 109 formats, 625 TB </a:t>
            </a:r>
            <a:r>
              <a:rPr lang="en-US" sz="2000" dirty="0"/>
              <a:t>(2 PB replicated)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81CE6E-CE49-CA4E-020E-C6A85AF9456D}"/>
              </a:ext>
            </a:extLst>
          </p:cNvPr>
          <p:cNvSpPr txBox="1"/>
          <p:nvPr/>
        </p:nvSpPr>
        <p:spPr>
          <a:xfrm>
            <a:off x="914400" y="685800"/>
            <a:ext cx="10363200" cy="765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4000" dirty="0"/>
              <a:t>Preservation at Harvard Library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ACE11A-BA2C-2993-1A9C-FD0354432586}"/>
              </a:ext>
            </a:extLst>
          </p:cNvPr>
          <p:cNvSpPr txBox="1"/>
          <p:nvPr/>
        </p:nvSpPr>
        <p:spPr>
          <a:xfrm>
            <a:off x="914400" y="4343400"/>
            <a:ext cx="10363200" cy="1887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000" i="1" dirty="0">
                <a:latin typeface="Lora" panose="02000503000000020004" pitchFamily="2" charset="0"/>
              </a:rPr>
              <a:t>The programmatic enterprise facilitating meaningful human communication of digital-encoded information across time and ever-accumulating technical and cultural distance.  A complex of actors, policies, processes, and technologies ensuring ongoing integrity, authenticity, accessibility, and usability of digital resources.”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en-US" sz="1600" i="1" dirty="0">
                <a:hlinkClick r:id="rId3"/>
              </a:rPr>
              <a:t>preservation.library.harvard.edu/news/2025/11/2025-world-digital-preservation-day-why-preserve</a:t>
            </a:r>
            <a:r>
              <a:rPr lang="en-US" sz="1600" i="1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2238F7-318B-44C9-80C0-BB21232F6A8A}"/>
              </a:ext>
            </a:extLst>
          </p:cNvPr>
          <p:cNvSpPr txBox="1"/>
          <p:nvPr/>
        </p:nvSpPr>
        <p:spPr>
          <a:xfrm>
            <a:off x="304800" y="3886200"/>
            <a:ext cx="91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24086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AE6236C0-BCD2-8191-7816-3C1544A213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642972"/>
              </p:ext>
            </p:extLst>
          </p:nvPr>
        </p:nvGraphicFramePr>
        <p:xfrm>
          <a:off x="457200" y="2041991"/>
          <a:ext cx="5410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22F7905-0553-8B4E-72A8-745CF71422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292551"/>
              </p:ext>
            </p:extLst>
          </p:nvPr>
        </p:nvGraphicFramePr>
        <p:xfrm>
          <a:off x="6324600" y="2057401"/>
          <a:ext cx="5410200" cy="3657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20B9C24-CB23-FD9E-05F0-B4EF12EB4754}"/>
              </a:ext>
            </a:extLst>
          </p:cNvPr>
          <p:cNvSpPr txBox="1"/>
          <p:nvPr/>
        </p:nvSpPr>
        <p:spPr>
          <a:xfrm>
            <a:off x="914400" y="685800"/>
            <a:ext cx="10439400" cy="698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3600" dirty="0"/>
              <a:t>Imagery is Our Most Prevalent Genre</a:t>
            </a:r>
          </a:p>
        </p:txBody>
      </p:sp>
    </p:spTree>
    <p:extLst>
      <p:ext uri="{BB962C8B-B14F-4D97-AF65-F5344CB8AC3E}">
        <p14:creationId xmlns:p14="http://schemas.microsoft.com/office/powerpoint/2010/main" val="612872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B889AC0D-5FA8-B429-4B29-B8FC1B0A11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515886"/>
              </p:ext>
            </p:extLst>
          </p:nvPr>
        </p:nvGraphicFramePr>
        <p:xfrm>
          <a:off x="457200" y="2057400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7000E7B-FF49-EDA9-D0E3-8A7108ABA8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6114275"/>
              </p:ext>
            </p:extLst>
          </p:nvPr>
        </p:nvGraphicFramePr>
        <p:xfrm>
          <a:off x="6248400" y="2061667"/>
          <a:ext cx="5486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CD341A4-9606-A6D3-CE96-41DC1C7C2A65}"/>
              </a:ext>
            </a:extLst>
          </p:cNvPr>
          <p:cNvSpPr txBox="1"/>
          <p:nvPr/>
        </p:nvSpPr>
        <p:spPr>
          <a:xfrm>
            <a:off x="5334000" y="25908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994010"/>
                </a:solidFill>
              </a:rPr>
              <a:t>JP2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98FDB1-2178-86FE-454E-14560EE8CBB7}"/>
              </a:ext>
            </a:extLst>
          </p:cNvPr>
          <p:cNvSpPr txBox="1"/>
          <p:nvPr/>
        </p:nvSpPr>
        <p:spPr>
          <a:xfrm>
            <a:off x="5334000" y="35052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2F641C"/>
                </a:solidFill>
              </a:rPr>
              <a:t>TIFF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7FD7C1-3FCB-EFD5-6DEF-280430A5C45A}"/>
              </a:ext>
            </a:extLst>
          </p:cNvPr>
          <p:cNvSpPr txBox="1"/>
          <p:nvPr/>
        </p:nvSpPr>
        <p:spPr>
          <a:xfrm>
            <a:off x="5334000" y="43434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A4E"/>
                </a:solidFill>
              </a:rPr>
              <a:t>JPEG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D901E9-5147-8751-F7CF-283DF2BECA20}"/>
              </a:ext>
            </a:extLst>
          </p:cNvPr>
          <p:cNvSpPr txBox="1"/>
          <p:nvPr/>
        </p:nvSpPr>
        <p:spPr>
          <a:xfrm>
            <a:off x="11102715" y="25146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994010"/>
                </a:solidFill>
              </a:rPr>
              <a:t>JP2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76DB59-3D72-86A7-9988-568E4F7A2A31}"/>
              </a:ext>
            </a:extLst>
          </p:cNvPr>
          <p:cNvSpPr txBox="1"/>
          <p:nvPr/>
        </p:nvSpPr>
        <p:spPr>
          <a:xfrm>
            <a:off x="11102715" y="3533001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2F641C"/>
                </a:solidFill>
              </a:rPr>
              <a:t>TIFF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C15388-6B46-6505-64FF-00C195723D42}"/>
              </a:ext>
            </a:extLst>
          </p:cNvPr>
          <p:cNvSpPr txBox="1"/>
          <p:nvPr/>
        </p:nvSpPr>
        <p:spPr>
          <a:xfrm>
            <a:off x="11102715" y="45720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D3A4E"/>
                </a:solidFill>
              </a:rPr>
              <a:t>JPEG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A1774A-D0F2-4737-2E88-EAB487717175}"/>
              </a:ext>
            </a:extLst>
          </p:cNvPr>
          <p:cNvSpPr txBox="1"/>
          <p:nvPr/>
        </p:nvSpPr>
        <p:spPr>
          <a:xfrm>
            <a:off x="914400" y="685800"/>
            <a:ext cx="10363200" cy="698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3600" dirty="0"/>
              <a:t>JPEG 2000 is Our Most Prevalent Format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60A2CE0F-93D4-1436-F7FC-1701CD038164}"/>
              </a:ext>
            </a:extLst>
          </p:cNvPr>
          <p:cNvSpPr/>
          <p:nvPr/>
        </p:nvSpPr>
        <p:spPr>
          <a:xfrm>
            <a:off x="2362200" y="3962400"/>
            <a:ext cx="228600" cy="46053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8D79A90E-26F1-47AA-4974-A1A082D896E8}"/>
              </a:ext>
            </a:extLst>
          </p:cNvPr>
          <p:cNvSpPr/>
          <p:nvPr/>
        </p:nvSpPr>
        <p:spPr>
          <a:xfrm>
            <a:off x="7924800" y="3962400"/>
            <a:ext cx="228600" cy="46053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D816F2-FEC9-B5E0-C3E3-F0C743D0DE63}"/>
              </a:ext>
            </a:extLst>
          </p:cNvPr>
          <p:cNvSpPr txBox="1"/>
          <p:nvPr/>
        </p:nvSpPr>
        <p:spPr>
          <a:xfrm>
            <a:off x="2057400" y="59436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44 million JP2’s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53FF25-29E3-F8EF-A250-BF9EE481A78C}"/>
              </a:ext>
            </a:extLst>
          </p:cNvPr>
          <p:cNvSpPr txBox="1"/>
          <p:nvPr/>
        </p:nvSpPr>
        <p:spPr>
          <a:xfrm>
            <a:off x="7924800" y="5988479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187 TB JP2’s</a:t>
            </a:r>
          </a:p>
        </p:txBody>
      </p:sp>
    </p:spTree>
    <p:extLst>
      <p:ext uri="{BB962C8B-B14F-4D97-AF65-F5344CB8AC3E}">
        <p14:creationId xmlns:p14="http://schemas.microsoft.com/office/powerpoint/2010/main" val="312591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2E1907D-F465-8BCC-971B-B4ECB7017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8767" y="1505703"/>
            <a:ext cx="3320433" cy="375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380A50-C1B3-1AEA-0BFC-C740722B2EEF}"/>
              </a:ext>
            </a:extLst>
          </p:cNvPr>
          <p:cNvSpPr txBox="1"/>
          <p:nvPr/>
        </p:nvSpPr>
        <p:spPr>
          <a:xfrm>
            <a:off x="1295400" y="685800"/>
            <a:ext cx="4046009" cy="533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dirty="0">
                <a:latin typeface="Trueno" panose="00000500000000000000" pitchFamily="50" charset="0"/>
              </a:rPr>
              <a:t>November 2000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3911FC-11E2-0461-CCFA-30223B405D75}"/>
              </a:ext>
            </a:extLst>
          </p:cNvPr>
          <p:cNvSpPr txBox="1"/>
          <p:nvPr/>
        </p:nvSpPr>
        <p:spPr>
          <a:xfrm>
            <a:off x="1600200" y="5356592"/>
            <a:ext cx="5029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Harvard-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Yenching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Library, </a:t>
            </a:r>
            <a:r>
              <a:rPr lang="en-US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Bag embroidered</a:t>
            </a:r>
          </a:p>
          <a:p>
            <a:r>
              <a:rPr lang="en-US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 six animals from the Chinese zodiac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i="1" dirty="0">
                <a:hlinkClick r:id="rId4"/>
              </a:rPr>
              <a:t>id.lib.harvard.edu/via/olvwork95508/urn-3:FHCL:8718/catalog</a:t>
            </a:r>
            <a:endParaRPr lang="en-US" sz="1400" dirty="0"/>
          </a:p>
          <a:p>
            <a:pPr>
              <a:spcBef>
                <a:spcPts val="1200"/>
              </a:spcBef>
            </a:pPr>
            <a:r>
              <a:rPr lang="en-US" sz="1600" dirty="0"/>
              <a:t>Early digitization project of ethnographic</a:t>
            </a:r>
          </a:p>
          <a:p>
            <a:r>
              <a:rPr lang="en-US" sz="1600" dirty="0"/>
              <a:t>field data from the 1930s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79114A-798B-E52C-54C1-59C62021CD78}"/>
              </a:ext>
            </a:extLst>
          </p:cNvPr>
          <p:cNvSpPr txBox="1"/>
          <p:nvPr/>
        </p:nvSpPr>
        <p:spPr>
          <a:xfrm>
            <a:off x="6553199" y="681954"/>
            <a:ext cx="4524401" cy="53360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dirty="0">
                <a:latin typeface="Trueno"/>
              </a:rPr>
              <a:t>November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85E2F-7484-7FB7-822F-9D90768D14FD}"/>
              </a:ext>
            </a:extLst>
          </p:cNvPr>
          <p:cNvSpPr txBox="1"/>
          <p:nvPr/>
        </p:nvSpPr>
        <p:spPr>
          <a:xfrm>
            <a:off x="6629401" y="5356592"/>
            <a:ext cx="52577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University Archives, </a:t>
            </a:r>
            <a:r>
              <a:rPr lang="en-US" sz="1400" i="1" dirty="0"/>
              <a:t>Daguerreotype portraits of Harvard</a:t>
            </a:r>
          </a:p>
          <a:p>
            <a:r>
              <a:rPr lang="en-US" sz="1400" i="1" dirty="0"/>
              <a:t>Class of 1852</a:t>
            </a:r>
          </a:p>
          <a:p>
            <a:r>
              <a:rPr lang="en-US" sz="1400" i="1" dirty="0">
                <a:hlinkClick r:id="rId5"/>
              </a:rPr>
              <a:t>id.lib.harvard.edu/via/olvgroup62/urn-3:HUL.ARCH:31945/catalog</a:t>
            </a:r>
            <a:endParaRPr lang="en-US" sz="1400" dirty="0"/>
          </a:p>
          <a:p>
            <a:pPr>
              <a:spcBef>
                <a:spcPts val="1200"/>
              </a:spcBef>
            </a:pPr>
            <a:r>
              <a:rPr lang="en-US" sz="1600" dirty="0"/>
              <a:t>Recent migration from obsolete Kodak Photo CD</a:t>
            </a:r>
          </a:p>
          <a:p>
            <a:r>
              <a:rPr lang="en-US" sz="1600" dirty="0"/>
              <a:t>format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51CD698D-5969-96BF-8169-54BD6D44C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3070" y="1505703"/>
            <a:ext cx="4107330" cy="375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28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B68808-6EE1-8649-F7B0-269F6E0A7883}"/>
              </a:ext>
            </a:extLst>
          </p:cNvPr>
          <p:cNvSpPr txBox="1"/>
          <p:nvPr/>
        </p:nvSpPr>
        <p:spPr>
          <a:xfrm>
            <a:off x="990600" y="685800"/>
            <a:ext cx="10287000" cy="765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4000" dirty="0"/>
              <a:t>Wide Gamut of Purpose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4550DF-10A5-5EBB-6AA6-380E8E67E20C}"/>
              </a:ext>
            </a:extLst>
          </p:cNvPr>
          <p:cNvSpPr txBox="1"/>
          <p:nvPr/>
        </p:nvSpPr>
        <p:spPr>
          <a:xfrm>
            <a:off x="990600" y="1905000"/>
            <a:ext cx="10210800" cy="43556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5000"/>
              </a:lnSpc>
            </a:pPr>
            <a:r>
              <a:rPr lang="en-US" sz="800" dirty="0"/>
              <a:t>       </a:t>
            </a:r>
            <a:r>
              <a:rPr lang="en-US" sz="2400" dirty="0"/>
              <a:t>1% monochromatic</a:t>
            </a:r>
          </a:p>
          <a:p>
            <a:pPr>
              <a:lnSpc>
                <a:spcPct val="115000"/>
              </a:lnSpc>
            </a:pPr>
            <a:r>
              <a:rPr lang="en-US" sz="2400" dirty="0"/>
              <a:t>99% RGB</a:t>
            </a:r>
          </a:p>
          <a:p>
            <a:pPr>
              <a:lnSpc>
                <a:spcPct val="115000"/>
              </a:lnSpc>
            </a:pPr>
            <a:r>
              <a:rPr lang="en-US" sz="2400" dirty="0"/>
              <a:t>&lt;1% </a:t>
            </a:r>
            <a:r>
              <a:rPr lang="en-US" sz="2400" dirty="0" err="1"/>
              <a:t>RGB+alpha</a:t>
            </a:r>
            <a:endParaRPr lang="en-US" sz="2400" dirty="0"/>
          </a:p>
          <a:p>
            <a:pPr>
              <a:lnSpc>
                <a:spcPct val="115000"/>
              </a:lnSpc>
              <a:spcBef>
                <a:spcPts val="1800"/>
              </a:spcBef>
            </a:pPr>
            <a:r>
              <a:rPr lang="en-US" sz="2400" dirty="0"/>
              <a:t>&lt;1% target images</a:t>
            </a:r>
          </a:p>
          <a:p>
            <a:pPr>
              <a:lnSpc>
                <a:spcPct val="115000"/>
              </a:lnSpc>
            </a:pPr>
            <a:r>
              <a:rPr lang="en-US" sz="2400" dirty="0"/>
              <a:t>21% stand-alone images</a:t>
            </a:r>
          </a:p>
          <a:p>
            <a:pPr>
              <a:lnSpc>
                <a:spcPct val="115000"/>
              </a:lnSpc>
            </a:pPr>
            <a:r>
              <a:rPr lang="en-US" sz="2400" dirty="0"/>
              <a:t>78% page image components of page-turned objects</a:t>
            </a:r>
          </a:p>
          <a:p>
            <a:pPr>
              <a:lnSpc>
                <a:spcPct val="115000"/>
              </a:lnSpc>
              <a:spcBef>
                <a:spcPts val="1800"/>
              </a:spcBef>
            </a:pPr>
            <a:r>
              <a:rPr lang="en-US" sz="2400" dirty="0"/>
              <a:t>46% archival copy</a:t>
            </a:r>
          </a:p>
          <a:p>
            <a:pPr>
              <a:lnSpc>
                <a:spcPct val="115000"/>
              </a:lnSpc>
            </a:pPr>
            <a:r>
              <a:rPr lang="en-US" sz="800" dirty="0"/>
              <a:t>       </a:t>
            </a:r>
            <a:r>
              <a:rPr lang="en-US" sz="2400" dirty="0"/>
              <a:t>2% production copy</a:t>
            </a:r>
          </a:p>
          <a:p>
            <a:pPr>
              <a:lnSpc>
                <a:spcPct val="115000"/>
              </a:lnSpc>
            </a:pPr>
            <a:r>
              <a:rPr lang="en-US" sz="2400" dirty="0"/>
              <a:t>50% deliverable copy</a:t>
            </a:r>
          </a:p>
        </p:txBody>
      </p:sp>
    </p:spTree>
    <p:extLst>
      <p:ext uri="{BB962C8B-B14F-4D97-AF65-F5344CB8AC3E}">
        <p14:creationId xmlns:p14="http://schemas.microsoft.com/office/powerpoint/2010/main" val="588046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41539-FFBF-0341-DE8D-87F6476D3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95C01E-0815-FF03-FC6F-79D0A26805C8}"/>
              </a:ext>
            </a:extLst>
          </p:cNvPr>
          <p:cNvSpPr txBox="1"/>
          <p:nvPr/>
        </p:nvSpPr>
        <p:spPr>
          <a:xfrm>
            <a:off x="914400" y="1860316"/>
            <a:ext cx="10363200" cy="39308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5000"/>
              </a:lnSpc>
              <a:tabLst>
                <a:tab pos="4630738" algn="l"/>
                <a:tab pos="5035550" algn="l"/>
              </a:tabLst>
            </a:pPr>
            <a:r>
              <a:rPr lang="en-US" sz="2400" dirty="0"/>
              <a:t>"jp2 “ file type	</a:t>
            </a: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</a:t>
            </a:r>
            <a:r>
              <a:rPr lang="en-US" sz="2400" dirty="0">
                <a:sym typeface="Wingdings" panose="05000000000000000000" pitchFamily="2" charset="2"/>
              </a:rPr>
              <a:t>	1 quality layer</a:t>
            </a:r>
            <a:endParaRPr lang="en-US" sz="2400" dirty="0"/>
          </a:p>
          <a:p>
            <a:pPr>
              <a:lnSpc>
                <a:spcPct val="115000"/>
              </a:lnSpc>
              <a:tabLst>
                <a:tab pos="4630738" algn="l"/>
                <a:tab pos="5035550" algn="l"/>
              </a:tabLst>
            </a:pPr>
            <a:r>
              <a:rPr lang="en-US" sz="2400" dirty="0"/>
              <a:t>Reversible 5-3 transform	</a:t>
            </a: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 </a:t>
            </a:r>
            <a:r>
              <a:rPr lang="en-US" sz="2400" dirty="0"/>
              <a:t>	</a:t>
            </a:r>
            <a:r>
              <a:rPr lang="en-US" sz="2400" i="1" u="sng" dirty="0"/>
              <a:t>n</a:t>
            </a:r>
            <a:r>
              <a:rPr lang="en-US" sz="2400" dirty="0"/>
              <a:t> decomposition levels</a:t>
            </a:r>
          </a:p>
          <a:p>
            <a:pPr>
              <a:lnSpc>
                <a:spcPct val="114999"/>
              </a:lnSpc>
              <a:tabLst>
                <a:tab pos="4630738" algn="l"/>
                <a:tab pos="5035550" algn="l"/>
              </a:tabLst>
            </a:pPr>
            <a:r>
              <a:rPr lang="en-US" sz="2400" dirty="0"/>
              <a:t>8 BPC	</a:t>
            </a: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 </a:t>
            </a:r>
            <a:r>
              <a:rPr lang="en-US" sz="2400" dirty="0"/>
              <a:t>	RLCP progression</a:t>
            </a:r>
          </a:p>
          <a:p>
            <a:pPr>
              <a:lnSpc>
                <a:spcPct val="115000"/>
              </a:lnSpc>
              <a:tabLst>
                <a:tab pos="4630738" algn="l"/>
                <a:tab pos="5035550" algn="l"/>
              </a:tabLst>
            </a:pPr>
            <a:r>
              <a:rPr lang="en-US" sz="2400" dirty="0"/>
              <a:t>sRGB color space	</a:t>
            </a: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 </a:t>
            </a:r>
            <a:r>
              <a:rPr lang="en-US" sz="2400" dirty="0"/>
              <a:t>	Error resilience</a:t>
            </a:r>
          </a:p>
          <a:p>
            <a:pPr>
              <a:lnSpc>
                <a:spcPct val="115000"/>
              </a:lnSpc>
              <a:tabLst>
                <a:tab pos="5035550" algn="l"/>
                <a:tab pos="5486400" algn="l"/>
              </a:tabLst>
            </a:pPr>
            <a:r>
              <a:rPr lang="en-US" sz="2400" dirty="0"/>
              <a:t>1024x1024 tile size</a:t>
            </a:r>
          </a:p>
          <a:p>
            <a:pPr>
              <a:lnSpc>
                <a:spcPct val="115000"/>
              </a:lnSpc>
              <a:spcBef>
                <a:spcPts val="1800"/>
              </a:spcBef>
            </a:pPr>
            <a:r>
              <a:rPr lang="en-US" sz="2400" dirty="0"/>
              <a:t>Developed through </a:t>
            </a:r>
            <a:r>
              <a:rPr lang="en-US" sz="2000" dirty="0"/>
              <a:t>(lots of)</a:t>
            </a:r>
            <a:r>
              <a:rPr lang="en-US" sz="2400" dirty="0"/>
              <a:t> experience and consistency with </a:t>
            </a:r>
            <a:r>
              <a:rPr lang="en-US" sz="2400" dirty="0">
                <a:hlinkClick r:id="rId2"/>
              </a:rPr>
              <a:t>FADGI</a:t>
            </a:r>
            <a:r>
              <a:rPr lang="en-US" sz="2400" dirty="0"/>
              <a:t>, </a:t>
            </a:r>
            <a:r>
              <a:rPr lang="en-US" sz="2400" dirty="0">
                <a:hlinkClick r:id="rId3"/>
              </a:rPr>
              <a:t>Metamorfoze</a:t>
            </a:r>
            <a:r>
              <a:rPr lang="en-US" sz="2400" dirty="0"/>
              <a:t>, and other community best practice guidance</a:t>
            </a:r>
          </a:p>
          <a:p>
            <a:pPr>
              <a:lnSpc>
                <a:spcPct val="114999"/>
              </a:lnSpc>
              <a:spcBef>
                <a:spcPts val="1800"/>
              </a:spcBef>
            </a:pPr>
            <a:r>
              <a:rPr lang="en-US" sz="2400" dirty="0"/>
              <a:t>"Off-menu" variations based on contextual need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8ED36A-1386-7302-DE36-715C32BA4D37}"/>
              </a:ext>
            </a:extLst>
          </p:cNvPr>
          <p:cNvSpPr txBox="1"/>
          <p:nvPr/>
        </p:nvSpPr>
        <p:spPr>
          <a:xfrm>
            <a:off x="990600" y="685800"/>
            <a:ext cx="10287000" cy="765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4000" dirty="0"/>
              <a:t>The Master Recipe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4E82B6-D2EC-B42C-2AE6-DAEFA9575F75}"/>
              </a:ext>
            </a:extLst>
          </p:cNvPr>
          <p:cNvSpPr txBox="1"/>
          <p:nvPr/>
        </p:nvSpPr>
        <p:spPr>
          <a:xfrm>
            <a:off x="533400" y="1864543"/>
            <a:ext cx="457200" cy="21740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</a:t>
            </a:r>
          </a:p>
          <a:p>
            <a:pPr>
              <a:lnSpc>
                <a:spcPct val="114000"/>
              </a:lnSpc>
            </a:pP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lnSpc>
                <a:spcPct val="114000"/>
              </a:lnSpc>
            </a:pP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lnSpc>
                <a:spcPct val="114000"/>
              </a:lnSpc>
            </a:pP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lnSpc>
                <a:spcPct val="114000"/>
              </a:lnSpc>
            </a:pP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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79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01E7EA-0E3C-B23B-591F-E9D95D0E066D}"/>
              </a:ext>
            </a:extLst>
          </p:cNvPr>
          <p:cNvSpPr txBox="1"/>
          <p:nvPr/>
        </p:nvSpPr>
        <p:spPr>
          <a:xfrm>
            <a:off x="990600" y="685800"/>
            <a:ext cx="10287000" cy="765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4000" dirty="0"/>
              <a:t>Why JPEG 2000?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6DE5C0-F489-F7F2-DA39-8C7AE2DAD222}"/>
              </a:ext>
            </a:extLst>
          </p:cNvPr>
          <p:cNvSpPr txBox="1"/>
          <p:nvPr/>
        </p:nvSpPr>
        <p:spPr>
          <a:xfrm>
            <a:off x="990600" y="1905000"/>
            <a:ext cx="10210800" cy="432176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15000"/>
              </a:lnSpc>
              <a:spcBef>
                <a:spcPts val="1800"/>
              </a:spcBef>
            </a:pPr>
            <a:r>
              <a:rPr lang="en-US" sz="2400" dirty="0"/>
              <a:t>Robust, mature, and reliable technology</a:t>
            </a:r>
          </a:p>
          <a:p>
            <a:pPr>
              <a:lnSpc>
                <a:spcPct val="115000"/>
              </a:lnSpc>
              <a:spcBef>
                <a:spcPts val="1800"/>
              </a:spcBef>
            </a:pPr>
            <a:r>
              <a:rPr lang="en-US" sz="2400" dirty="0"/>
              <a:t>Easily adaptable to different contexts, </a:t>
            </a:r>
            <a:r>
              <a:rPr lang="en-US" sz="2400" dirty="0" err="1"/>
              <a:t>repurposable</a:t>
            </a:r>
            <a:r>
              <a:rPr lang="en-US" sz="2400" dirty="0"/>
              <a:t> as both archival and deliverable in a single package</a:t>
            </a:r>
            <a:endParaRPr lang="en-US" dirty="0"/>
          </a:p>
          <a:p>
            <a:pPr>
              <a:lnSpc>
                <a:spcPct val="115000"/>
              </a:lnSpc>
              <a:spcBef>
                <a:spcPts val="1800"/>
              </a:spcBef>
            </a:pPr>
            <a:r>
              <a:rPr lang="en-US" sz="2400" dirty="0"/>
              <a:t>Standardization through unambiguous specification</a:t>
            </a:r>
          </a:p>
          <a:p>
            <a:pPr>
              <a:lnSpc>
                <a:spcPct val="114999"/>
              </a:lnSpc>
              <a:spcBef>
                <a:spcPts val="1800"/>
              </a:spcBef>
            </a:pPr>
            <a:r>
              <a:rPr lang="en-US" sz="2400" dirty="0"/>
              <a:t>Controlled extensibility / future-proofing</a:t>
            </a:r>
            <a:r>
              <a:rPr lang="en-US" sz="2000" dirty="0"/>
              <a:t>, e.g., we recently started using JPH / HTJ2K for delivery purposes</a:t>
            </a:r>
            <a:endParaRPr lang="en-US"/>
          </a:p>
          <a:p>
            <a:pPr>
              <a:lnSpc>
                <a:spcPct val="115000"/>
              </a:lnSpc>
              <a:spcBef>
                <a:spcPts val="1800"/>
              </a:spcBef>
            </a:pPr>
            <a:r>
              <a:rPr lang="en-US" sz="2400" dirty="0"/>
              <a:t>Size matters:  We can no longer afford – financially or environmentally – to manage uncompressed imagery at scale</a:t>
            </a:r>
          </a:p>
        </p:txBody>
      </p:sp>
    </p:spTree>
    <p:extLst>
      <p:ext uri="{BB962C8B-B14F-4D97-AF65-F5344CB8AC3E}">
        <p14:creationId xmlns:p14="http://schemas.microsoft.com/office/powerpoint/2010/main" val="166764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30EA451-51D6-5E95-4E18-F2F42FC3B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59"/>
            <a:ext cx="12192000" cy="688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D5A6D6-8695-C2A8-BF8C-16CA6B012F94}"/>
              </a:ext>
            </a:extLst>
          </p:cNvPr>
          <p:cNvSpPr txBox="1"/>
          <p:nvPr/>
        </p:nvSpPr>
        <p:spPr>
          <a:xfrm>
            <a:off x="990600" y="685800"/>
            <a:ext cx="10287000" cy="100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54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>Happy Anniversary, JP2!</a:t>
            </a:r>
          </a:p>
        </p:txBody>
      </p:sp>
    </p:spTree>
    <p:extLst>
      <p:ext uri="{BB962C8B-B14F-4D97-AF65-F5344CB8AC3E}">
        <p14:creationId xmlns:p14="http://schemas.microsoft.com/office/powerpoint/2010/main" val="568206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62f912-8ede-463a-ae63-4e7c6454bd8a" xsi:nil="true"/>
    <lcf76f155ced4ddcb4097134ff3c332f xmlns="1b0635b0-f348-4390-8e9e-cc9eb71078f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D12E0192E944182010F58E1E88DAD" ma:contentTypeVersion="18" ma:contentTypeDescription="Create a new document." ma:contentTypeScope="" ma:versionID="ec415bc10baa09073f0349b0a3ba566b">
  <xsd:schema xmlns:xsd="http://www.w3.org/2001/XMLSchema" xmlns:xs="http://www.w3.org/2001/XMLSchema" xmlns:p="http://schemas.microsoft.com/office/2006/metadata/properties" xmlns:ns2="1b0635b0-f348-4390-8e9e-cc9eb71078ff" xmlns:ns3="9d62f912-8ede-463a-ae63-4e7c6454bd8a" targetNamespace="http://schemas.microsoft.com/office/2006/metadata/properties" ma:root="true" ma:fieldsID="f14a1c3e10d8352a979a4aa73498c9ce" ns2:_="" ns3:_="">
    <xsd:import namespace="1b0635b0-f348-4390-8e9e-cc9eb71078ff"/>
    <xsd:import namespace="9d62f912-8ede-463a-ae63-4e7c6454b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0635b0-f348-4390-8e9e-cc9eb71078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8107521-1385-498b-8889-bf2cd8dee3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62f912-8ede-463a-ae63-4e7c6454b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71df3d8-42b1-4c73-b0e2-1aebc00d3f51}" ma:internalName="TaxCatchAll" ma:showField="CatchAllData" ma:web="9d62f912-8ede-463a-ae63-4e7c6454b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86D45C-E601-446C-A3EC-FF9CFDD025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AFAF42-3F25-429C-90A4-3EFFB7E6584E}">
  <ds:schemaRefs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1b0635b0-f348-4390-8e9e-cc9eb71078ff"/>
    <ds:schemaRef ds:uri="9d62f912-8ede-463a-ae63-4e7c6454bd8a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48CFB53-8EAC-44B8-A8F4-C9CB088E10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0635b0-f348-4390-8e9e-cc9eb71078ff"/>
    <ds:schemaRef ds:uri="9d62f912-8ede-463a-ae63-4e7c6454b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488</Words>
  <Application>Microsoft Office PowerPoint</Application>
  <PresentationFormat>Widescreen</PresentationFormat>
  <Paragraphs>81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Aptos</vt:lpstr>
      <vt:lpstr>Aptos Display</vt:lpstr>
      <vt:lpstr>arial</vt:lpstr>
      <vt:lpstr>arial</vt:lpstr>
      <vt:lpstr>Lora</vt:lpstr>
      <vt:lpstr>Times New Roman</vt:lpstr>
      <vt:lpstr>Trueno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Abrams, Stephen</dc:creator>
  <cp:lastModifiedBy>Abrams, Stephen</cp:lastModifiedBy>
  <cp:revision>18</cp:revision>
  <dcterms:created xsi:type="dcterms:W3CDTF">2025-11-12T14:19:58Z</dcterms:created>
  <dcterms:modified xsi:type="dcterms:W3CDTF">2025-11-19T14:38:12Z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0x01010008BD12E0192E944182010F58E1E88DAD</vt:lpwstr>
  </property>
  <property fmtid="{D5CDD505-2E9C-101B-9397-08002B2CF9AE}" pid="3" name="MediaServiceImageTags">
    <vt:lpwstr/>
  </property>
</Properties>
</file>